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9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0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1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sldIdLst>
    <p:sldId id="644" r:id="rId2"/>
    <p:sldId id="293" r:id="rId3"/>
    <p:sldId id="295" r:id="rId4"/>
    <p:sldId id="296" r:id="rId5"/>
    <p:sldId id="297" r:id="rId6"/>
    <p:sldId id="298" r:id="rId7"/>
    <p:sldId id="645" r:id="rId8"/>
    <p:sldId id="299" r:id="rId9"/>
    <p:sldId id="300" r:id="rId10"/>
    <p:sldId id="302" r:id="rId11"/>
    <p:sldId id="303" r:id="rId12"/>
    <p:sldId id="305" r:id="rId13"/>
    <p:sldId id="304" r:id="rId14"/>
    <p:sldId id="30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66FF"/>
    <a:srgbClr val="0099FF"/>
    <a:srgbClr val="3399FF"/>
    <a:srgbClr val="99CCFF"/>
    <a:srgbClr val="1409F7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80" d="100"/>
          <a:sy n="80" d="100"/>
        </p:scale>
        <p:origin x="-9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8" Type="http://schemas.openxmlformats.org/officeDocument/2006/relationships/image" Target="../media/image24.e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5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5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5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2330ED-B21F-6045-87B1-CF29DF454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68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07DB2-98B8-1A40-B934-3AA5A36D605B}" type="slidenum">
              <a:rPr lang="en-US"/>
              <a:pPr/>
              <a:t>10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2D47B-6837-2E42-9BD7-12A6D9B7998B}" type="slidenum">
              <a:rPr lang="en-US"/>
              <a:pPr/>
              <a:t>11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D9D1E-2DCA-B04D-A591-06ACD9C56453}" type="slidenum">
              <a:rPr lang="en-US"/>
              <a:pPr/>
              <a:t>12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356DA-95A5-CC4D-9F41-B65ECE9D4B5D}" type="slidenum">
              <a:rPr lang="en-US"/>
              <a:pPr/>
              <a:t>13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8BEC6-E761-8B4A-AD32-BD64C7E52BB4}" type="slidenum">
              <a:rPr lang="en-US"/>
              <a:pPr/>
              <a:t>14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40CFF-6F92-8146-A1D9-68E6584CA98F}" type="slidenum">
              <a:rPr lang="en-US"/>
              <a:pPr/>
              <a:t>2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8B61A-E388-3A48-B340-058189C1276F}" type="slidenum">
              <a:rPr lang="en-US"/>
              <a:pPr/>
              <a:t>3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FE2DD-E9C5-6D48-A6AE-5CC913A71CEB}" type="slidenum">
              <a:rPr lang="en-US"/>
              <a:pPr/>
              <a:t>4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003F0-A409-2F47-8A64-37DEBEDD67BD}" type="slidenum">
              <a:rPr lang="en-US"/>
              <a:pPr/>
              <a:t>5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58EA4-D20A-6B40-A6FC-A7B58959E173}" type="slidenum">
              <a:rPr lang="en-US"/>
              <a:pPr/>
              <a:t>6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6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93259-A5A9-2148-8C22-446921C4A492}" type="slidenum">
              <a:rPr lang="en-US"/>
              <a:pPr/>
              <a:t>8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88237-92E6-5848-8904-04E2D28EE950}" type="slidenum">
              <a:rPr lang="en-US"/>
              <a:pPr/>
              <a:t>9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300040-4A84-7344-BC1D-915BCFBB9D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258ED-C216-1F48-87AC-86D7ECBD3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0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ED08F-61AE-744D-B444-AA663C651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C5EB83-10B3-914B-97AB-FBA819201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7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80BFF-5906-5044-BDEA-FEF4B6E3D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B739-CFDC-F147-A3AC-6ECB59A1A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5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73383-05C6-F24A-B24C-1EB60792F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5001-E54F-274F-8F2E-8B53E7DB4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5597A-8185-A841-93EB-F083CB098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D274-B885-564A-9881-17400955E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6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7E5C-0A72-6A42-9787-B6A70C0AC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B17A8-D2E5-EF47-A763-8786A894F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A1C4881-86F6-3A41-BB81-3C13B71FC8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w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1.w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2.w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3.w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9.wmf"/><Relationship Id="rId10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9</a:t>
            </a:r>
            <a:br>
              <a:rPr lang="en-US" sz="5400" dirty="0" smtClean="0"/>
            </a:br>
            <a:r>
              <a:rPr lang="en-US" sz="3200" dirty="0" smtClean="0"/>
              <a:t>Particle in a rectangular well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1682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(c) So Hirata, Department of Chemistry, University of Illinois at Urbana-Champaign. </a:t>
            </a:r>
            <a:r>
              <a:rPr lang="en-US" sz="1400" dirty="0" smtClean="0"/>
              <a:t>This material has </a:t>
            </a:r>
            <a:r>
              <a:rPr lang="en-US" sz="1400" dirty="0"/>
              <a:t>been developed and made available online by work supported jointly by University of Illinois, the National Science Foundation under Grant CHE-1118616 (CAREER), and the Camille &amp; Henry Dreyfus Foundation, Inc. through the Camille Dreyfus Teacher-Scholar program. Any opinions, findings, and conclusions or recommendations expressed in this material are those of the author(s) and do not necessarily reflect the views of the sponsoring agencies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75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particle in a </a:t>
            </a:r>
            <a:r>
              <a:rPr lang="en-US" altLang="ja-JP" dirty="0" smtClean="0">
                <a:cs typeface="ＭＳ Ｐゴシック" charset="0"/>
              </a:rPr>
              <a:t/>
            </a:r>
            <a:br>
              <a:rPr lang="en-US" altLang="ja-JP" dirty="0" smtClean="0">
                <a:cs typeface="ＭＳ Ｐゴシック" charset="0"/>
              </a:rPr>
            </a:br>
            <a:r>
              <a:rPr lang="en-US" altLang="ja-JP" dirty="0" smtClean="0">
                <a:cs typeface="ＭＳ Ｐゴシック" charset="0"/>
              </a:rPr>
              <a:t>three</a:t>
            </a:r>
            <a:r>
              <a:rPr lang="en-US" altLang="ja-JP" dirty="0">
                <a:cs typeface="ＭＳ Ｐゴシック" charset="0"/>
              </a:rPr>
              <a:t>-dimensional box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argument can be easily extended to 3D:</a:t>
            </a:r>
            <a:r>
              <a:rPr lang="en-US" altLang="ja-JP" dirty="0">
                <a:cs typeface="ＭＳ Ｐゴシック" charset="0"/>
              </a:rPr>
              <a:t/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dirty="0">
                <a:cs typeface="ＭＳ Ｐゴシック" charset="0"/>
              </a:rPr>
              <a:t/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dirty="0">
                <a:cs typeface="ＭＳ Ｐゴシック" charset="0"/>
              </a:rPr>
              <a:t/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dirty="0">
                <a:cs typeface="ＭＳ Ｐゴシック" charset="0"/>
              </a:rPr>
              <a:t/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dirty="0">
                <a:cs typeface="ＭＳ Ｐゴシック" charset="0"/>
              </a:rPr>
              <a:t/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dirty="0">
                <a:cs typeface="ＭＳ Ｐゴシック" charset="0"/>
              </a:rPr>
              <a:t/>
            </a:r>
            <a:br>
              <a:rPr lang="en-US" altLang="ja-JP" dirty="0">
                <a:cs typeface="ＭＳ Ｐゴシック" charset="0"/>
              </a:rPr>
            </a:br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pPr algn="ctr">
              <a:buFont typeface="Wingdings" charset="0"/>
              <a:buNone/>
            </a:pPr>
            <a:r>
              <a:rPr lang="en-US" altLang="ja-JP" dirty="0" smtClean="0">
                <a:cs typeface="ＭＳ Ｐゴシック" charset="0"/>
              </a:rPr>
              <a:t>We now have </a:t>
            </a:r>
            <a:r>
              <a:rPr lang="en-US" altLang="ja-JP" dirty="0">
                <a:cs typeface="ＭＳ Ｐゴシック" charset="0"/>
              </a:rPr>
              <a:t>three quantum numbers.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1089025" y="2492375"/>
          <a:ext cx="694213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0" name="Equation" r:id="rId4" imgW="3111480" imgH="507960" progId="Equation.DSMT4">
                  <p:embed/>
                </p:oleObj>
              </mc:Choice>
              <mc:Fallback>
                <p:oleObj name="Equation" r:id="rId4" imgW="311148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2492375"/>
                        <a:ext cx="6942138" cy="11334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700088" y="4267200"/>
          <a:ext cx="766921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1" name="Equation" r:id="rId6" imgW="2908080" imgH="457200" progId="Equation.DSMT4">
                  <p:embed/>
                </p:oleObj>
              </mc:Choice>
              <mc:Fallback>
                <p:oleObj name="Equation" r:id="rId6" imgW="290808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4267200"/>
                        <a:ext cx="7669212" cy="12065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859088" y="3711575"/>
          <a:ext cx="33750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2" name="Equation" r:id="rId8" imgW="1917360" imgH="228600" progId="Equation.DSMT4">
                  <p:embed/>
                </p:oleObj>
              </mc:Choice>
              <mc:Fallback>
                <p:oleObj name="Equation" r:id="rId8" imgW="19173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3711575"/>
                        <a:ext cx="33750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Degeneracy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1534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Let us suppose </a:t>
            </a:r>
            <a:r>
              <a:rPr lang="en-US" altLang="ja-JP" i="1" dirty="0">
                <a:cs typeface="ＭＳ Ｐゴシック" charset="0"/>
              </a:rPr>
              <a:t>L</a:t>
            </a:r>
            <a:r>
              <a:rPr lang="en-US" altLang="ja-JP" baseline="-25000" dirty="0">
                <a:cs typeface="ＭＳ Ｐゴシック" charset="0"/>
              </a:rPr>
              <a:t>1</a:t>
            </a:r>
            <a:r>
              <a:rPr lang="en-US" altLang="ja-JP" dirty="0">
                <a:cs typeface="ＭＳ Ｐゴシック" charset="0"/>
              </a:rPr>
              <a:t> = </a:t>
            </a:r>
            <a:r>
              <a:rPr lang="en-US" altLang="ja-JP" i="1" dirty="0">
                <a:cs typeface="ＭＳ Ｐゴシック" charset="0"/>
              </a:rPr>
              <a:t>L</a:t>
            </a:r>
            <a:r>
              <a:rPr lang="en-US" altLang="ja-JP" baseline="-25000" dirty="0">
                <a:cs typeface="ＭＳ Ｐゴシック" charset="0"/>
              </a:rPr>
              <a:t>2</a:t>
            </a:r>
            <a:r>
              <a:rPr lang="en-US" altLang="ja-JP" dirty="0">
                <a:cs typeface="ＭＳ Ｐゴシック" charset="0"/>
              </a:rPr>
              <a:t> = </a:t>
            </a:r>
            <a:r>
              <a:rPr lang="en-US" altLang="ja-JP" i="1" dirty="0">
                <a:cs typeface="ＭＳ Ｐゴシック" charset="0"/>
              </a:rPr>
              <a:t>L</a:t>
            </a:r>
            <a:r>
              <a:rPr lang="en-US" altLang="ja-JP" dirty="0">
                <a:cs typeface="ＭＳ Ｐゴシック" charset="0"/>
              </a:rPr>
              <a:t> in </a:t>
            </a:r>
            <a:r>
              <a:rPr lang="en-US" altLang="ja-JP" dirty="0" smtClean="0">
                <a:cs typeface="ＭＳ Ｐゴシック" charset="0"/>
              </a:rPr>
              <a:t>the 2D </a:t>
            </a:r>
            <a:r>
              <a:rPr lang="en-US" altLang="ja-JP" dirty="0">
                <a:cs typeface="ＭＳ Ｐゴシック" charset="0"/>
              </a:rPr>
              <a:t>case. Then the energy </a:t>
            </a:r>
            <a:r>
              <a:rPr lang="en-US" altLang="ja-JP" dirty="0" smtClean="0">
                <a:cs typeface="ＭＳ Ｐゴシック" charset="0"/>
              </a:rPr>
              <a:t>is,</a:t>
            </a: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dirty="0" smtClean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This </a:t>
            </a:r>
            <a:r>
              <a:rPr lang="en-US" altLang="ja-JP" dirty="0">
                <a:cs typeface="ＭＳ Ｐゴシック" charset="0"/>
              </a:rPr>
              <a:t>expression </a:t>
            </a:r>
            <a:r>
              <a:rPr lang="en-US" altLang="ja-JP" dirty="0" smtClean="0">
                <a:cs typeface="ＭＳ Ｐゴシック" charset="0"/>
              </a:rPr>
              <a:t>gives identical </a:t>
            </a:r>
            <a:r>
              <a:rPr lang="en-US" altLang="ja-JP" dirty="0">
                <a:cs typeface="ＭＳ Ｐゴシック" charset="0"/>
              </a:rPr>
              <a:t>energy for (</a:t>
            </a:r>
            <a:r>
              <a:rPr lang="en-US" altLang="ja-JP" i="1" dirty="0">
                <a:cs typeface="ＭＳ Ｐゴシック" charset="0"/>
              </a:rPr>
              <a:t>n</a:t>
            </a:r>
            <a:r>
              <a:rPr lang="en-US" altLang="ja-JP" baseline="-25000" dirty="0">
                <a:cs typeface="ＭＳ Ｐゴシック" charset="0"/>
              </a:rPr>
              <a:t>1</a:t>
            </a:r>
            <a:r>
              <a:rPr lang="en-US" altLang="ja-JP" dirty="0">
                <a:cs typeface="ＭＳ Ｐゴシック" charset="0"/>
              </a:rPr>
              <a:t>, </a:t>
            </a:r>
            <a:r>
              <a:rPr lang="en-US" altLang="ja-JP" i="1" dirty="0">
                <a:cs typeface="ＭＳ Ｐゴシック" charset="0"/>
              </a:rPr>
              <a:t>n</a:t>
            </a:r>
            <a:r>
              <a:rPr lang="en-US" altLang="ja-JP" baseline="-25000" dirty="0">
                <a:cs typeface="ＭＳ Ｐゴシック" charset="0"/>
              </a:rPr>
              <a:t>2</a:t>
            </a:r>
            <a:r>
              <a:rPr lang="en-US" altLang="ja-JP" dirty="0">
                <a:cs typeface="ＭＳ Ｐゴシック" charset="0"/>
              </a:rPr>
              <a:t>) = (2,1) or (1,2). </a:t>
            </a:r>
            <a:r>
              <a:rPr lang="en-US" altLang="ja-JP" dirty="0" smtClean="0">
                <a:cs typeface="ＭＳ Ｐゴシック" charset="0"/>
              </a:rPr>
              <a:t>We say the </a:t>
            </a:r>
            <a:r>
              <a:rPr lang="en-US" altLang="ja-JP" dirty="0">
                <a:cs typeface="ＭＳ Ｐゴシック" charset="0"/>
              </a:rPr>
              <a:t>energy      is doubly </a:t>
            </a:r>
            <a:r>
              <a:rPr lang="en-US" altLang="ja-JP" b="1" dirty="0">
                <a:cs typeface="ＭＳ Ｐゴシック" charset="0"/>
              </a:rPr>
              <a:t>degenerate</a:t>
            </a:r>
            <a:r>
              <a:rPr lang="en-US" altLang="ja-JP" dirty="0">
                <a:cs typeface="ＭＳ Ｐゴシック" charset="0"/>
              </a:rPr>
              <a:t> in </a:t>
            </a:r>
            <a:r>
              <a:rPr lang="en-US" altLang="ja-JP" dirty="0" smtClean="0">
                <a:cs typeface="ＭＳ Ｐゴシック" charset="0"/>
              </a:rPr>
              <a:t>that </a:t>
            </a:r>
            <a:r>
              <a:rPr lang="en-US" altLang="ja-JP" dirty="0">
                <a:cs typeface="ＭＳ Ｐゴシック" charset="0"/>
              </a:rPr>
              <a:t>two </a:t>
            </a:r>
            <a:r>
              <a:rPr lang="en-US" altLang="ja-JP" dirty="0" smtClean="0">
                <a:cs typeface="ＭＳ Ｐゴシック" charset="0"/>
              </a:rPr>
              <a:t>different </a:t>
            </a:r>
            <a:r>
              <a:rPr lang="en-US" altLang="ja-JP" dirty="0" err="1" smtClean="0">
                <a:cs typeface="ＭＳ Ｐゴシック" charset="0"/>
              </a:rPr>
              <a:t>eigenfunctions</a:t>
            </a:r>
            <a:r>
              <a:rPr lang="en-US" altLang="ja-JP" dirty="0" smtClean="0">
                <a:cs typeface="ＭＳ Ｐゴシック" charset="0"/>
              </a:rPr>
              <a:t> </a:t>
            </a:r>
            <a:r>
              <a:rPr lang="en-US" altLang="ja-JP" dirty="0">
                <a:cs typeface="ＭＳ Ｐゴシック" charset="0"/>
              </a:rPr>
              <a:t>correspond to this eigenvalue.</a:t>
            </a:r>
            <a:endParaRPr lang="en-US" altLang="ja-JP" b="1" dirty="0">
              <a:cs typeface="ＭＳ Ｐゴシック" charset="0"/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913213"/>
              </p:ext>
            </p:extLst>
          </p:nvPr>
        </p:nvGraphicFramePr>
        <p:xfrm>
          <a:off x="1676400" y="2819400"/>
          <a:ext cx="569755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6" name="Equation" r:id="rId4" imgW="2349360" imgH="419040" progId="Equation.DSMT4">
                  <p:embed/>
                </p:oleObj>
              </mc:Choice>
              <mc:Fallback>
                <p:oleObj name="Equation" r:id="rId4" imgW="23493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19400"/>
                        <a:ext cx="5697557" cy="10191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601476"/>
              </p:ext>
            </p:extLst>
          </p:nvPr>
        </p:nvGraphicFramePr>
        <p:xfrm>
          <a:off x="8001000" y="4267200"/>
          <a:ext cx="91440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7" name="Equation" r:id="rId6" imgW="380880" imgH="419040" progId="Equation.DSMT4">
                  <p:embed/>
                </p:oleObj>
              </mc:Choice>
              <mc:Fallback>
                <p:oleObj name="Equation" r:id="rId6" imgW="38088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267200"/>
                        <a:ext cx="914400" cy="100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667000"/>
            <a:ext cx="3978899" cy="2288250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Degeneracy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105400" cy="4724400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degeneracy </a:t>
            </a:r>
            <a:r>
              <a:rPr lang="en-US" altLang="ja-JP" dirty="0">
                <a:cs typeface="ＭＳ Ｐゴシック" charset="0"/>
              </a:rPr>
              <a:t>is often </a:t>
            </a:r>
            <a:r>
              <a:rPr lang="en-US" altLang="ja-JP" dirty="0" smtClean="0">
                <a:cs typeface="ＭＳ Ｐゴシック" charset="0"/>
              </a:rPr>
              <a:t>caused by high </a:t>
            </a:r>
            <a:r>
              <a:rPr lang="en-US" altLang="ja-JP" dirty="0">
                <a:cs typeface="ＭＳ Ｐゴシック" charset="0"/>
              </a:rPr>
              <a:t>symmetry. For the square well case, (</a:t>
            </a:r>
            <a:r>
              <a:rPr lang="en-US" altLang="ja-JP" i="1" dirty="0">
                <a:cs typeface="ＭＳ Ｐゴシック" charset="0"/>
              </a:rPr>
              <a:t>n</a:t>
            </a:r>
            <a:r>
              <a:rPr lang="en-US" altLang="ja-JP" baseline="-25000" dirty="0">
                <a:cs typeface="ＭＳ Ｐゴシック" charset="0"/>
              </a:rPr>
              <a:t>1</a:t>
            </a:r>
            <a:r>
              <a:rPr lang="en-US" altLang="ja-JP" dirty="0">
                <a:cs typeface="ＭＳ Ｐゴシック" charset="0"/>
              </a:rPr>
              <a:t>, </a:t>
            </a:r>
            <a:r>
              <a:rPr lang="en-US" altLang="ja-JP" i="1" dirty="0">
                <a:cs typeface="ＭＳ Ｐゴシック" charset="0"/>
              </a:rPr>
              <a:t>n</a:t>
            </a:r>
            <a:r>
              <a:rPr lang="en-US" altLang="ja-JP" baseline="-25000" dirty="0">
                <a:cs typeface="ＭＳ Ｐゴシック" charset="0"/>
              </a:rPr>
              <a:t>2</a:t>
            </a:r>
            <a:r>
              <a:rPr lang="en-US" altLang="ja-JP" dirty="0">
                <a:cs typeface="ＭＳ Ｐゴシック" charset="0"/>
              </a:rPr>
              <a:t>) = (2,1) and (1,2) wave functions are related by 90</a:t>
            </a:r>
            <a:r>
              <a:rPr lang="en-US" altLang="ja-JP" dirty="0">
                <a:cs typeface="Arial" charset="0"/>
              </a:rPr>
              <a:t>° rotation around the </a:t>
            </a:r>
            <a:r>
              <a:rPr lang="en-US" altLang="ja-JP" dirty="0" smtClean="0">
                <a:cs typeface="Arial" charset="0"/>
              </a:rPr>
              <a:t>center</a:t>
            </a:r>
            <a:r>
              <a:rPr lang="en-US" altLang="ja-JP" dirty="0" smtClean="0">
                <a:cs typeface="ＭＳ Ｐゴシック" charset="0"/>
              </a:rPr>
              <a:t>.</a:t>
            </a:r>
          </a:p>
          <a:p>
            <a:r>
              <a:rPr lang="en-US" altLang="ja-JP" dirty="0" smtClean="0">
                <a:cs typeface="ＭＳ Ｐゴシック" charset="0"/>
              </a:rPr>
              <a:t>These two states are distinguished by different probability densities.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6096000" y="1676400"/>
            <a:ext cx="2438400" cy="12192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 rot="10800000">
            <a:off x="5867400" y="4953000"/>
            <a:ext cx="2438400" cy="12192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329363" y="1981200"/>
            <a:ext cx="19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cs typeface="ＭＳ Ｐゴシック" charset="0"/>
              </a:rPr>
              <a:t>90</a:t>
            </a:r>
            <a:r>
              <a:rPr lang="en-US" altLang="ja-JP" sz="2400">
                <a:cs typeface="Arial" charset="0"/>
              </a:rPr>
              <a:t>° rotation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324600" y="5486400"/>
            <a:ext cx="19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cs typeface="ＭＳ Ｐゴシック" charset="0"/>
              </a:rPr>
              <a:t>90</a:t>
            </a:r>
            <a:r>
              <a:rPr lang="en-US" altLang="ja-JP" sz="2400">
                <a:cs typeface="Arial" charset="0"/>
              </a:rPr>
              <a:t>° rotation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Degeneracy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r>
              <a:rPr lang="en-US" altLang="ja-JP" dirty="0">
                <a:cs typeface="ＭＳ Ｐゴシック" charset="0"/>
              </a:rPr>
              <a:t>When two wave functions </a:t>
            </a:r>
            <a:r>
              <a:rPr lang="el-GR" dirty="0">
                <a:cs typeface="Arial" charset="0"/>
              </a:rPr>
              <a:t>Ψ</a:t>
            </a:r>
            <a:r>
              <a:rPr lang="en-US" altLang="ja-JP" baseline="-25000" dirty="0">
                <a:cs typeface="Arial" charset="0"/>
              </a:rPr>
              <a:t>1</a:t>
            </a:r>
            <a:r>
              <a:rPr lang="en-US" altLang="ja-JP" dirty="0">
                <a:cs typeface="Arial" charset="0"/>
              </a:rPr>
              <a:t> and </a:t>
            </a:r>
            <a:r>
              <a:rPr lang="el-GR" dirty="0">
                <a:cs typeface="Arial" charset="0"/>
              </a:rPr>
              <a:t>Ψ</a:t>
            </a:r>
            <a:r>
              <a:rPr lang="en-US" altLang="ja-JP" baseline="-25000" dirty="0">
                <a:cs typeface="ＭＳ Ｐゴシック" charset="0"/>
              </a:rPr>
              <a:t>2</a:t>
            </a:r>
            <a:r>
              <a:rPr lang="en-US" altLang="ja-JP" dirty="0">
                <a:cs typeface="ＭＳ Ｐゴシック" charset="0"/>
              </a:rPr>
              <a:t> are doubly degenerate:</a:t>
            </a:r>
          </a:p>
          <a:p>
            <a:endParaRPr lang="en-US" altLang="ja-JP" dirty="0">
              <a:cs typeface="ＭＳ Ｐゴシック" charset="0"/>
            </a:endParaRPr>
          </a:p>
          <a:p>
            <a:r>
              <a:rPr lang="en-US" altLang="ja-JP" dirty="0">
                <a:cs typeface="ＭＳ Ｐゴシック" charset="0"/>
              </a:rPr>
              <a:t>Then any linear combination of </a:t>
            </a:r>
            <a:r>
              <a:rPr lang="el-GR" dirty="0">
                <a:cs typeface="Arial" charset="0"/>
              </a:rPr>
              <a:t>Ψ</a:t>
            </a:r>
            <a:r>
              <a:rPr lang="en-US" altLang="ja-JP" baseline="-25000" dirty="0">
                <a:cs typeface="ＭＳ Ｐゴシック" charset="0"/>
              </a:rPr>
              <a:t>1</a:t>
            </a:r>
            <a:r>
              <a:rPr lang="en-US" altLang="ja-JP" dirty="0">
                <a:cs typeface="ＭＳ Ｐゴシック" charset="0"/>
              </a:rPr>
              <a:t> and </a:t>
            </a:r>
            <a:r>
              <a:rPr lang="el-GR" dirty="0">
                <a:cs typeface="Arial" charset="0"/>
              </a:rPr>
              <a:t>Ψ</a:t>
            </a:r>
            <a:r>
              <a:rPr lang="en-US" altLang="ja-JP" baseline="-25000" dirty="0">
                <a:cs typeface="ＭＳ Ｐゴシック" charset="0"/>
              </a:rPr>
              <a:t>2</a:t>
            </a:r>
            <a:r>
              <a:rPr lang="en-US" altLang="ja-JP" dirty="0">
                <a:cs typeface="ＭＳ Ｐゴシック" charset="0"/>
              </a:rPr>
              <a:t> is also an </a:t>
            </a:r>
            <a:r>
              <a:rPr lang="en-US" altLang="ja-JP" dirty="0" err="1">
                <a:cs typeface="ＭＳ Ｐゴシック" charset="0"/>
              </a:rPr>
              <a:t>eigenfunction</a:t>
            </a:r>
            <a:r>
              <a:rPr lang="en-US" altLang="ja-JP" dirty="0">
                <a:cs typeface="ＭＳ Ｐゴシック" charset="0"/>
              </a:rPr>
              <a:t> with the same eigenvalue.</a:t>
            </a:r>
          </a:p>
          <a:p>
            <a:endParaRPr lang="en-US" altLang="ja-JP" dirty="0">
              <a:cs typeface="ＭＳ Ｐゴシック" charset="0"/>
            </a:endParaRPr>
          </a:p>
          <a:p>
            <a:r>
              <a:rPr lang="en-US" altLang="ja-JP" dirty="0" smtClean="0">
                <a:cs typeface="ＭＳ Ｐゴシック" charset="0"/>
              </a:rPr>
              <a:t>We can use this property to make </a:t>
            </a:r>
            <a:r>
              <a:rPr lang="el-GR" dirty="0">
                <a:cs typeface="Arial" charset="0"/>
              </a:rPr>
              <a:t>Ψ</a:t>
            </a:r>
            <a:r>
              <a:rPr lang="en-US" altLang="ja-JP" baseline="-25000" dirty="0">
                <a:cs typeface="ＭＳ Ｐゴシック" charset="0"/>
              </a:rPr>
              <a:t>1</a:t>
            </a:r>
            <a:r>
              <a:rPr lang="en-US" altLang="ja-JP" dirty="0">
                <a:cs typeface="ＭＳ Ｐゴシック" charset="0"/>
              </a:rPr>
              <a:t> and </a:t>
            </a:r>
            <a:r>
              <a:rPr lang="el-GR" dirty="0">
                <a:cs typeface="Arial" charset="0"/>
              </a:rPr>
              <a:t>Ψ</a:t>
            </a:r>
            <a:r>
              <a:rPr lang="en-US" altLang="ja-JP" baseline="-25000" dirty="0">
                <a:cs typeface="ＭＳ Ｐゴシック" charset="0"/>
              </a:rPr>
              <a:t>2</a:t>
            </a:r>
            <a:r>
              <a:rPr lang="en-US" altLang="ja-JP" dirty="0">
                <a:cs typeface="ＭＳ Ｐゴシック" charset="0"/>
              </a:rPr>
              <a:t> </a:t>
            </a:r>
            <a:r>
              <a:rPr lang="en-US" altLang="ja-JP" dirty="0" smtClean="0">
                <a:cs typeface="ＭＳ Ｐゴシック" charset="0"/>
              </a:rPr>
              <a:t>orthogonal to each other.</a:t>
            </a:r>
            <a:endParaRPr lang="el-GR" dirty="0">
              <a:cs typeface="Arial" charset="0"/>
            </a:endParaRP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1828800" y="2667000"/>
          <a:ext cx="53879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" name="Equation" r:id="rId4" imgW="1854000" imgH="253800" progId="Equation.DSMT4">
                  <p:embed/>
                </p:oleObj>
              </mc:Choice>
              <mc:Fallback>
                <p:oleObj name="Equation" r:id="rId4" imgW="1854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53879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447800" y="4648200"/>
          <a:ext cx="6273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8" name="Equation" r:id="rId6" imgW="2158920" imgH="266400" progId="Equation.DSMT4">
                  <p:embed/>
                </p:oleObj>
              </mc:Choice>
              <mc:Fallback>
                <p:oleObj name="Equation" r:id="rId6" imgW="215892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6273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Summary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We have introduced the </a:t>
            </a:r>
            <a:r>
              <a:rPr lang="en-US" altLang="ja-JP" dirty="0" smtClean="0">
                <a:cs typeface="ＭＳ Ｐゴシック" charset="0"/>
              </a:rPr>
              <a:t>powerful </a:t>
            </a:r>
            <a:r>
              <a:rPr lang="en-US" altLang="ja-JP" b="1" dirty="0" smtClean="0">
                <a:cs typeface="ＭＳ Ｐゴシック" charset="0"/>
              </a:rPr>
              <a:t>separation </a:t>
            </a:r>
            <a:r>
              <a:rPr lang="en-US" altLang="ja-JP" b="1" dirty="0">
                <a:cs typeface="ＭＳ Ｐゴシック" charset="0"/>
              </a:rPr>
              <a:t>of variables </a:t>
            </a:r>
            <a:r>
              <a:rPr lang="en-US" altLang="ja-JP" dirty="0">
                <a:cs typeface="ＭＳ Ｐゴシック" charset="0"/>
              </a:rPr>
              <a:t>technique for </a:t>
            </a:r>
            <a:r>
              <a:rPr lang="en-US" altLang="ja-JP" dirty="0" smtClean="0">
                <a:cs typeface="ＭＳ Ｐゴシック" charset="0"/>
              </a:rPr>
              <a:t>differential equations in two or higher dimensions. All two- and higher-dimensional Schrödinger equations we study in this course depends on this powerful technique.</a:t>
            </a: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Some eigenvalues are degenerate – more than one </a:t>
            </a:r>
            <a:r>
              <a:rPr lang="en-US" altLang="ja-JP" dirty="0" err="1">
                <a:cs typeface="ＭＳ Ｐゴシック" charset="0"/>
              </a:rPr>
              <a:t>eigenfunctions</a:t>
            </a:r>
            <a:r>
              <a:rPr lang="en-US" altLang="ja-JP" dirty="0">
                <a:cs typeface="ＭＳ Ｐゴシック" charset="0"/>
              </a:rPr>
              <a:t> correspond to one eigenvalue</a:t>
            </a:r>
            <a:r>
              <a:rPr lang="en-US" altLang="ja-JP" dirty="0" smtClean="0">
                <a:cs typeface="ＭＳ Ｐゴシック" charset="0"/>
              </a:rPr>
              <a:t>.</a:t>
            </a:r>
            <a:endParaRPr lang="en-US" altLang="ja-JP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cs typeface="ＭＳ Ｐゴシック" charset="0"/>
              </a:rPr>
              <a:t>Motion in two </a:t>
            </a:r>
            <a:r>
              <a:rPr lang="en-US" altLang="ja-JP" dirty="0" smtClean="0">
                <a:cs typeface="ＭＳ Ｐゴシック" charset="0"/>
              </a:rPr>
              <a:t>or</a:t>
            </a:r>
            <a:br>
              <a:rPr lang="en-US" altLang="ja-JP" dirty="0" smtClean="0">
                <a:cs typeface="ＭＳ Ｐゴシック" charset="0"/>
              </a:rPr>
            </a:br>
            <a:r>
              <a:rPr lang="en-US" altLang="ja-JP" dirty="0" smtClean="0">
                <a:cs typeface="ＭＳ Ｐゴシック" charset="0"/>
              </a:rPr>
              <a:t>more </a:t>
            </a:r>
            <a:r>
              <a:rPr lang="en-US" altLang="ja-JP" dirty="0">
                <a:cs typeface="ＭＳ Ｐゴシック" charset="0"/>
              </a:rPr>
              <a:t>dimensions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particle in a rectangular well extends the previous 1D problem to 2D. This introduces two important concepts: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b="1" dirty="0">
                <a:cs typeface="ＭＳ Ｐゴシック" charset="0"/>
              </a:rPr>
              <a:t>Separation of variables</a:t>
            </a:r>
            <a:r>
              <a:rPr lang="en-US" altLang="ja-JP" dirty="0">
                <a:cs typeface="ＭＳ Ｐゴシック" charset="0"/>
              </a:rPr>
              <a:t> – a very powerful and general technique in reducing the dimension of differential equations.</a:t>
            </a:r>
          </a:p>
          <a:p>
            <a:r>
              <a:rPr lang="en-US" altLang="ja-JP" b="1" dirty="0">
                <a:cs typeface="ＭＳ Ｐゴシック" charset="0"/>
              </a:rPr>
              <a:t>Degenerate </a:t>
            </a:r>
            <a:r>
              <a:rPr lang="en-US" altLang="ja-JP" b="1" dirty="0" err="1" smtClean="0">
                <a:cs typeface="ＭＳ Ｐゴシック" charset="0"/>
              </a:rPr>
              <a:t>eigenfunctions</a:t>
            </a:r>
            <a:r>
              <a:rPr lang="en-US" altLang="ja-JP" b="1" dirty="0" smtClean="0">
                <a:cs typeface="ＭＳ Ｐゴシック" charset="0"/>
              </a:rPr>
              <a:t>.</a:t>
            </a:r>
            <a:endParaRPr lang="en-US" altLang="ja-JP" b="1" dirty="0"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altLang="ja-JP" b="1" dirty="0"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altLang="ja-JP" b="1" dirty="0">
              <a:cs typeface="ＭＳ Ｐゴシック" charset="0"/>
            </a:endParaRPr>
          </a:p>
          <a:p>
            <a:pPr lvl="1"/>
            <a:endParaRPr lang="ja-JP" altLang="en-US" b="1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726" y="1752600"/>
            <a:ext cx="6935674" cy="398868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particle in </a:t>
            </a:r>
            <a:r>
              <a:rPr lang="en-US" altLang="ja-JP" dirty="0" smtClean="0">
                <a:cs typeface="ＭＳ Ｐゴシック" charset="0"/>
              </a:rPr>
              <a:t/>
            </a:r>
            <a:br>
              <a:rPr lang="en-US" altLang="ja-JP" dirty="0" smtClean="0">
                <a:cs typeface="ＭＳ Ｐゴシック" charset="0"/>
              </a:rPr>
            </a:br>
            <a:r>
              <a:rPr lang="en-US" altLang="ja-JP" dirty="0" smtClean="0">
                <a:cs typeface="ＭＳ Ｐゴシック" charset="0"/>
              </a:rPr>
              <a:t>a </a:t>
            </a:r>
            <a:r>
              <a:rPr lang="en-US" altLang="ja-JP" dirty="0">
                <a:cs typeface="ＭＳ Ｐゴシック" charset="0"/>
              </a:rPr>
              <a:t>rectangular well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724400" cy="4411662"/>
          </a:xfrm>
        </p:spPr>
        <p:txBody>
          <a:bodyPr/>
          <a:lstStyle/>
          <a:p>
            <a:r>
              <a:rPr lang="en-US" altLang="ja-JP">
                <a:cs typeface="ＭＳ Ｐゴシック" charset="0"/>
              </a:rPr>
              <a:t>The Schr</a:t>
            </a:r>
            <a:r>
              <a:rPr lang="en-US" altLang="ja-JP">
                <a:cs typeface="Arial" charset="0"/>
              </a:rPr>
              <a:t>ödinger equation for this is:</a:t>
            </a:r>
          </a:p>
          <a:p>
            <a:endParaRPr lang="en-US" altLang="ja-JP">
              <a:cs typeface="Arial" charset="0"/>
            </a:endParaRPr>
          </a:p>
          <a:p>
            <a:endParaRPr lang="en-US" altLang="ja-JP">
              <a:cs typeface="Arial" charset="0"/>
            </a:endParaRPr>
          </a:p>
          <a:p>
            <a:r>
              <a:rPr lang="en-US" altLang="ja-JP">
                <a:cs typeface="Arial" charset="0"/>
              </a:rPr>
              <a:t>Boundary conditions are: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653414"/>
              </p:ext>
            </p:extLst>
          </p:nvPr>
        </p:nvGraphicFramePr>
        <p:xfrm>
          <a:off x="700088" y="2728913"/>
          <a:ext cx="393223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2" name="Equation" r:id="rId5" imgW="1663700" imgH="495300" progId="Equation.3">
                  <p:embed/>
                </p:oleObj>
              </mc:Choice>
              <mc:Fallback>
                <p:oleObj name="Equation" r:id="rId5" imgW="16637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2728913"/>
                        <a:ext cx="3932237" cy="117157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72377"/>
              </p:ext>
            </p:extLst>
          </p:nvPr>
        </p:nvGraphicFramePr>
        <p:xfrm>
          <a:off x="533400" y="4876800"/>
          <a:ext cx="4545013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3" name="Equation" r:id="rId7" imgW="1587240" imgH="457200" progId="Equation.DSMT4">
                  <p:embed/>
                </p:oleObj>
              </mc:Choice>
              <mc:Fallback>
                <p:oleObj name="Equation" r:id="rId7" imgW="15872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6800"/>
                        <a:ext cx="4545013" cy="13112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Separation of variables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5138737"/>
          </a:xfrm>
        </p:spPr>
        <p:txBody>
          <a:bodyPr/>
          <a:lstStyle/>
          <a:p>
            <a:r>
              <a:rPr lang="en-US" altLang="ja-JP" dirty="0">
                <a:cs typeface="ＭＳ Ｐゴシック" charset="0"/>
              </a:rPr>
              <a:t>When </a:t>
            </a:r>
            <a:r>
              <a:rPr lang="en-US" altLang="ja-JP" dirty="0" smtClean="0">
                <a:cs typeface="ＭＳ Ｐゴシック" charset="0"/>
              </a:rPr>
              <a:t>a differential </a:t>
            </a:r>
            <a:r>
              <a:rPr lang="en-US" altLang="ja-JP" dirty="0">
                <a:cs typeface="ＭＳ Ｐゴシック" charset="0"/>
              </a:rPr>
              <a:t>equation </a:t>
            </a:r>
            <a:r>
              <a:rPr lang="en-US" altLang="ja-JP" dirty="0" smtClean="0">
                <a:cs typeface="ＭＳ Ｐゴシック" charset="0"/>
              </a:rPr>
              <a:t>is two or higher dimensional such as</a:t>
            </a:r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r>
              <a:rPr lang="en-US" altLang="ja-JP" dirty="0" smtClean="0">
                <a:cs typeface="ＭＳ Ｐゴシック" charset="0"/>
              </a:rPr>
              <a:t>We must always attempt </a:t>
            </a:r>
            <a:r>
              <a:rPr lang="en-US" altLang="ja-JP" b="1" dirty="0" smtClean="0">
                <a:cs typeface="ＭＳ Ｐゴシック" charset="0"/>
              </a:rPr>
              <a:t>separation of variables</a:t>
            </a:r>
            <a:r>
              <a:rPr lang="en-US" altLang="ja-JP" dirty="0" smtClean="0">
                <a:cs typeface="ＭＳ Ｐゴシック" charset="0"/>
              </a:rPr>
              <a:t>.</a:t>
            </a:r>
            <a:r>
              <a:rPr lang="en-US" altLang="ja-JP" b="1" dirty="0" smtClean="0">
                <a:cs typeface="ＭＳ Ｐゴシック" charset="0"/>
              </a:rPr>
              <a:t> </a:t>
            </a:r>
            <a:r>
              <a:rPr lang="en-US" altLang="ja-JP" dirty="0" smtClean="0">
                <a:cs typeface="ＭＳ Ｐゴシック" charset="0"/>
              </a:rPr>
              <a:t>With this, a 2D problem breaks down into two 1D problems. This happens if the </a:t>
            </a:r>
            <a:r>
              <a:rPr lang="en-US" altLang="ja-JP" dirty="0">
                <a:cs typeface="ＭＳ Ｐゴシック" charset="0"/>
              </a:rPr>
              <a:t>solution is the </a:t>
            </a:r>
            <a:r>
              <a:rPr lang="en-US" altLang="ja-JP" b="1" dirty="0">
                <a:cs typeface="ＭＳ Ｐゴシック" charset="0"/>
              </a:rPr>
              <a:t>product</a:t>
            </a:r>
            <a:r>
              <a:rPr lang="en-US" altLang="ja-JP" dirty="0">
                <a:cs typeface="ＭＳ Ｐゴシック" charset="0"/>
              </a:rPr>
              <a:t> of functions of each of the variables </a:t>
            </a:r>
            <a:r>
              <a:rPr lang="el-GR" dirty="0">
                <a:cs typeface="Arial" charset="0"/>
              </a:rPr>
              <a:t>Ψ</a:t>
            </a:r>
            <a:r>
              <a:rPr lang="en-US" altLang="ja-JP" dirty="0">
                <a:cs typeface="Arial" charset="0"/>
              </a:rPr>
              <a:t> = </a:t>
            </a:r>
            <a:r>
              <a:rPr lang="en-US" altLang="ja-JP" i="1" dirty="0">
                <a:latin typeface="Times New Roman" charset="0"/>
                <a:cs typeface="Arial" charset="0"/>
              </a:rPr>
              <a:t>X</a:t>
            </a:r>
            <a:r>
              <a:rPr lang="en-US" altLang="ja-JP" dirty="0">
                <a:latin typeface="Times New Roman" charset="0"/>
                <a:cs typeface="Arial" charset="0"/>
              </a:rPr>
              <a:t>(</a:t>
            </a:r>
            <a:r>
              <a:rPr lang="en-US" altLang="ja-JP" i="1" dirty="0">
                <a:latin typeface="Times New Roman" charset="0"/>
                <a:cs typeface="Arial" charset="0"/>
              </a:rPr>
              <a:t>x</a:t>
            </a:r>
            <a:r>
              <a:rPr lang="en-US" altLang="ja-JP" dirty="0">
                <a:latin typeface="Times New Roman" charset="0"/>
                <a:cs typeface="Arial" charset="0"/>
              </a:rPr>
              <a:t>)</a:t>
            </a:r>
            <a:r>
              <a:rPr lang="en-US" altLang="ja-JP" i="1" dirty="0">
                <a:latin typeface="Times New Roman" charset="0"/>
                <a:cs typeface="Arial" charset="0"/>
              </a:rPr>
              <a:t>Y</a:t>
            </a:r>
            <a:r>
              <a:rPr lang="en-US" altLang="ja-JP" dirty="0">
                <a:latin typeface="Times New Roman" charset="0"/>
                <a:cs typeface="Arial" charset="0"/>
              </a:rPr>
              <a:t>(</a:t>
            </a:r>
            <a:r>
              <a:rPr lang="en-US" altLang="ja-JP" i="1" dirty="0">
                <a:latin typeface="Times New Roman" charset="0"/>
                <a:cs typeface="Arial" charset="0"/>
              </a:rPr>
              <a:t>y</a:t>
            </a:r>
            <a:r>
              <a:rPr lang="en-US" altLang="ja-JP" dirty="0">
                <a:latin typeface="Times New Roman" charset="0"/>
                <a:cs typeface="Arial" charset="0"/>
              </a:rPr>
              <a:t>)</a:t>
            </a:r>
            <a:r>
              <a:rPr lang="en-US" altLang="ja-JP" dirty="0">
                <a:cs typeface="Arial" charset="0"/>
              </a:rPr>
              <a:t> </a:t>
            </a:r>
            <a:r>
              <a:rPr lang="en-US" altLang="ja-JP" dirty="0" smtClean="0">
                <a:cs typeface="Arial" charset="0"/>
              </a:rPr>
              <a:t>with </a:t>
            </a:r>
            <a:r>
              <a:rPr lang="en-US" altLang="ja-JP" dirty="0">
                <a:cs typeface="Arial" charset="0"/>
              </a:rPr>
              <a:t>no cross term like </a:t>
            </a:r>
            <a:r>
              <a:rPr lang="en-US" altLang="ja-JP" i="1" dirty="0">
                <a:latin typeface="Times New Roman" charset="0"/>
                <a:cs typeface="Arial" charset="0"/>
              </a:rPr>
              <a:t>Z</a:t>
            </a:r>
            <a:r>
              <a:rPr lang="en-US" altLang="ja-JP" dirty="0">
                <a:latin typeface="Times New Roman" charset="0"/>
                <a:cs typeface="Arial" charset="0"/>
              </a:rPr>
              <a:t>(</a:t>
            </a:r>
            <a:r>
              <a:rPr lang="en-US" altLang="ja-JP" i="1" dirty="0" err="1">
                <a:latin typeface="Times New Roman" charset="0"/>
                <a:cs typeface="Arial" charset="0"/>
              </a:rPr>
              <a:t>x</a:t>
            </a:r>
            <a:r>
              <a:rPr lang="en-US" altLang="ja-JP" dirty="0" err="1">
                <a:latin typeface="Times New Roman" charset="0"/>
                <a:cs typeface="Arial" charset="0"/>
              </a:rPr>
              <a:t>,</a:t>
            </a:r>
            <a:r>
              <a:rPr lang="en-US" altLang="ja-JP" i="1" dirty="0" err="1">
                <a:latin typeface="Times New Roman" charset="0"/>
                <a:cs typeface="Arial" charset="0"/>
              </a:rPr>
              <a:t>y</a:t>
            </a:r>
            <a:r>
              <a:rPr lang="en-US" altLang="ja-JP" dirty="0">
                <a:latin typeface="Times New Roman" charset="0"/>
                <a:cs typeface="Arial" charset="0"/>
              </a:rPr>
              <a:t>)</a:t>
            </a:r>
            <a:r>
              <a:rPr lang="en-US" altLang="ja-JP" dirty="0" smtClean="0">
                <a:latin typeface="Times New Roman" charset="0"/>
                <a:cs typeface="Arial" charset="0"/>
              </a:rPr>
              <a:t>.</a:t>
            </a:r>
            <a:endParaRPr lang="el-GR" dirty="0">
              <a:latin typeface="Times New Roman" charset="0"/>
              <a:cs typeface="Arial" charset="0"/>
            </a:endParaRP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47126"/>
              </p:ext>
            </p:extLst>
          </p:nvPr>
        </p:nvGraphicFramePr>
        <p:xfrm>
          <a:off x="2605088" y="2714625"/>
          <a:ext cx="393223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5" name="Equation" r:id="rId4" imgW="1663700" imgH="495300" progId="Equation.3">
                  <p:embed/>
                </p:oleObj>
              </mc:Choice>
              <mc:Fallback>
                <p:oleObj name="Equation" r:id="rId4" imgW="16637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2714625"/>
                        <a:ext cx="3932237" cy="117157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Separation of variables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To see separation of variables indeed occurs, we first assume it does and write the solution in the product form:</a:t>
            </a: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67705"/>
              </p:ext>
            </p:extLst>
          </p:nvPr>
        </p:nvGraphicFramePr>
        <p:xfrm>
          <a:off x="2363788" y="3276600"/>
          <a:ext cx="47132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0" name="Equation" r:id="rId4" imgW="1993900" imgH="495300" progId="Equation.3">
                  <p:embed/>
                </p:oleObj>
              </mc:Choice>
              <mc:Fallback>
                <p:oleObj name="Equation" r:id="rId4" imgW="19939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276600"/>
                        <a:ext cx="4713287" cy="117157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255172"/>
              </p:ext>
            </p:extLst>
          </p:nvPr>
        </p:nvGraphicFramePr>
        <p:xfrm>
          <a:off x="1600200" y="4495800"/>
          <a:ext cx="6243638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1" name="Equation" r:id="rId6" imgW="2641600" imgH="495300" progId="Equation.3">
                  <p:embed/>
                </p:oleObj>
              </mc:Choice>
              <mc:Fallback>
                <p:oleObj name="Equation" r:id="rId6" imgW="26416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95800"/>
                        <a:ext cx="6243638" cy="11715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7759700" y="3581400"/>
            <a:ext cx="914400" cy="18288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Separation of variables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partial derivative </a:t>
            </a:r>
            <a:r>
              <a:rPr lang="en-US" altLang="ja-JP" dirty="0">
                <a:cs typeface="" charset="0"/>
              </a:rPr>
              <a:t>∂</a:t>
            </a:r>
            <a:r>
              <a:rPr lang="en-US" altLang="ja-JP" baseline="30000" dirty="0">
                <a:cs typeface="" charset="0"/>
              </a:rPr>
              <a:t>2</a:t>
            </a:r>
            <a:r>
              <a:rPr lang="en-US" altLang="ja-JP" dirty="0">
                <a:cs typeface="" charset="0"/>
              </a:rPr>
              <a:t>/∂</a:t>
            </a:r>
            <a:r>
              <a:rPr lang="en-US" altLang="ja-JP" i="1" dirty="0">
                <a:cs typeface="" charset="0"/>
              </a:rPr>
              <a:t>x</a:t>
            </a:r>
            <a:r>
              <a:rPr lang="en-US" altLang="ja-JP" baseline="30000" dirty="0">
                <a:cs typeface="" charset="0"/>
              </a:rPr>
              <a:t>2</a:t>
            </a:r>
            <a:r>
              <a:rPr lang="en-US" altLang="ja-JP" dirty="0">
                <a:cs typeface="" charset="0"/>
              </a:rPr>
              <a:t> will act only on the </a:t>
            </a:r>
            <a:r>
              <a:rPr lang="en-US" altLang="ja-JP" i="1" dirty="0">
                <a:cs typeface="" charset="0"/>
              </a:rPr>
              <a:t>X</a:t>
            </a:r>
            <a:r>
              <a:rPr lang="en-US" altLang="ja-JP" dirty="0">
                <a:cs typeface="" charset="0"/>
              </a:rPr>
              <a:t>(</a:t>
            </a:r>
            <a:r>
              <a:rPr lang="en-US" altLang="ja-JP" i="1" dirty="0">
                <a:cs typeface="" charset="0"/>
              </a:rPr>
              <a:t>x</a:t>
            </a:r>
            <a:r>
              <a:rPr lang="en-US" altLang="ja-JP" dirty="0">
                <a:cs typeface="" charset="0"/>
              </a:rPr>
              <a:t>) part (similarly for ∂</a:t>
            </a:r>
            <a:r>
              <a:rPr lang="en-US" altLang="ja-JP" baseline="30000" dirty="0">
                <a:cs typeface="" charset="0"/>
              </a:rPr>
              <a:t>2</a:t>
            </a:r>
            <a:r>
              <a:rPr lang="en-US" altLang="ja-JP" dirty="0">
                <a:cs typeface="" charset="0"/>
              </a:rPr>
              <a:t>/</a:t>
            </a:r>
            <a:r>
              <a:rPr lang="en-US" altLang="ja-JP" dirty="0" smtClean="0">
                <a:cs typeface="" charset="0"/>
              </a:rPr>
              <a:t>∂</a:t>
            </a:r>
            <a:r>
              <a:rPr lang="en-US" altLang="ja-JP" i="1" dirty="0" smtClean="0">
                <a:cs typeface="" charset="0"/>
              </a:rPr>
              <a:t>y</a:t>
            </a:r>
            <a:r>
              <a:rPr lang="en-US" altLang="ja-JP" baseline="30000" dirty="0" smtClean="0">
                <a:cs typeface="" charset="0"/>
              </a:rPr>
              <a:t>2</a:t>
            </a:r>
            <a:r>
              <a:rPr lang="en-US" altLang="ja-JP" dirty="0" smtClean="0">
                <a:cs typeface="" charset="0"/>
              </a:rPr>
              <a:t> on </a:t>
            </a:r>
            <a:r>
              <a:rPr lang="en-US" altLang="ja-JP" i="1" dirty="0" smtClean="0">
                <a:cs typeface="" charset="0"/>
              </a:rPr>
              <a:t>Y</a:t>
            </a:r>
            <a:r>
              <a:rPr lang="en-US" altLang="ja-JP" dirty="0" smtClean="0">
                <a:cs typeface="" charset="0"/>
              </a:rPr>
              <a:t>), hence</a:t>
            </a:r>
          </a:p>
          <a:p>
            <a:pPr>
              <a:lnSpc>
                <a:spcPct val="90000"/>
              </a:lnSpc>
            </a:pPr>
            <a:endParaRPr lang="en-US" altLang="ja-JP" dirty="0" smtClean="0">
              <a:cs typeface="" charset="0"/>
            </a:endParaRPr>
          </a:p>
          <a:p>
            <a:pPr>
              <a:lnSpc>
                <a:spcPct val="90000"/>
              </a:lnSpc>
            </a:pPr>
            <a:endParaRPr lang="en-US" altLang="ja-JP" dirty="0" smtClean="0">
              <a:cs typeface="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" charset="0"/>
              </a:rPr>
              <a:t>Divide by </a:t>
            </a:r>
            <a:r>
              <a:rPr lang="en-US" altLang="ja-JP" i="1" dirty="0" smtClean="0">
                <a:cs typeface="" charset="0"/>
              </a:rPr>
              <a:t>XY</a:t>
            </a:r>
            <a:r>
              <a:rPr lang="en-US" altLang="ja-JP" dirty="0" smtClean="0">
                <a:cs typeface="" charset="0"/>
              </a:rPr>
              <a:t> the both sides.</a:t>
            </a:r>
          </a:p>
          <a:p>
            <a:pPr>
              <a:lnSpc>
                <a:spcPct val="90000"/>
              </a:lnSpc>
            </a:pPr>
            <a:endParaRPr lang="en-US" altLang="ja-JP" dirty="0">
              <a:cs typeface="" charset="0"/>
            </a:endParaRPr>
          </a:p>
          <a:p>
            <a:pPr>
              <a:lnSpc>
                <a:spcPct val="90000"/>
              </a:lnSpc>
            </a:pPr>
            <a:endParaRPr lang="en-US" altLang="ja-JP" dirty="0">
              <a:cs typeface="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" charset="0"/>
              </a:rPr>
              <a:t>It </a:t>
            </a:r>
            <a:r>
              <a:rPr lang="en-US" altLang="ja-JP" dirty="0">
                <a:cs typeface="" charset="0"/>
              </a:rPr>
              <a:t>has the form:    </a:t>
            </a:r>
            <a:r>
              <a:rPr lang="en-US" altLang="ja-JP" i="1" dirty="0">
                <a:cs typeface="" charset="0"/>
              </a:rPr>
              <a:t>f</a:t>
            </a:r>
            <a:r>
              <a:rPr lang="en-US" altLang="ja-JP" dirty="0">
                <a:cs typeface="" charset="0"/>
              </a:rPr>
              <a:t>(</a:t>
            </a:r>
            <a:r>
              <a:rPr lang="en-US" altLang="ja-JP" i="1" dirty="0">
                <a:cs typeface="" charset="0"/>
              </a:rPr>
              <a:t>x</a:t>
            </a:r>
            <a:r>
              <a:rPr lang="en-US" altLang="ja-JP" dirty="0">
                <a:cs typeface="" charset="0"/>
              </a:rPr>
              <a:t>) + </a:t>
            </a:r>
            <a:r>
              <a:rPr lang="en-US" altLang="ja-JP" i="1" dirty="0">
                <a:cs typeface="" charset="0"/>
              </a:rPr>
              <a:t>g</a:t>
            </a:r>
            <a:r>
              <a:rPr lang="en-US" altLang="ja-JP" dirty="0">
                <a:cs typeface="" charset="0"/>
              </a:rPr>
              <a:t>(</a:t>
            </a:r>
            <a:r>
              <a:rPr lang="en-US" altLang="ja-JP" i="1" dirty="0">
                <a:cs typeface="" charset="0"/>
              </a:rPr>
              <a:t>y</a:t>
            </a:r>
            <a:r>
              <a:rPr lang="en-US" altLang="ja-JP" dirty="0">
                <a:cs typeface="" charset="0"/>
              </a:rPr>
              <a:t>) = </a:t>
            </a:r>
            <a:r>
              <a:rPr lang="en-US" altLang="ja-JP" i="1" dirty="0">
                <a:cs typeface="" charset="0"/>
              </a:rPr>
              <a:t>e. </a:t>
            </a:r>
            <a:r>
              <a:rPr lang="en-US" altLang="ja-JP" dirty="0" smtClean="0">
                <a:cs typeface="" charset="0"/>
              </a:rPr>
              <a:t>This immediately means </a:t>
            </a:r>
            <a:r>
              <a:rPr lang="en-US" altLang="ja-JP" i="1" dirty="0">
                <a:cs typeface="" charset="0"/>
              </a:rPr>
              <a:t>f</a:t>
            </a:r>
            <a:r>
              <a:rPr lang="en-US" altLang="ja-JP" dirty="0">
                <a:cs typeface="" charset="0"/>
              </a:rPr>
              <a:t>(</a:t>
            </a:r>
            <a:r>
              <a:rPr lang="en-US" altLang="ja-JP" i="1" dirty="0">
                <a:cs typeface="" charset="0"/>
              </a:rPr>
              <a:t>x</a:t>
            </a:r>
            <a:r>
              <a:rPr lang="en-US" altLang="ja-JP" dirty="0">
                <a:cs typeface="" charset="0"/>
              </a:rPr>
              <a:t>) </a:t>
            </a:r>
            <a:r>
              <a:rPr lang="en-US" altLang="ja-JP" dirty="0" smtClean="0">
                <a:cs typeface="" charset="0"/>
              </a:rPr>
              <a:t>and </a:t>
            </a:r>
            <a:r>
              <a:rPr lang="en-US" altLang="ja-JP" i="1" dirty="0">
                <a:cs typeface="" charset="0"/>
              </a:rPr>
              <a:t>g</a:t>
            </a:r>
            <a:r>
              <a:rPr lang="en-US" altLang="ja-JP" dirty="0">
                <a:cs typeface="" charset="0"/>
              </a:rPr>
              <a:t>(</a:t>
            </a:r>
            <a:r>
              <a:rPr lang="en-US" altLang="ja-JP" i="1" dirty="0">
                <a:cs typeface="" charset="0"/>
              </a:rPr>
              <a:t>y</a:t>
            </a:r>
            <a:r>
              <a:rPr lang="en-US" altLang="ja-JP" dirty="0">
                <a:cs typeface="" charset="0"/>
              </a:rPr>
              <a:t>) </a:t>
            </a:r>
            <a:r>
              <a:rPr lang="en-US" altLang="ja-JP" dirty="0" smtClean="0">
                <a:cs typeface="" charset="0"/>
              </a:rPr>
              <a:t>are individually constant.</a:t>
            </a:r>
            <a:r>
              <a:rPr lang="en-US" altLang="ja-JP" i="1" dirty="0" smtClean="0">
                <a:cs typeface="" charset="0"/>
              </a:rPr>
              <a:t> </a:t>
            </a:r>
            <a:r>
              <a:rPr lang="en-US" altLang="ja-JP" dirty="0" smtClean="0">
                <a:cs typeface="" charset="0"/>
              </a:rPr>
              <a:t>Separation of variable indeed took place.</a:t>
            </a:r>
            <a:endParaRPr lang="en-US" altLang="ja-JP" i="1" dirty="0">
              <a:cs typeface="" charset="0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658445"/>
              </p:ext>
            </p:extLst>
          </p:nvPr>
        </p:nvGraphicFramePr>
        <p:xfrm>
          <a:off x="546100" y="2349500"/>
          <a:ext cx="797401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5" name="Equation" r:id="rId4" imgW="3797300" imgH="495300" progId="Equation.3">
                  <p:embed/>
                </p:oleObj>
              </mc:Choice>
              <mc:Fallback>
                <p:oleObj name="Equation" r:id="rId4" imgW="37973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349500"/>
                        <a:ext cx="7974013" cy="10414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806158"/>
              </p:ext>
            </p:extLst>
          </p:nvPr>
        </p:nvGraphicFramePr>
        <p:xfrm>
          <a:off x="2679700" y="3797300"/>
          <a:ext cx="3706813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6" name="Equation" r:id="rId6" imgW="1778000" imgH="495300" progId="Equation.3">
                  <p:embed/>
                </p:oleObj>
              </mc:Choice>
              <mc:Fallback>
                <p:oleObj name="Equation" r:id="rId6" imgW="17780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3797300"/>
                        <a:ext cx="3706813" cy="10334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AutoShape 6"/>
          <p:cNvSpPr>
            <a:spLocks/>
          </p:cNvSpPr>
          <p:nvPr/>
        </p:nvSpPr>
        <p:spPr bwMode="auto">
          <a:xfrm rot="16200000">
            <a:off x="3924300" y="438150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AutoShape 7"/>
          <p:cNvSpPr>
            <a:spLocks/>
          </p:cNvSpPr>
          <p:nvPr/>
        </p:nvSpPr>
        <p:spPr bwMode="auto">
          <a:xfrm rot="16200000">
            <a:off x="5067300" y="438150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F(x) + G(y) = constant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876242"/>
            <a:ext cx="6722099" cy="3865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828800"/>
            <a:ext cx="6722099" cy="38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4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Separation of variables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cs typeface="ＭＳ Ｐゴシック" charset="0"/>
            </a:endParaRPr>
          </a:p>
          <a:p>
            <a:endParaRPr lang="ja-JP" altLang="en-US" dirty="0">
              <a:cs typeface="ＭＳ Ｐゴシック" charset="0"/>
            </a:endParaRPr>
          </a:p>
          <a:p>
            <a:endParaRPr lang="ja-JP" altLang="en-US" dirty="0">
              <a:cs typeface="ＭＳ Ｐゴシック" charset="0"/>
            </a:endParaRPr>
          </a:p>
          <a:p>
            <a:endParaRPr lang="ja-JP" altLang="en-US" dirty="0">
              <a:cs typeface="ＭＳ Ｐゴシック" charset="0"/>
            </a:endParaRPr>
          </a:p>
          <a:p>
            <a:endParaRPr lang="ja-JP" altLang="en-US" dirty="0">
              <a:cs typeface="ＭＳ Ｐゴシック" charset="0"/>
            </a:endParaRPr>
          </a:p>
          <a:p>
            <a:endParaRPr lang="ja-JP" altLang="en-US" dirty="0">
              <a:cs typeface="ＭＳ Ｐゴシック" charset="0"/>
            </a:endParaRPr>
          </a:p>
          <a:p>
            <a:endParaRPr lang="ja-JP" altLang="en-US" dirty="0">
              <a:cs typeface="ＭＳ Ｐゴシック" charset="0"/>
            </a:endParaRPr>
          </a:p>
          <a:p>
            <a:pPr algn="ctr">
              <a:buFont typeface="Wingdings" charset="0"/>
              <a:buNone/>
            </a:pPr>
            <a:r>
              <a:rPr lang="en-US" altLang="ja-JP" dirty="0">
                <a:cs typeface="ＭＳ Ｐゴシック" charset="0"/>
              </a:rPr>
              <a:t>These are </a:t>
            </a:r>
            <a:r>
              <a:rPr lang="en-US" altLang="ja-JP" b="1" dirty="0" smtClean="0">
                <a:cs typeface="ＭＳ Ｐゴシック" charset="0"/>
              </a:rPr>
              <a:t>the </a:t>
            </a:r>
            <a:r>
              <a:rPr lang="en-US" altLang="ja-JP" b="1" dirty="0">
                <a:cs typeface="ＭＳ Ｐゴシック" charset="0"/>
              </a:rPr>
              <a:t>particle in a box</a:t>
            </a:r>
            <a:r>
              <a:rPr lang="en-US" altLang="ja-JP" dirty="0">
                <a:cs typeface="ＭＳ Ｐゴシック" charset="0"/>
              </a:rPr>
              <a:t> equations!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025164"/>
              </p:ext>
            </p:extLst>
          </p:nvPr>
        </p:nvGraphicFramePr>
        <p:xfrm>
          <a:off x="2074863" y="1587500"/>
          <a:ext cx="50577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4" name="Equation" r:id="rId4" imgW="2425700" imgH="495300" progId="Equation.3">
                  <p:embed/>
                </p:oleObj>
              </mc:Choice>
              <mc:Fallback>
                <p:oleObj name="Equation" r:id="rId4" imgW="24257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1587500"/>
                        <a:ext cx="5057775" cy="10318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089978"/>
              </p:ext>
            </p:extLst>
          </p:nvPr>
        </p:nvGraphicFramePr>
        <p:xfrm>
          <a:off x="1530350" y="3111500"/>
          <a:ext cx="24352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5" name="Equation" r:id="rId6" imgW="1168400" imgH="431800" progId="Equation.3">
                  <p:embed/>
                </p:oleObj>
              </mc:Choice>
              <mc:Fallback>
                <p:oleObj name="Equation" r:id="rId6" imgW="11684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3111500"/>
                        <a:ext cx="2435225" cy="90011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434595"/>
              </p:ext>
            </p:extLst>
          </p:nvPr>
        </p:nvGraphicFramePr>
        <p:xfrm>
          <a:off x="5356225" y="3071813"/>
          <a:ext cx="224948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6" name="Equation" r:id="rId8" imgW="1079500" imgH="469900" progId="Equation.3">
                  <p:embed/>
                </p:oleObj>
              </mc:Choice>
              <mc:Fallback>
                <p:oleObj name="Equation" r:id="rId8" imgW="1079500" imgH="469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3071813"/>
                        <a:ext cx="2249488" cy="979487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Line 7"/>
          <p:cNvSpPr>
            <a:spLocks noChangeShapeType="1"/>
          </p:cNvSpPr>
          <p:nvPr/>
        </p:nvSpPr>
        <p:spPr bwMode="auto">
          <a:xfrm flipH="1">
            <a:off x="2965450" y="2590800"/>
            <a:ext cx="16764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641850" y="2590800"/>
            <a:ext cx="1752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8206"/>
              </p:ext>
            </p:extLst>
          </p:nvPr>
        </p:nvGraphicFramePr>
        <p:xfrm>
          <a:off x="1576388" y="4598988"/>
          <a:ext cx="23558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7" name="Equation" r:id="rId10" imgW="1130300" imgH="431800" progId="Equation.3">
                  <p:embed/>
                </p:oleObj>
              </mc:Choice>
              <mc:Fallback>
                <p:oleObj name="Equation" r:id="rId10" imgW="11303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4598988"/>
                        <a:ext cx="2355850" cy="9017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00606"/>
              </p:ext>
            </p:extLst>
          </p:nvPr>
        </p:nvGraphicFramePr>
        <p:xfrm>
          <a:off x="5438775" y="4559300"/>
          <a:ext cx="2170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8" name="Equation" r:id="rId12" imgW="1041400" imgH="469900" progId="Equation.3">
                  <p:embed/>
                </p:oleObj>
              </mc:Choice>
              <mc:Fallback>
                <p:oleObj name="Equation" r:id="rId12" imgW="1041400" imgH="469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775" y="4559300"/>
                        <a:ext cx="2170113" cy="98107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2819400" y="4038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553200" y="4038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Separation of variables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1365250" y="1600200"/>
          <a:ext cx="26955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9" name="Equation" r:id="rId4" imgW="1562040" imgH="507960" progId="Equation.DSMT4">
                  <p:embed/>
                </p:oleObj>
              </mc:Choice>
              <mc:Fallback>
                <p:oleObj name="Equation" r:id="rId4" imgW="156204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600200"/>
                        <a:ext cx="2695575" cy="8763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4865688" y="1600200"/>
          <a:ext cx="2717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0" name="Equation" r:id="rId6" imgW="1574640" imgH="507960" progId="Equation.DSMT4">
                  <p:embed/>
                </p:oleObj>
              </mc:Choice>
              <mc:Fallback>
                <p:oleObj name="Equation" r:id="rId6" imgW="157464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1600200"/>
                        <a:ext cx="2717800" cy="8763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4495800" y="3429000"/>
            <a:ext cx="16764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2743200" y="3429000"/>
            <a:ext cx="1752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838200" y="4005263"/>
          <a:ext cx="71405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1" name="Equation" r:id="rId8" imgW="3200400" imgH="469800" progId="Equation.DSMT4">
                  <p:embed/>
                </p:oleObj>
              </mc:Choice>
              <mc:Fallback>
                <p:oleObj name="Equation" r:id="rId8" imgW="320040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05263"/>
                        <a:ext cx="7140575" cy="10477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2044700" y="2590800"/>
          <a:ext cx="12954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2" name="Equation" r:id="rId10" imgW="723600" imgH="457200" progId="Equation.DSMT4">
                  <p:embed/>
                </p:oleObj>
              </mc:Choice>
              <mc:Fallback>
                <p:oleObj name="Equation" r:id="rId10" imgW="7236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590800"/>
                        <a:ext cx="1295400" cy="817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5540375" y="2590800"/>
          <a:ext cx="13414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3" name="Equation" r:id="rId12" imgW="749160" imgH="457200" progId="Equation.DSMT4">
                  <p:embed/>
                </p:oleObj>
              </mc:Choice>
              <mc:Fallback>
                <p:oleObj name="Equation" r:id="rId12" imgW="74916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2590800"/>
                        <a:ext cx="1341438" cy="817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838200" y="5257800"/>
          <a:ext cx="52578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4" name="Equation" r:id="rId14" imgW="1993680" imgH="457200" progId="Equation.DSMT4">
                  <p:embed/>
                </p:oleObj>
              </mc:Choice>
              <mc:Fallback>
                <p:oleObj name="Equation" r:id="rId14" imgW="199368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257800"/>
                        <a:ext cx="5257800" cy="12065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6248400" y="5181600"/>
          <a:ext cx="2235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5" name="Equation" r:id="rId16" imgW="1269720" imgH="228600" progId="Equation.DSMT4">
                  <p:embed/>
                </p:oleObj>
              </mc:Choice>
              <mc:Fallback>
                <p:oleObj name="Equation" r:id="rId16" imgW="126972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81600"/>
                        <a:ext cx="22352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105111"/>
              </p:ext>
            </p:extLst>
          </p:nvPr>
        </p:nvGraphicFramePr>
        <p:xfrm>
          <a:off x="6270625" y="6084888"/>
          <a:ext cx="2413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6" name="Equation" r:id="rId18" imgW="1371600" imgH="241300" progId="Equation.3">
                  <p:embed/>
                </p:oleObj>
              </mc:Choice>
              <mc:Fallback>
                <p:oleObj name="Equation" r:id="rId18" imgW="1371600" imgH="241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6084888"/>
                        <a:ext cx="24130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9443</TotalTime>
  <Words>603</Words>
  <Application>Microsoft Macintosh PowerPoint</Application>
  <PresentationFormat>On-screen Show (4:3)</PresentationFormat>
  <Paragraphs>76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Network</vt:lpstr>
      <vt:lpstr>Equation</vt:lpstr>
      <vt:lpstr>Lecture 9 Particle in a rectangular well</vt:lpstr>
      <vt:lpstr>Motion in two or more dimensions</vt:lpstr>
      <vt:lpstr>The particle in  a rectangular well</vt:lpstr>
      <vt:lpstr>Separation of variables</vt:lpstr>
      <vt:lpstr>Separation of variables</vt:lpstr>
      <vt:lpstr>Separation of variables</vt:lpstr>
      <vt:lpstr>F(x) + G(y) = constant</vt:lpstr>
      <vt:lpstr>Separation of variables</vt:lpstr>
      <vt:lpstr>Separation of variables</vt:lpstr>
      <vt:lpstr>The particle in a  three-dimensional box</vt:lpstr>
      <vt:lpstr>Degeneracy</vt:lpstr>
      <vt:lpstr>Degeneracy</vt:lpstr>
      <vt:lpstr>Degeneracy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12</dc:title>
  <dc:creator>So Hirata</dc:creator>
  <cp:lastModifiedBy>So Hirata</cp:lastModifiedBy>
  <cp:revision>341</cp:revision>
  <dcterms:created xsi:type="dcterms:W3CDTF">2004-12-05T20:47:52Z</dcterms:created>
  <dcterms:modified xsi:type="dcterms:W3CDTF">2012-12-21T05:15:02Z</dcterms:modified>
</cp:coreProperties>
</file>