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0.xml" ContentType="application/vnd.openxmlformats-officedocument.presentationml.notesSlide+xml"/>
  <Override PartName="/ppt/embeddings/oleObject11.bin" ContentType="application/vnd.openxmlformats-officedocument.oleObject"/>
  <Override PartName="/ppt/notesSlides/notesSlide11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7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18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19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20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21.xml" ContentType="application/vnd.openxmlformats-officedocument.presentationml.notesSlide+xml"/>
  <Override PartName="/ppt/embeddings/oleObject31.bin" ContentType="application/vnd.openxmlformats-officedocument.oleObject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4"/>
  </p:notesMasterIdLst>
  <p:sldIdLst>
    <p:sldId id="644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9" r:id="rId14"/>
    <p:sldId id="280" r:id="rId15"/>
    <p:sldId id="645" r:id="rId16"/>
    <p:sldId id="646" r:id="rId17"/>
    <p:sldId id="274" r:id="rId18"/>
    <p:sldId id="276" r:id="rId19"/>
    <p:sldId id="277" r:id="rId20"/>
    <p:sldId id="275" r:id="rId21"/>
    <p:sldId id="283" r:id="rId22"/>
    <p:sldId id="29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0066FF"/>
    <a:srgbClr val="0099FF"/>
    <a:srgbClr val="3399FF"/>
    <a:srgbClr val="99CCFF"/>
    <a:srgbClr val="1409F7"/>
    <a:srgbClr val="FF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4" autoAdjust="0"/>
  </p:normalViewPr>
  <p:slideViewPr>
    <p:cSldViewPr>
      <p:cViewPr varScale="1">
        <p:scale>
          <a:sx n="104" d="100"/>
          <a:sy n="104" d="100"/>
        </p:scale>
        <p:origin x="-14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Relationship Id="rId3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wmf"/><Relationship Id="rId1" Type="http://schemas.openxmlformats.org/officeDocument/2006/relationships/image" Target="../media/image13.emf"/><Relationship Id="rId2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emf"/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2.wmf"/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5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5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5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5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2330ED-B21F-6045-87B1-CF29DF4547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63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330ED-B21F-6045-87B1-CF29DF4547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99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326A6-4D6D-D047-AC66-542AB4223D6D}" type="slidenum">
              <a:rPr lang="en-US"/>
              <a:pPr/>
              <a:t>10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5E843E-E686-3041-9F3D-F69B1C678F81}" type="slidenum">
              <a:rPr lang="en-US"/>
              <a:pPr/>
              <a:t>11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58ED79-3DCC-EF42-B792-8E698E0A565E}" type="slidenum">
              <a:rPr lang="en-US"/>
              <a:pPr/>
              <a:t>12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9B34B-DFAE-1E44-B055-4968DEFFE93A}" type="slidenum">
              <a:rPr lang="en-US"/>
              <a:pPr/>
              <a:t>13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A862F-D317-ED46-953A-E0CC57073D00}" type="slidenum">
              <a:rPr lang="en-US"/>
              <a:pPr/>
              <a:t>14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330ED-B21F-6045-87B1-CF29DF4547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03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330ED-B21F-6045-87B1-CF29DF4547F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69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90B9E-4AB3-114F-B75B-9D643E2DA5B7}" type="slidenum">
              <a:rPr lang="en-US"/>
              <a:pPr/>
              <a:t>17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466E8-398B-4746-A41C-C6822B2926F1}" type="slidenum">
              <a:rPr lang="en-US"/>
              <a:pPr/>
              <a:t>18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72AA6-2BC0-854B-8014-54F96D56DBE1}" type="slidenum">
              <a:rPr lang="en-US"/>
              <a:pPr/>
              <a:t>19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93896-1C3C-714F-A2AE-921A28F39CF9}" type="slidenum">
              <a:rPr lang="en-US"/>
              <a:pPr/>
              <a:t>2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3D5DD-25FF-9949-947F-37785289DCD1}" type="slidenum">
              <a:rPr lang="en-US"/>
              <a:pPr/>
              <a:t>20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1A2C67-E339-7049-B09C-3CA81F2B7B66}" type="slidenum">
              <a:rPr lang="en-US"/>
              <a:pPr/>
              <a:t>21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4CB70-668D-5547-A290-FAE3BB28860D}" type="slidenum">
              <a:rPr lang="en-US"/>
              <a:pPr/>
              <a:t>22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B90C12-9394-A64C-B005-D5E71404E73A}" type="slidenum">
              <a:rPr lang="en-US"/>
              <a:pPr/>
              <a:t>3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C8F8B-A927-F541-BBFB-7423651DF1B9}" type="slidenum">
              <a:rPr lang="en-US"/>
              <a:pPr/>
              <a:t>4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4D4B8F-6641-BC4D-AEE9-9C80E20598B2}" type="slidenum">
              <a:rPr lang="en-US"/>
              <a:pPr/>
              <a:t>5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B9B327-0A6D-2442-BCCE-7DB113B7A92E}" type="slidenum">
              <a:rPr lang="en-US"/>
              <a:pPr/>
              <a:t>6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2E565F-8B0B-544B-B018-24EC8A7A02DB}" type="slidenum">
              <a:rPr lang="en-US"/>
              <a:pPr/>
              <a:t>7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13FDA-84CE-084D-B480-5E4AECFA89F0}" type="slidenum">
              <a:rPr lang="en-US"/>
              <a:pPr/>
              <a:t>8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B722E-2C33-364C-AFD0-D3971273A6C9}" type="slidenum">
              <a:rPr lang="en-US"/>
              <a:pPr/>
              <a:t>9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300040-4A84-7344-BC1D-915BCFBB9D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971800"/>
            <a:ext cx="1143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258ED-C216-1F48-87AC-86D7ECBD34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0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ED08F-61AE-744D-B444-AA663C6512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2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7C5EB83-10B3-914B-97AB-FBA8192015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7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80BFF-5906-5044-BDEA-FEF4B6E3D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6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8B739-CFDC-F147-A3AC-6ECB59A1AF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5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73383-05C6-F24A-B24C-1EB60792F4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7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85001-E54F-274F-8F2E-8B53E7DB4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5597A-8185-A841-93EB-F083CB0981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6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2D274-B885-564A-9881-17400955EA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6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87E5C-0A72-6A42-9787-B6A70C0AC3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5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B17A8-D2E5-EF47-A763-8786A894F6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A1C4881-86F6-3A41-BB81-3C13B71FC8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image" Target="../media/image21.e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2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9.pn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4.png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5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31.w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32.w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33.wmf"/><Relationship Id="rId10" Type="http://schemas.openxmlformats.org/officeDocument/2006/relationships/oleObject" Target="../embeddings/oleObject21.bin"/><Relationship Id="rId11" Type="http://schemas.openxmlformats.org/officeDocument/2006/relationships/image" Target="../media/image3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5.w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36.w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37.emf"/><Relationship Id="rId10" Type="http://schemas.openxmlformats.org/officeDocument/2006/relationships/oleObject" Target="../embeddings/oleObject25.bin"/><Relationship Id="rId11" Type="http://schemas.openxmlformats.org/officeDocument/2006/relationships/image" Target="../media/image32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8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3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41.emf"/><Relationship Id="rId8" Type="http://schemas.openxmlformats.org/officeDocument/2006/relationships/oleObject" Target="../embeddings/oleObject30.bin"/><Relationship Id="rId9" Type="http://schemas.openxmlformats.org/officeDocument/2006/relationships/image" Target="../media/image42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44.png"/><Relationship Id="rId5" Type="http://schemas.openxmlformats.org/officeDocument/2006/relationships/oleObject" Target="../embeddings/oleObject31.bin"/><Relationship Id="rId6" Type="http://schemas.openxmlformats.org/officeDocument/2006/relationships/image" Target="../media/image43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6.w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7.wmf"/><Relationship Id="rId10" Type="http://schemas.openxmlformats.org/officeDocument/2006/relationships/oleObject" Target="../embeddings/oleObject6.bin"/><Relationship Id="rId11" Type="http://schemas.openxmlformats.org/officeDocument/2006/relationships/image" Target="../media/image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4.w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15.emf"/><Relationship Id="rId10" Type="http://schemas.openxmlformats.org/officeDocument/2006/relationships/oleObject" Target="../embeddings/oleObject10.bin"/><Relationship Id="rId11" Type="http://schemas.openxmlformats.org/officeDocument/2006/relationships/image" Target="../media/image16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914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8</a:t>
            </a:r>
            <a:br>
              <a:rPr lang="en-US" sz="5400" dirty="0" smtClean="0"/>
            </a:br>
            <a:r>
              <a:rPr lang="en-US" sz="3200" dirty="0" smtClean="0"/>
              <a:t>Particle in a box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75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The acceptable solutions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>
                <a:cs typeface="ＭＳ Ｐゴシック" charset="0"/>
              </a:rPr>
              <a:t>The boundary condition </a:t>
            </a:r>
            <a:r>
              <a:rPr lang="en-US" altLang="ja-JP" dirty="0" smtClean="0">
                <a:cs typeface="ＭＳ Ｐゴシック" charset="0"/>
              </a:rPr>
              <a:t>requires sin </a:t>
            </a:r>
            <a:r>
              <a:rPr lang="en-US" altLang="ja-JP" i="1" dirty="0" err="1">
                <a:latin typeface="Times New Roman" charset="0"/>
                <a:cs typeface="ＭＳ Ｐゴシック" charset="0"/>
              </a:rPr>
              <a:t>kL</a:t>
            </a:r>
            <a:r>
              <a:rPr lang="en-US" altLang="ja-JP" dirty="0">
                <a:cs typeface="ＭＳ Ｐゴシック" charset="0"/>
              </a:rPr>
              <a:t> = 0.</a:t>
            </a:r>
          </a:p>
          <a:p>
            <a:pPr>
              <a:lnSpc>
                <a:spcPct val="90000"/>
              </a:lnSpc>
            </a:pPr>
            <a:endParaRPr lang="en-US" altLang="ja-JP" dirty="0"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dirty="0"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i="1" dirty="0">
                <a:latin typeface="Times New Roman" charset="0"/>
                <a:cs typeface="ＭＳ Ｐゴシック" charset="0"/>
              </a:rPr>
              <a:t>n</a:t>
            </a:r>
            <a:r>
              <a:rPr lang="en-US" altLang="ja-JP" dirty="0">
                <a:cs typeface="ＭＳ Ｐゴシック" charset="0"/>
              </a:rPr>
              <a:t> is called a </a:t>
            </a:r>
            <a:r>
              <a:rPr lang="en-US" altLang="ja-JP" b="1" dirty="0">
                <a:cs typeface="ＭＳ Ｐゴシック" charset="0"/>
              </a:rPr>
              <a:t>quantum number</a:t>
            </a:r>
            <a:r>
              <a:rPr lang="en-US" altLang="ja-JP" dirty="0">
                <a:cs typeface="ＭＳ Ｐゴシック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ja-JP" dirty="0">
                <a:cs typeface="ＭＳ Ｐゴシック" charset="0"/>
              </a:rPr>
              <a:t>We did not include </a:t>
            </a:r>
            <a:r>
              <a:rPr lang="en-US" altLang="ja-JP" i="1" dirty="0">
                <a:latin typeface="Times New Roman" charset="0"/>
                <a:cs typeface="ＭＳ Ｐゴシック" charset="0"/>
              </a:rPr>
              <a:t>n</a:t>
            </a:r>
            <a:r>
              <a:rPr lang="en-US" altLang="ja-JP" i="1" dirty="0">
                <a:cs typeface="ＭＳ Ｐゴシック" charset="0"/>
              </a:rPr>
              <a:t> = </a:t>
            </a:r>
            <a:r>
              <a:rPr lang="en-US" altLang="ja-JP" dirty="0">
                <a:cs typeface="ＭＳ Ｐゴシック" charset="0"/>
              </a:rPr>
              <a:t>0 because this makes the wave function zero everywhere (sin 0</a:t>
            </a:r>
            <a:r>
              <a:rPr lang="en-US" altLang="ja-JP" i="1" dirty="0">
                <a:latin typeface="Times New Roman" charset="0"/>
                <a:cs typeface="ＭＳ Ｐゴシック" charset="0"/>
              </a:rPr>
              <a:t>x</a:t>
            </a:r>
            <a:r>
              <a:rPr lang="en-US" altLang="ja-JP" dirty="0">
                <a:cs typeface="ＭＳ Ｐゴシック" charset="0"/>
              </a:rPr>
              <a:t> = 0, not </a:t>
            </a:r>
            <a:r>
              <a:rPr lang="en-US" altLang="ja-JP" dirty="0" err="1">
                <a:cs typeface="ＭＳ Ｐゴシック" charset="0"/>
              </a:rPr>
              <a:t>normalizable</a:t>
            </a:r>
            <a:r>
              <a:rPr lang="en-US" altLang="ja-JP" dirty="0">
                <a:cs typeface="ＭＳ Ｐゴシック" charset="0"/>
              </a:rPr>
              <a:t> </a:t>
            </a:r>
            <a:r>
              <a:rPr lang="en-US" altLang="ja-JP" dirty="0" smtClean="0">
                <a:cs typeface="ＭＳ Ｐゴシック" charset="0"/>
              </a:rPr>
              <a:t>or </a:t>
            </a:r>
            <a:r>
              <a:rPr lang="en-US" altLang="ja-JP" dirty="0">
                <a:cs typeface="ＭＳ Ｐゴシック" charset="0"/>
              </a:rPr>
              <a:t>no particle!). </a:t>
            </a:r>
            <a:endParaRPr lang="en-US" altLang="ja-JP" dirty="0" smtClean="0"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dirty="0" smtClean="0">
                <a:cs typeface="ＭＳ Ｐゴシック" charset="0"/>
              </a:rPr>
              <a:t>We did not include negative </a:t>
            </a:r>
            <a:r>
              <a:rPr lang="en-US" altLang="ja-JP" dirty="0">
                <a:cs typeface="ＭＳ Ｐゴシック" charset="0"/>
              </a:rPr>
              <a:t>integers for </a:t>
            </a:r>
            <a:r>
              <a:rPr lang="en-US" altLang="ja-JP" i="1" dirty="0">
                <a:cs typeface="ＭＳ Ｐゴシック" charset="0"/>
              </a:rPr>
              <a:t>n</a:t>
            </a:r>
            <a:r>
              <a:rPr lang="en-US" altLang="ja-JP" dirty="0">
                <a:cs typeface="ＭＳ Ｐゴシック" charset="0"/>
              </a:rPr>
              <a:t> </a:t>
            </a:r>
            <a:r>
              <a:rPr lang="en-US" altLang="ja-JP" dirty="0" smtClean="0">
                <a:cs typeface="ＭＳ Ｐゴシック" charset="0"/>
              </a:rPr>
              <a:t>because they lead to the same wave functions </a:t>
            </a:r>
            <a:r>
              <a:rPr lang="en-US" altLang="ja-JP" dirty="0">
                <a:cs typeface="ＭＳ Ｐゴシック" charset="0"/>
              </a:rPr>
              <a:t>(sin(–</a:t>
            </a:r>
            <a:r>
              <a:rPr lang="en-US" altLang="ja-JP" i="1" dirty="0" err="1">
                <a:latin typeface="Times New Roman" charset="0"/>
                <a:cs typeface="ＭＳ Ｐゴシック" charset="0"/>
              </a:rPr>
              <a:t>kx</a:t>
            </a:r>
            <a:r>
              <a:rPr lang="en-US" altLang="ja-JP" dirty="0">
                <a:cs typeface="ＭＳ Ｐゴシック" charset="0"/>
              </a:rPr>
              <a:t>) = – sin </a:t>
            </a:r>
            <a:r>
              <a:rPr lang="en-US" altLang="ja-JP" i="1" dirty="0" err="1">
                <a:latin typeface="Times New Roman" charset="0"/>
                <a:cs typeface="ＭＳ Ｐゴシック" charset="0"/>
              </a:rPr>
              <a:t>kx</a:t>
            </a:r>
            <a:r>
              <a:rPr lang="en-US" altLang="ja-JP" dirty="0">
                <a:cs typeface="ＭＳ Ｐゴシック" charset="0"/>
              </a:rPr>
              <a:t>).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16425"/>
              </p:ext>
            </p:extLst>
          </p:nvPr>
        </p:nvGraphicFramePr>
        <p:xfrm>
          <a:off x="2079625" y="2438400"/>
          <a:ext cx="4830763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9" name="Equation" r:id="rId4" imgW="1295400" imgH="203200" progId="Equation.3">
                  <p:embed/>
                </p:oleObj>
              </mc:Choice>
              <mc:Fallback>
                <p:oleObj name="Equation" r:id="rId4" imgW="12954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2438400"/>
                        <a:ext cx="4830763" cy="75723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447800"/>
            <a:ext cx="3444989" cy="1981200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The </a:t>
            </a:r>
            <a:r>
              <a:rPr lang="en-US" altLang="ja-JP" dirty="0">
                <a:cs typeface="ＭＳ Ｐゴシック" charset="0"/>
              </a:rPr>
              <a:t>particle in a box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We have the solution: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231656"/>
              </p:ext>
            </p:extLst>
          </p:nvPr>
        </p:nvGraphicFramePr>
        <p:xfrm>
          <a:off x="3289300" y="2273300"/>
          <a:ext cx="23368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6" name="Equation" r:id="rId5" imgW="1143000" imgH="431800" progId="Equation.3">
                  <p:embed/>
                </p:oleObj>
              </mc:Choice>
              <mc:Fallback>
                <p:oleObj name="Equation" r:id="rId5" imgW="11430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2273300"/>
                        <a:ext cx="2336800" cy="8826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486520"/>
              </p:ext>
            </p:extLst>
          </p:nvPr>
        </p:nvGraphicFramePr>
        <p:xfrm>
          <a:off x="773113" y="3481388"/>
          <a:ext cx="312102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7" name="Equation" r:id="rId7" imgW="1701800" imgH="419100" progId="Equation.3">
                  <p:embed/>
                </p:oleObj>
              </mc:Choice>
              <mc:Fallback>
                <p:oleObj name="Equation" r:id="rId7" imgW="17018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3481388"/>
                        <a:ext cx="3121025" cy="76993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Line 6"/>
          <p:cNvSpPr>
            <a:spLocks noChangeShapeType="1"/>
          </p:cNvSpPr>
          <p:nvPr/>
        </p:nvSpPr>
        <p:spPr bwMode="auto">
          <a:xfrm flipH="1">
            <a:off x="2286000" y="28194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4038600" y="3886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5638800" y="3657600"/>
          <a:ext cx="25146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8" name="Equation" r:id="rId9" imgW="1066680" imgH="203040" progId="Equation.DSMT4">
                  <p:embed/>
                </p:oleObj>
              </mc:Choice>
              <mc:Fallback>
                <p:oleObj name="Equation" r:id="rId9" imgW="106668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657600"/>
                        <a:ext cx="2514600" cy="479425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2286000" y="4267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5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837695"/>
              </p:ext>
            </p:extLst>
          </p:nvPr>
        </p:nvGraphicFramePr>
        <p:xfrm>
          <a:off x="476250" y="4765675"/>
          <a:ext cx="354488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9" name="Equation" r:id="rId11" imgW="1943100" imgH="508000" progId="Equation.3">
                  <p:embed/>
                </p:oleObj>
              </mc:Choice>
              <mc:Fallback>
                <p:oleObj name="Equation" r:id="rId11" imgW="1943100" imgH="508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4765675"/>
                        <a:ext cx="3544888" cy="92710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4038600" y="4114800"/>
            <a:ext cx="28956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5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327018"/>
              </p:ext>
            </p:extLst>
          </p:nvPr>
        </p:nvGraphicFramePr>
        <p:xfrm>
          <a:off x="4870450" y="4668838"/>
          <a:ext cx="398145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0" name="Equation" r:id="rId13" imgW="2171700" imgH="508000" progId="Equation.3">
                  <p:embed/>
                </p:oleObj>
              </mc:Choice>
              <mc:Fallback>
                <p:oleObj name="Equation" r:id="rId13" imgW="2171700" imgH="508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450" y="4668838"/>
                        <a:ext cx="3981450" cy="9318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715000" y="2971800"/>
            <a:ext cx="45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>
                <a:cs typeface="ＭＳ Ｐゴシック" charset="0"/>
              </a:rPr>
              <a:t>+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457200" y="5715000"/>
            <a:ext cx="617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000" dirty="0">
                <a:solidFill>
                  <a:srgbClr val="FF3300"/>
                </a:solidFill>
                <a:cs typeface="ＭＳ Ｐゴシック" charset="0"/>
              </a:rPr>
              <a:t>Quantized! Note that boundary condition is </a:t>
            </a:r>
            <a:r>
              <a:rPr lang="en-US" altLang="ja-JP" sz="2000" dirty="0" smtClean="0">
                <a:solidFill>
                  <a:srgbClr val="FF3300"/>
                </a:solidFill>
                <a:cs typeface="ＭＳ Ｐゴシック" charset="0"/>
              </a:rPr>
              <a:t>responsible </a:t>
            </a:r>
            <a:r>
              <a:rPr lang="en-US" altLang="ja-JP" sz="2000" dirty="0">
                <a:solidFill>
                  <a:srgbClr val="FF3300"/>
                </a:solidFill>
                <a:cs typeface="ＭＳ Ｐゴシック" charset="0"/>
              </a:rPr>
              <a:t>for quantization of energy.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343400"/>
            <a:ext cx="4114800" cy="23664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066800"/>
            <a:ext cx="5610678" cy="3226680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The </a:t>
            </a:r>
            <a:r>
              <a:rPr lang="en-US" altLang="ja-JP" dirty="0">
                <a:cs typeface="ＭＳ Ｐゴシック" charset="0"/>
              </a:rPr>
              <a:t>particle in a box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6172200" cy="5138737"/>
          </a:xfrm>
        </p:spPr>
        <p:txBody>
          <a:bodyPr/>
          <a:lstStyle/>
          <a:p>
            <a:r>
              <a:rPr lang="en-US" altLang="ja-JP" dirty="0">
                <a:cs typeface="ＭＳ Ｐゴシック" charset="0"/>
              </a:rPr>
              <a:t>Now the energy is quantized because </a:t>
            </a:r>
            <a:r>
              <a:rPr lang="en-US" altLang="ja-JP" dirty="0" smtClean="0">
                <a:cs typeface="ＭＳ Ｐゴシック" charset="0"/>
              </a:rPr>
              <a:t>of the boundary conditions.</a:t>
            </a:r>
            <a:endParaRPr lang="en-US" altLang="ja-JP" dirty="0">
              <a:cs typeface="ＭＳ Ｐゴシック" charset="0"/>
            </a:endParaRPr>
          </a:p>
          <a:p>
            <a:r>
              <a:rPr lang="en-US" altLang="ja-JP" dirty="0" smtClean="0">
                <a:cs typeface="ＭＳ Ｐゴシック" charset="0"/>
              </a:rPr>
              <a:t>The wave functions </a:t>
            </a:r>
            <a:r>
              <a:rPr lang="en-US" altLang="ja-JP" dirty="0">
                <a:cs typeface="ＭＳ Ｐゴシック" charset="0"/>
              </a:rPr>
              <a:t>are the </a:t>
            </a:r>
            <a:r>
              <a:rPr lang="en-US" altLang="ja-JP" b="1" dirty="0">
                <a:cs typeface="ＭＳ Ｐゴシック" charset="0"/>
              </a:rPr>
              <a:t>standing </a:t>
            </a:r>
            <a:r>
              <a:rPr lang="en-US" altLang="ja-JP" b="1" dirty="0" smtClean="0">
                <a:cs typeface="ＭＳ Ｐゴシック" charset="0"/>
              </a:rPr>
              <a:t>waves</a:t>
            </a:r>
            <a:r>
              <a:rPr lang="en-US" altLang="ja-JP" dirty="0" smtClean="0">
                <a:cs typeface="ＭＳ Ｐゴシック" charset="0"/>
              </a:rPr>
              <a:t>. The more </a:t>
            </a:r>
            <a:r>
              <a:rPr lang="en-US" altLang="ja-JP" dirty="0">
                <a:cs typeface="ＭＳ Ｐゴシック" charset="0"/>
              </a:rPr>
              <a:t>rapidly </a:t>
            </a:r>
            <a:r>
              <a:rPr lang="en-US" altLang="ja-JP" dirty="0" smtClean="0">
                <a:cs typeface="ＭＳ Ｐゴシック" charset="0"/>
              </a:rPr>
              <a:t>oscillating the wave function is and the more the </a:t>
            </a:r>
            <a:r>
              <a:rPr lang="en-US" altLang="ja-JP" b="1" dirty="0" smtClean="0">
                <a:cs typeface="ＭＳ Ｐゴシック" charset="0"/>
              </a:rPr>
              <a:t>nodes</a:t>
            </a:r>
            <a:r>
              <a:rPr lang="en-US" altLang="ja-JP" dirty="0" smtClean="0">
                <a:cs typeface="ＭＳ Ｐゴシック" charset="0"/>
              </a:rPr>
              <a:t>, the higher the energy.</a:t>
            </a:r>
            <a:endParaRPr lang="en-US" altLang="ja-JP" b="1" dirty="0"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722" y="2362200"/>
            <a:ext cx="5610678" cy="3226680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The zero</a:t>
            </a:r>
            <a:r>
              <a:rPr lang="en-US" altLang="ja-JP" dirty="0">
                <a:cs typeface="ＭＳ Ｐゴシック" charset="0"/>
              </a:rPr>
              <a:t>-point energy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6781800" cy="49101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 smtClean="0">
                <a:cs typeface="ＭＳ Ｐゴシック" charset="0"/>
              </a:rPr>
              <a:t>The lowest </a:t>
            </a:r>
            <a:r>
              <a:rPr lang="en-US" altLang="ja-JP" dirty="0">
                <a:cs typeface="ＭＳ Ｐゴシック" charset="0"/>
              </a:rPr>
              <a:t>allowed energy is </a:t>
            </a:r>
            <a:r>
              <a:rPr lang="en-US" altLang="ja-JP" dirty="0" smtClean="0">
                <a:cs typeface="ＭＳ Ｐゴシック" charset="0"/>
              </a:rPr>
              <a:t>nonzero because </a:t>
            </a:r>
            <a:r>
              <a:rPr lang="en-US" altLang="ja-JP" i="1" dirty="0">
                <a:cs typeface="ＭＳ Ｐゴシック" charset="0"/>
              </a:rPr>
              <a:t>n = </a:t>
            </a:r>
            <a:r>
              <a:rPr lang="en-US" altLang="ja-JP" dirty="0">
                <a:cs typeface="ＭＳ Ｐゴシック" charset="0"/>
              </a:rPr>
              <a:t>0 is not a </a:t>
            </a:r>
            <a:r>
              <a:rPr lang="en-US" altLang="ja-JP" dirty="0" smtClean="0">
                <a:cs typeface="ＭＳ Ｐゴシック" charset="0"/>
              </a:rPr>
              <a:t>solution.</a:t>
            </a:r>
            <a:endParaRPr lang="en-US" altLang="ja-JP" dirty="0"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dirty="0">
                <a:cs typeface="ＭＳ Ｐゴシック" charset="0"/>
              </a:rPr>
              <a:t>This lowest, nonzero energy is called </a:t>
            </a:r>
            <a:r>
              <a:rPr lang="en-US" altLang="ja-JP" dirty="0" smtClean="0">
                <a:cs typeface="ＭＳ Ｐゴシック" charset="0"/>
              </a:rPr>
              <a:t>the </a:t>
            </a:r>
            <a:r>
              <a:rPr lang="en-US" altLang="ja-JP" b="1" dirty="0" smtClean="0">
                <a:cs typeface="ＭＳ Ｐゴシック" charset="0"/>
              </a:rPr>
              <a:t>zero</a:t>
            </a:r>
            <a:r>
              <a:rPr lang="en-US" altLang="ja-JP" b="1" dirty="0">
                <a:cs typeface="ＭＳ Ｐゴシック" charset="0"/>
              </a:rPr>
              <a:t>-point energy</a:t>
            </a:r>
            <a:r>
              <a:rPr lang="en-US" altLang="ja-JP" dirty="0">
                <a:cs typeface="ＭＳ Ｐゴシック" charset="0"/>
              </a:rPr>
              <a:t>. </a:t>
            </a:r>
            <a:r>
              <a:rPr lang="en-US" altLang="ja-JP" dirty="0" smtClean="0">
                <a:cs typeface="ＭＳ Ｐゴシック" charset="0"/>
              </a:rPr>
              <a:t>This is a quantum</a:t>
            </a:r>
            <a:r>
              <a:rPr lang="en-US" altLang="ja-JP" dirty="0">
                <a:cs typeface="ＭＳ Ｐゴシック" charset="0"/>
              </a:rPr>
              <a:t>-mechanical effect.</a:t>
            </a:r>
          </a:p>
          <a:p>
            <a:pPr>
              <a:lnSpc>
                <a:spcPct val="90000"/>
              </a:lnSpc>
            </a:pPr>
            <a:r>
              <a:rPr lang="en-US" altLang="ja-JP" dirty="0" smtClean="0">
                <a:cs typeface="ＭＳ Ｐゴシック" charset="0"/>
              </a:rPr>
              <a:t>The </a:t>
            </a:r>
            <a:r>
              <a:rPr lang="en-US" altLang="ja-JP" dirty="0">
                <a:cs typeface="ＭＳ Ｐゴシック" charset="0"/>
              </a:rPr>
              <a:t>particle </a:t>
            </a:r>
            <a:r>
              <a:rPr lang="en-US" altLang="ja-JP" dirty="0" smtClean="0">
                <a:cs typeface="ＭＳ Ｐゴシック" charset="0"/>
              </a:rPr>
              <a:t>in a box can never </a:t>
            </a:r>
            <a:r>
              <a:rPr lang="en-US" altLang="ja-JP" dirty="0">
                <a:cs typeface="ＭＳ Ｐゴシック" charset="0"/>
              </a:rPr>
              <a:t>be completely still (zero momentum = zero energy)! </a:t>
            </a:r>
            <a:r>
              <a:rPr lang="en-US" altLang="ja-JP" dirty="0" smtClean="0">
                <a:cs typeface="ＭＳ Ｐゴシック" charset="0"/>
              </a:rPr>
              <a:t>This is also expected from </a:t>
            </a:r>
            <a:r>
              <a:rPr lang="en-US" altLang="ja-JP" dirty="0">
                <a:cs typeface="ＭＳ Ｐゴシック" charset="0"/>
              </a:rPr>
              <a:t>the uncertainty principle </a:t>
            </a:r>
            <a:r>
              <a:rPr lang="en-US" altLang="ja-JP" dirty="0" smtClean="0">
                <a:cs typeface="ＭＳ Ｐゴシック" charset="0"/>
              </a:rPr>
              <a:t>(consider the limit </a:t>
            </a:r>
            <a:r>
              <a:rPr lang="en-US" altLang="ja-JP" i="1" dirty="0" smtClean="0">
                <a:cs typeface="ＭＳ Ｐゴシック" charset="0"/>
              </a:rPr>
              <a:t>L</a:t>
            </a:r>
            <a:r>
              <a:rPr lang="en-US" altLang="ja-JP" dirty="0">
                <a:cs typeface="Arial" charset="0"/>
              </a:rPr>
              <a:t>→0)</a:t>
            </a:r>
            <a:r>
              <a:rPr lang="en-US" altLang="ja-JP" dirty="0">
                <a:cs typeface="ＭＳ Ｐゴシック" charset="0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522" y="2438400"/>
            <a:ext cx="5610678" cy="3226680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The ground and excited states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6629400" cy="49101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600" dirty="0">
                <a:cs typeface="ＭＳ Ｐゴシック" charset="0"/>
              </a:rPr>
              <a:t>The lowest </a:t>
            </a:r>
            <a:r>
              <a:rPr lang="en-US" altLang="ja-JP" sz="2600" dirty="0" smtClean="0">
                <a:cs typeface="ＭＳ Ｐゴシック" charset="0"/>
              </a:rPr>
              <a:t>state corresponds </a:t>
            </a:r>
            <a:r>
              <a:rPr lang="en-US" altLang="ja-JP" sz="2600" dirty="0">
                <a:cs typeface="ＭＳ Ｐゴシック" charset="0"/>
              </a:rPr>
              <a:t>to the </a:t>
            </a:r>
            <a:r>
              <a:rPr lang="en-US" altLang="ja-JP" sz="2600" b="1" dirty="0">
                <a:cs typeface="ＭＳ Ｐゴシック" charset="0"/>
              </a:rPr>
              <a:t>ground state</a:t>
            </a:r>
            <a:r>
              <a:rPr lang="en-US" altLang="ja-JP" sz="2600" dirty="0">
                <a:cs typeface="ＭＳ Ｐゴシック" charset="0"/>
              </a:rPr>
              <a:t> and the </a:t>
            </a:r>
            <a:r>
              <a:rPr lang="en-US" altLang="ja-JP" sz="2600" i="1" dirty="0">
                <a:cs typeface="ＭＳ Ｐゴシック" charset="0"/>
              </a:rPr>
              <a:t>n = </a:t>
            </a:r>
            <a:r>
              <a:rPr lang="en-US" altLang="ja-JP" sz="2600" dirty="0">
                <a:cs typeface="ＭＳ Ｐゴシック" charset="0"/>
              </a:rPr>
              <a:t>2 and higher-lying states are the </a:t>
            </a:r>
            <a:r>
              <a:rPr lang="en-US" altLang="ja-JP" sz="2600" b="1" dirty="0">
                <a:cs typeface="ＭＳ Ｐゴシック" charset="0"/>
              </a:rPr>
              <a:t>excited states</a:t>
            </a:r>
            <a:r>
              <a:rPr lang="en-US" altLang="ja-JP" sz="2600" dirty="0">
                <a:cs typeface="ＭＳ Ｐゴシック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ja-JP" sz="2600" dirty="0">
                <a:cs typeface="ＭＳ Ｐゴシック" charset="0"/>
              </a:rPr>
              <a:t>The excitation energy from </a:t>
            </a:r>
            <a:r>
              <a:rPr lang="en-US" altLang="ja-JP" sz="2600" i="1" dirty="0">
                <a:cs typeface="ＭＳ Ｐゴシック" charset="0"/>
              </a:rPr>
              <a:t>n</a:t>
            </a:r>
            <a:r>
              <a:rPr lang="en-US" altLang="ja-JP" sz="2600" dirty="0">
                <a:cs typeface="ＭＳ Ｐゴシック" charset="0"/>
              </a:rPr>
              <a:t> to </a:t>
            </a:r>
            <a:r>
              <a:rPr lang="en-US" altLang="ja-JP" sz="2600" i="1" dirty="0">
                <a:cs typeface="ＭＳ Ｐゴシック" charset="0"/>
              </a:rPr>
              <a:t>n</a:t>
            </a:r>
            <a:r>
              <a:rPr lang="en-US" altLang="ja-JP" sz="2600" dirty="0">
                <a:cs typeface="ＭＳ Ｐゴシック" charset="0"/>
              </a:rPr>
              <a:t>+1 state is</a:t>
            </a:r>
            <a:br>
              <a:rPr lang="en-US" altLang="ja-JP" sz="2600" dirty="0">
                <a:cs typeface="ＭＳ Ｐゴシック" charset="0"/>
              </a:rPr>
            </a:br>
            <a:r>
              <a:rPr lang="en-US" altLang="ja-JP" sz="2600" dirty="0">
                <a:cs typeface="ＭＳ Ｐゴシック" charset="0"/>
              </a:rPr>
              <a:t/>
            </a:r>
            <a:br>
              <a:rPr lang="en-US" altLang="ja-JP" sz="2600" dirty="0">
                <a:cs typeface="ＭＳ Ｐゴシック" charset="0"/>
              </a:rPr>
            </a:br>
            <a:r>
              <a:rPr lang="en-US" altLang="ja-JP" sz="2600" dirty="0">
                <a:cs typeface="ＭＳ Ｐゴシック" charset="0"/>
              </a:rPr>
              <a:t/>
            </a:r>
            <a:br>
              <a:rPr lang="en-US" altLang="ja-JP" sz="2600" dirty="0">
                <a:cs typeface="ＭＳ Ｐゴシック" charset="0"/>
              </a:rPr>
            </a:br>
            <a:r>
              <a:rPr lang="en-US" altLang="ja-JP" sz="2600" dirty="0" smtClean="0">
                <a:cs typeface="ＭＳ Ｐゴシック" charset="0"/>
              </a:rPr>
              <a:t>which is quantized</a:t>
            </a:r>
            <a:r>
              <a:rPr lang="en-US" altLang="ja-JP" sz="2600" dirty="0">
                <a:cs typeface="ＭＳ Ｐゴシック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ja-JP" sz="2600" dirty="0">
                <a:cs typeface="ＭＳ Ｐゴシック" charset="0"/>
              </a:rPr>
              <a:t>However, the effect of quantization will become smaller as </a:t>
            </a:r>
            <a:r>
              <a:rPr lang="en-US" altLang="ja-JP" sz="2600" i="1" dirty="0">
                <a:cs typeface="ＭＳ Ｐゴシック" charset="0"/>
              </a:rPr>
              <a:t>L </a:t>
            </a:r>
            <a:r>
              <a:rPr lang="en-US" altLang="ja-JP" sz="2600" dirty="0">
                <a:cs typeface="Arial" charset="0"/>
              </a:rPr>
              <a:t>→ ∞.</a:t>
            </a:r>
            <a:r>
              <a:rPr lang="en-US" altLang="ja-JP" sz="2600" i="1" dirty="0">
                <a:cs typeface="Arial" charset="0"/>
              </a:rPr>
              <a:t> </a:t>
            </a:r>
            <a:r>
              <a:rPr lang="en-US" altLang="ja-JP" sz="2600" dirty="0">
                <a:cs typeface="Arial" charset="0"/>
              </a:rPr>
              <a:t>In a macroscopic scale (</a:t>
            </a:r>
            <a:r>
              <a:rPr lang="en-US" altLang="ja-JP" sz="2600" i="1" dirty="0">
                <a:cs typeface="Arial" charset="0"/>
              </a:rPr>
              <a:t>L</a:t>
            </a:r>
            <a:r>
              <a:rPr lang="en-US" altLang="ja-JP" sz="2600" dirty="0">
                <a:cs typeface="Arial" charset="0"/>
              </a:rPr>
              <a:t> very large) or for a free space (</a:t>
            </a:r>
            <a:r>
              <a:rPr lang="en-US" altLang="ja-JP" sz="2600" i="1" dirty="0">
                <a:cs typeface="Arial" charset="0"/>
              </a:rPr>
              <a:t>L</a:t>
            </a:r>
            <a:r>
              <a:rPr lang="en-US" altLang="ja-JP" sz="2600" dirty="0">
                <a:cs typeface="Arial" charset="0"/>
              </a:rPr>
              <a:t> = ∞), energy and energy differences </a:t>
            </a:r>
            <a:r>
              <a:rPr lang="en-US" altLang="ja-JP" sz="2600" dirty="0" smtClean="0">
                <a:cs typeface="Arial" charset="0"/>
              </a:rPr>
              <a:t>become continuous (</a:t>
            </a:r>
            <a:r>
              <a:rPr lang="en-US" altLang="ja-JP" sz="2600" b="1" dirty="0" smtClean="0">
                <a:cs typeface="Arial" charset="0"/>
              </a:rPr>
              <a:t>quantum classical correspondence</a:t>
            </a:r>
            <a:r>
              <a:rPr lang="en-US" altLang="ja-JP" sz="2600" dirty="0" smtClean="0">
                <a:cs typeface="Arial" charset="0"/>
              </a:rPr>
              <a:t>).</a:t>
            </a:r>
            <a:endParaRPr lang="en-US" altLang="ja-JP" sz="2600" i="1" dirty="0">
              <a:cs typeface="Arial" charset="0"/>
            </a:endParaRP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093488"/>
              </p:ext>
            </p:extLst>
          </p:nvPr>
        </p:nvGraphicFramePr>
        <p:xfrm>
          <a:off x="1219200" y="3200400"/>
          <a:ext cx="54102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0" name="Equation" r:id="rId5" imgW="2768400" imgH="419040" progId="Equation.DSMT4">
                  <p:embed/>
                </p:oleObj>
              </mc:Choice>
              <mc:Fallback>
                <p:oleObj name="Equation" r:id="rId5" imgW="276840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00400"/>
                        <a:ext cx="54102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in nature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9623" b="9623"/>
          <a:stretch>
            <a:fillRect/>
          </a:stretch>
        </p:blipFill>
        <p:spPr>
          <a:xfrm>
            <a:off x="2743200" y="2895600"/>
            <a:ext cx="3476629" cy="1863725"/>
          </a:xfrm>
        </p:spPr>
      </p:pic>
      <p:sp>
        <p:nvSpPr>
          <p:cNvPr id="6" name="Oval Callout 5"/>
          <p:cNvSpPr/>
          <p:nvPr/>
        </p:nvSpPr>
        <p:spPr>
          <a:xfrm>
            <a:off x="4572000" y="1981200"/>
            <a:ext cx="2133600" cy="1371600"/>
          </a:xfrm>
          <a:prstGeom prst="wedgeEllipseCallout">
            <a:avLst>
              <a:gd name="adj1" fmla="val -39381"/>
              <a:gd name="adj2" fmla="val 63710"/>
            </a:avLst>
          </a:prstGeom>
          <a:solidFill>
            <a:schemeClr val="bg1">
              <a:alpha val="70000"/>
            </a:schemeClr>
          </a:solidFill>
          <a:ln w="127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Why is carrot orange?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914400" y="1676400"/>
            <a:ext cx="2133600" cy="1371600"/>
          </a:xfrm>
          <a:prstGeom prst="wedgeEllipseCallout">
            <a:avLst>
              <a:gd name="adj1" fmla="val 48152"/>
              <a:gd name="adj2" fmla="val 79444"/>
            </a:avLst>
          </a:prstGeom>
          <a:solidFill>
            <a:schemeClr val="bg1">
              <a:alpha val="70000"/>
            </a:schemeClr>
          </a:solidFill>
          <a:ln w="127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particle in a box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971800"/>
            <a:ext cx="1752600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5029200"/>
            <a:ext cx="6553200" cy="11666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86200" y="6096000"/>
            <a:ext cx="1292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β</a:t>
            </a:r>
            <a:r>
              <a:rPr lang="en-US" dirty="0" smtClean="0"/>
              <a:t>-carotene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05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in nature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9623" b="9623"/>
          <a:stretch>
            <a:fillRect/>
          </a:stretch>
        </p:blipFill>
        <p:spPr>
          <a:xfrm>
            <a:off x="2743200" y="2895600"/>
            <a:ext cx="3476629" cy="1863725"/>
          </a:xfrm>
        </p:spPr>
      </p:pic>
      <p:sp>
        <p:nvSpPr>
          <p:cNvPr id="6" name="Oval Callout 5"/>
          <p:cNvSpPr/>
          <p:nvPr/>
        </p:nvSpPr>
        <p:spPr>
          <a:xfrm>
            <a:off x="4572000" y="1981200"/>
            <a:ext cx="2133600" cy="1371600"/>
          </a:xfrm>
          <a:prstGeom prst="wedgeEllipseCallout">
            <a:avLst>
              <a:gd name="adj1" fmla="val -39381"/>
              <a:gd name="adj2" fmla="val 63710"/>
            </a:avLst>
          </a:prstGeom>
          <a:solidFill>
            <a:schemeClr val="bg1">
              <a:alpha val="70000"/>
            </a:schemeClr>
          </a:solidFill>
          <a:ln w="127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Why do I have to eat carrot?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914400" y="1676400"/>
            <a:ext cx="2133600" cy="1371600"/>
          </a:xfrm>
          <a:prstGeom prst="wedgeEllipseCallout">
            <a:avLst>
              <a:gd name="adj1" fmla="val 48152"/>
              <a:gd name="adj2" fmla="val 79444"/>
            </a:avLst>
          </a:prstGeom>
          <a:solidFill>
            <a:schemeClr val="bg1">
              <a:alpha val="70000"/>
            </a:schemeClr>
          </a:solidFill>
          <a:ln w="127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particle in a box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971800"/>
            <a:ext cx="1752600" cy="1752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2600" y="61722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vitamin 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5105400"/>
            <a:ext cx="3352800" cy="10344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5105400"/>
            <a:ext cx="3429000" cy="11013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48400" y="6172200"/>
            <a:ext cx="813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5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Normalization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4463"/>
            <a:ext cx="8229600" cy="4411662"/>
          </a:xfrm>
        </p:spPr>
        <p:txBody>
          <a:bodyPr/>
          <a:lstStyle/>
          <a:p>
            <a:r>
              <a:rPr lang="en-US" altLang="ja-JP" dirty="0">
                <a:cs typeface="ＭＳ Ｐゴシック" charset="0"/>
              </a:rPr>
              <a:t>There are two ways of doing this:</a:t>
            </a:r>
          </a:p>
          <a:p>
            <a:pPr lvl="1"/>
            <a:r>
              <a:rPr lang="en-US" altLang="ja-JP" dirty="0">
                <a:cs typeface="ＭＳ Ｐゴシック" charset="0"/>
              </a:rPr>
              <a:t>Using the original sin </a:t>
            </a:r>
            <a:r>
              <a:rPr lang="en-US" altLang="ja-JP" i="1" dirty="0" err="1" smtClean="0">
                <a:latin typeface="Times New Roman" charset="0"/>
                <a:cs typeface="ＭＳ Ｐゴシック" charset="0"/>
              </a:rPr>
              <a:t>kx</a:t>
            </a:r>
            <a:r>
              <a:rPr lang="en-US" altLang="ja-JP" dirty="0" smtClean="0">
                <a:cs typeface="ＭＳ Ｐゴシック" charset="0"/>
              </a:rPr>
              <a:t> </a:t>
            </a:r>
            <a:r>
              <a:rPr lang="en-US" altLang="ja-JP" dirty="0">
                <a:cs typeface="ＭＳ Ｐゴシック" charset="0"/>
              </a:rPr>
              <a:t>form.</a:t>
            </a:r>
          </a:p>
          <a:p>
            <a:pPr lvl="1"/>
            <a:endParaRPr lang="en-US" altLang="ja-JP" dirty="0">
              <a:cs typeface="ＭＳ Ｐゴシック" charset="0"/>
            </a:endParaRPr>
          </a:p>
          <a:p>
            <a:pPr lvl="1"/>
            <a:endParaRPr lang="en-US" altLang="ja-JP" dirty="0">
              <a:cs typeface="ＭＳ Ｐゴシック" charset="0"/>
            </a:endParaRPr>
          </a:p>
          <a:p>
            <a:pPr lvl="1"/>
            <a:endParaRPr lang="en-US" altLang="ja-JP" dirty="0">
              <a:cs typeface="ＭＳ Ｐゴシック" charset="0"/>
            </a:endParaRPr>
          </a:p>
          <a:p>
            <a:pPr lvl="1"/>
            <a:endParaRPr lang="en-US" altLang="ja-JP" dirty="0">
              <a:cs typeface="ＭＳ Ｐゴシック" charset="0"/>
            </a:endParaRPr>
          </a:p>
          <a:p>
            <a:pPr lvl="1"/>
            <a:r>
              <a:rPr lang="en-US" altLang="ja-JP" dirty="0">
                <a:cs typeface="ＭＳ Ｐゴシック" charset="0"/>
              </a:rPr>
              <a:t>Using the alternative </a:t>
            </a:r>
            <a:r>
              <a:rPr lang="en-US" altLang="ja-JP" i="1" dirty="0" err="1">
                <a:latin typeface="Times New Roman" charset="0"/>
                <a:cs typeface="ＭＳ Ｐゴシック" charset="0"/>
              </a:rPr>
              <a:t>e</a:t>
            </a:r>
            <a:r>
              <a:rPr lang="en-US" altLang="ja-JP" i="1" baseline="30000" dirty="0" err="1">
                <a:latin typeface="Times New Roman" charset="0"/>
                <a:cs typeface="ＭＳ Ｐゴシック" charset="0"/>
              </a:rPr>
              <a:t>ikx</a:t>
            </a:r>
            <a:r>
              <a:rPr lang="en-US" altLang="ja-JP" i="1" dirty="0">
                <a:latin typeface="Times New Roman" charset="0"/>
                <a:cs typeface="ＭＳ Ｐゴシック" charset="0"/>
              </a:rPr>
              <a:t> – e</a:t>
            </a:r>
            <a:r>
              <a:rPr lang="en-US" altLang="ja-JP" i="1" baseline="30000" dirty="0">
                <a:latin typeface="Times New Roman" charset="0"/>
                <a:cs typeface="ＭＳ Ｐゴシック" charset="0"/>
              </a:rPr>
              <a:t>–</a:t>
            </a:r>
            <a:r>
              <a:rPr lang="en-US" altLang="ja-JP" i="1" baseline="30000" dirty="0" err="1">
                <a:latin typeface="Times New Roman" charset="0"/>
                <a:cs typeface="ＭＳ Ｐゴシック" charset="0"/>
              </a:rPr>
              <a:t>ikx</a:t>
            </a:r>
            <a:r>
              <a:rPr lang="en-US" altLang="ja-JP" i="1" dirty="0">
                <a:cs typeface="ＭＳ Ｐゴシック" charset="0"/>
              </a:rPr>
              <a:t> </a:t>
            </a:r>
            <a:r>
              <a:rPr lang="en-US" altLang="ja-JP" dirty="0">
                <a:cs typeface="ＭＳ Ｐゴシック" charset="0"/>
              </a:rPr>
              <a:t>form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752600" y="2514600"/>
          <a:ext cx="5638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4" name="Equation" r:id="rId4" imgW="3162240" imgH="469800" progId="Equation.DSMT4">
                  <p:embed/>
                </p:oleObj>
              </mc:Choice>
              <mc:Fallback>
                <p:oleObj name="Equation" r:id="rId4" imgW="316224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14600"/>
                        <a:ext cx="5638800" cy="8382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762000" y="3581400"/>
          <a:ext cx="38100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5" name="Equation" r:id="rId6" imgW="2044440" imgH="393480" progId="Equation.3">
                  <p:embed/>
                </p:oleObj>
              </mc:Choice>
              <mc:Fallback>
                <p:oleObj name="Equation" r:id="rId6" imgW="20444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581400"/>
                        <a:ext cx="3810000" cy="733425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648200" y="3581400"/>
            <a:ext cx="3825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000">
                <a:solidFill>
                  <a:srgbClr val="FF3300"/>
                </a:solidFill>
                <a:cs typeface="ＭＳ Ｐゴシック" charset="0"/>
              </a:rPr>
              <a:t>Differentiate both sides to verify this. Use cos2x = cos</a:t>
            </a:r>
            <a:r>
              <a:rPr lang="en-US" altLang="ja-JP" sz="2000" baseline="30000">
                <a:solidFill>
                  <a:srgbClr val="FF3300"/>
                </a:solidFill>
                <a:cs typeface="ＭＳ Ｐゴシック" charset="0"/>
              </a:rPr>
              <a:t>2</a:t>
            </a:r>
            <a:r>
              <a:rPr lang="en-US" altLang="ja-JP" sz="2000">
                <a:solidFill>
                  <a:srgbClr val="FF3300"/>
                </a:solidFill>
                <a:cs typeface="ＭＳ Ｐゴシック" charset="0"/>
              </a:rPr>
              <a:t>x – sin</a:t>
            </a:r>
            <a:r>
              <a:rPr lang="en-US" altLang="ja-JP" sz="2000" baseline="30000">
                <a:solidFill>
                  <a:srgbClr val="FF3300"/>
                </a:solidFill>
                <a:cs typeface="ＭＳ Ｐゴシック" charset="0"/>
              </a:rPr>
              <a:t>2</a:t>
            </a:r>
            <a:r>
              <a:rPr lang="en-US" altLang="ja-JP" sz="2000">
                <a:solidFill>
                  <a:srgbClr val="FF3300"/>
                </a:solidFill>
                <a:cs typeface="ＭＳ Ｐゴシック" charset="0"/>
              </a:rPr>
              <a:t>x.</a:t>
            </a:r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700088" y="4799013"/>
          <a:ext cx="7745412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6" name="Equation" r:id="rId8" imgW="4343400" imgH="558720" progId="Equation.DSMT4">
                  <p:embed/>
                </p:oleObj>
              </mc:Choice>
              <mc:Fallback>
                <p:oleObj name="Equation" r:id="rId8" imgW="4343400" imgH="5587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4799013"/>
                        <a:ext cx="7745412" cy="99536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897932"/>
              </p:ext>
            </p:extLst>
          </p:nvPr>
        </p:nvGraphicFramePr>
        <p:xfrm>
          <a:off x="2228850" y="5934075"/>
          <a:ext cx="46847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7" name="Equation" r:id="rId10" imgW="3073400" imgH="419100" progId="Equation.3">
                  <p:embed/>
                </p:oleObj>
              </mc:Choice>
              <mc:Fallback>
                <p:oleObj name="Equation" r:id="rId10" imgW="307340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5934075"/>
                        <a:ext cx="4684713" cy="6381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Exercise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cs typeface="ＭＳ Ｐゴシック" charset="0"/>
              </a:rPr>
              <a:t>What is </a:t>
            </a:r>
            <a:r>
              <a:rPr lang="en-US" altLang="ja-JP" dirty="0" smtClean="0">
                <a:cs typeface="ＭＳ Ｐゴシック" charset="0"/>
              </a:rPr>
              <a:t>the </a:t>
            </a:r>
            <a:r>
              <a:rPr lang="en-US" altLang="ja-JP" dirty="0">
                <a:cs typeface="ＭＳ Ｐゴシック" charset="0"/>
              </a:rPr>
              <a:t>average value of the linear momentum of a particle in a box with quantum number </a:t>
            </a:r>
            <a:r>
              <a:rPr lang="en-US" altLang="ja-JP" i="1" dirty="0" smtClean="0">
                <a:cs typeface="ＭＳ Ｐゴシック" charset="0"/>
              </a:rPr>
              <a:t>n</a:t>
            </a:r>
            <a:r>
              <a:rPr lang="en-US" altLang="ja-JP" dirty="0" smtClean="0">
                <a:cs typeface="ＭＳ Ｐゴシック" charset="0"/>
              </a:rPr>
              <a:t>?</a:t>
            </a:r>
            <a:endParaRPr lang="en-US" altLang="ja-JP" dirty="0">
              <a:cs typeface="ＭＳ Ｐゴシック" charset="0"/>
            </a:endParaRPr>
          </a:p>
          <a:p>
            <a:r>
              <a:rPr lang="en-US" altLang="ja-JP" dirty="0" smtClean="0">
                <a:cs typeface="ＭＳ Ｐゴシック" charset="0"/>
              </a:rPr>
              <a:t>Hints:</a:t>
            </a:r>
            <a:endParaRPr lang="en-US" altLang="ja-JP" dirty="0">
              <a:cs typeface="ＭＳ Ｐゴシック" charset="0"/>
            </a:endParaRPr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43111"/>
              </p:ext>
            </p:extLst>
          </p:nvPr>
        </p:nvGraphicFramePr>
        <p:xfrm>
          <a:off x="1981200" y="4087812"/>
          <a:ext cx="3703638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05" name="Equation" r:id="rId4" imgW="1244520" imgH="444240" progId="Equation.3">
                  <p:embed/>
                </p:oleObj>
              </mc:Choice>
              <mc:Fallback>
                <p:oleObj name="Equation" r:id="rId4" imgW="124452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087812"/>
                        <a:ext cx="3703638" cy="132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640972"/>
              </p:ext>
            </p:extLst>
          </p:nvPr>
        </p:nvGraphicFramePr>
        <p:xfrm>
          <a:off x="5903186" y="4351338"/>
          <a:ext cx="3211512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06" name="Equation" r:id="rId6" imgW="1079280" imgH="279360" progId="Equation.DSMT4">
                  <p:embed/>
                </p:oleObj>
              </mc:Choice>
              <mc:Fallback>
                <p:oleObj name="Equation" r:id="rId6" imgW="107928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186" y="4351338"/>
                        <a:ext cx="3211512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048163"/>
              </p:ext>
            </p:extLst>
          </p:nvPr>
        </p:nvGraphicFramePr>
        <p:xfrm>
          <a:off x="1644650" y="5424487"/>
          <a:ext cx="5441950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07" name="Equation" r:id="rId8" imgW="1828800" imgH="508000" progId="Equation.3">
                  <p:embed/>
                </p:oleObj>
              </mc:Choice>
              <mc:Fallback>
                <p:oleObj name="Equation" r:id="rId8" imgW="1828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5424487"/>
                        <a:ext cx="5441950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757983"/>
              </p:ext>
            </p:extLst>
          </p:nvPr>
        </p:nvGraphicFramePr>
        <p:xfrm>
          <a:off x="2819400" y="3352800"/>
          <a:ext cx="38100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08" name="Equation" r:id="rId10" imgW="2044440" imgH="393480" progId="Equation.3">
                  <p:embed/>
                </p:oleObj>
              </mc:Choice>
              <mc:Fallback>
                <p:oleObj name="Equation" r:id="rId10" imgW="2044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52800"/>
                        <a:ext cx="3810000" cy="733425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Exercise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Using the sin </a:t>
            </a:r>
            <a:r>
              <a:rPr lang="en-US" altLang="ja-JP" i="1">
                <a:latin typeface="Times New Roman" charset="0"/>
                <a:cs typeface="ＭＳ Ｐゴシック" charset="0"/>
              </a:rPr>
              <a:t>kx</a:t>
            </a:r>
            <a:r>
              <a:rPr lang="en-US" altLang="ja-JP">
                <a:cs typeface="ＭＳ Ｐゴシック" charset="0"/>
              </a:rPr>
              <a:t> form of the wave function.</a:t>
            </a:r>
          </a:p>
          <a:p>
            <a:endParaRPr lang="en-US" altLang="ja-JP">
              <a:cs typeface="ＭＳ Ｐゴシック" charset="0"/>
            </a:endParaRPr>
          </a:p>
          <a:p>
            <a:endParaRPr lang="en-US" altLang="ja-JP">
              <a:cs typeface="ＭＳ Ｐゴシック" charset="0"/>
            </a:endParaRPr>
          </a:p>
          <a:p>
            <a:endParaRPr lang="en-US" altLang="ja-JP">
              <a:cs typeface="ＭＳ Ｐゴシック" charset="0"/>
            </a:endParaRPr>
          </a:p>
          <a:p>
            <a:r>
              <a:rPr lang="en-US" altLang="ja-JP">
                <a:cs typeface="ＭＳ Ｐゴシック" charset="0"/>
              </a:rPr>
              <a:t>Alternatively,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998199"/>
              </p:ext>
            </p:extLst>
          </p:nvPr>
        </p:nvGraphicFramePr>
        <p:xfrm>
          <a:off x="958850" y="4518025"/>
          <a:ext cx="7227888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9" name="Equation" r:id="rId4" imgW="4229100" imgH="1028700" progId="Equation.3">
                  <p:embed/>
                </p:oleObj>
              </mc:Choice>
              <mc:Fallback>
                <p:oleObj name="Equation" r:id="rId4" imgW="4229100" imgH="1028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4518025"/>
                        <a:ext cx="7227888" cy="175895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992617"/>
              </p:ext>
            </p:extLst>
          </p:nvPr>
        </p:nvGraphicFramePr>
        <p:xfrm>
          <a:off x="1112838" y="2330450"/>
          <a:ext cx="6750050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0" name="Equation" r:id="rId6" imgW="3949700" imgH="876300" progId="Equation.3">
                  <p:embed/>
                </p:oleObj>
              </mc:Choice>
              <mc:Fallback>
                <p:oleObj name="Equation" r:id="rId6" imgW="3949700" imgH="876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2330450"/>
                        <a:ext cx="6750050" cy="14970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The </a:t>
            </a:r>
            <a:r>
              <a:rPr lang="en-US" altLang="ja-JP" dirty="0">
                <a:cs typeface="ＭＳ Ｐゴシック" charset="0"/>
              </a:rPr>
              <a:t>particle in a box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833937"/>
          </a:xfrm>
        </p:spPr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This is </a:t>
            </a:r>
            <a:r>
              <a:rPr lang="en-US" altLang="ja-JP" dirty="0">
                <a:cs typeface="ＭＳ Ｐゴシック" charset="0"/>
              </a:rPr>
              <a:t>the simplest </a:t>
            </a:r>
            <a:r>
              <a:rPr lang="en-US" altLang="ja-JP" dirty="0" smtClean="0">
                <a:cs typeface="ＭＳ Ｐゴシック" charset="0"/>
              </a:rPr>
              <a:t>analytically </a:t>
            </a:r>
            <a:r>
              <a:rPr lang="en-US" altLang="ja-JP" dirty="0" smtClean="0">
                <a:cs typeface="ＭＳ Ｐゴシック" charset="0"/>
              </a:rPr>
              <a:t>solvable </a:t>
            </a:r>
            <a:r>
              <a:rPr lang="en-US" altLang="ja-JP" dirty="0" smtClean="0">
                <a:cs typeface="ＭＳ Ｐゴシック" charset="0"/>
              </a:rPr>
              <a:t>example of the Schr</a:t>
            </a:r>
            <a:r>
              <a:rPr lang="en-US" altLang="ja-JP" dirty="0" smtClean="0">
                <a:cs typeface="Arial" charset="0"/>
              </a:rPr>
              <a:t>ödinger equation and holds great importance </a:t>
            </a:r>
            <a:r>
              <a:rPr lang="en-US" altLang="ja-JP" dirty="0" smtClean="0">
                <a:cs typeface="ＭＳ Ｐゴシック" charset="0"/>
              </a:rPr>
              <a:t>in chemistry and physics. </a:t>
            </a:r>
          </a:p>
          <a:p>
            <a:r>
              <a:rPr lang="en-US" altLang="ja-JP" dirty="0" smtClean="0">
                <a:cs typeface="ＭＳ Ｐゴシック" charset="0"/>
              </a:rPr>
              <a:t>Each of us must </a:t>
            </a:r>
            <a:r>
              <a:rPr lang="en-US" altLang="ja-JP" dirty="0">
                <a:cs typeface="ＭＳ Ｐゴシック" charset="0"/>
              </a:rPr>
              <a:t>be able to set up the </a:t>
            </a:r>
            <a:r>
              <a:rPr lang="en-US" altLang="ja-JP" dirty="0" smtClean="0">
                <a:cs typeface="ＭＳ Ｐゴシック" charset="0"/>
              </a:rPr>
              <a:t>equation and boundary conditions, </a:t>
            </a:r>
            <a:r>
              <a:rPr lang="en-US" altLang="ja-JP" dirty="0">
                <a:cs typeface="ＭＳ Ｐゴシック" charset="0"/>
              </a:rPr>
              <a:t>solve </a:t>
            </a:r>
            <a:r>
              <a:rPr lang="en-US" altLang="ja-JP" dirty="0" smtClean="0">
                <a:cs typeface="ＭＳ Ｐゴシック" charset="0"/>
              </a:rPr>
              <a:t>the equation, </a:t>
            </a:r>
            <a:r>
              <a:rPr lang="en-US" altLang="ja-JP" dirty="0">
                <a:cs typeface="ＭＳ Ｐゴシック" charset="0"/>
              </a:rPr>
              <a:t>and characterize and explain the </a:t>
            </a:r>
            <a:r>
              <a:rPr lang="en-US" altLang="ja-JP" dirty="0" smtClean="0">
                <a:cs typeface="ＭＳ Ｐゴシック" charset="0"/>
              </a:rPr>
              <a:t>solutions.</a:t>
            </a:r>
            <a:endParaRPr lang="en-US" altLang="ja-JP" dirty="0"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More on the momentum</a:t>
            </a:r>
            <a:endParaRPr lang="en-US" altLang="ja-JP" dirty="0">
              <a:cs typeface="ＭＳ Ｐゴシック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605337"/>
          </a:xfrm>
        </p:spPr>
        <p:txBody>
          <a:bodyPr/>
          <a:lstStyle/>
          <a:p>
            <a:r>
              <a:rPr lang="en-US" altLang="ja-JP" sz="2600" dirty="0" smtClean="0">
                <a:cs typeface="ＭＳ Ｐゴシック" charset="0"/>
              </a:rPr>
              <a:t>The </a:t>
            </a:r>
            <a:r>
              <a:rPr lang="en-US" altLang="ja-JP" sz="2600" dirty="0">
                <a:cs typeface="ＭＳ Ｐゴシック" charset="0"/>
              </a:rPr>
              <a:t>momentum operator and its </a:t>
            </a:r>
            <a:r>
              <a:rPr lang="en-US" altLang="ja-JP" sz="2600" dirty="0" err="1">
                <a:cs typeface="ＭＳ Ｐゴシック" charset="0"/>
              </a:rPr>
              <a:t>eigenfunctions</a:t>
            </a:r>
            <a:r>
              <a:rPr lang="en-US" altLang="ja-JP" sz="2600" dirty="0">
                <a:cs typeface="ＭＳ Ｐゴシック" charset="0"/>
              </a:rPr>
              <a:t> are:</a:t>
            </a:r>
          </a:p>
          <a:p>
            <a:endParaRPr lang="en-US" altLang="ja-JP" sz="2600" dirty="0">
              <a:cs typeface="ＭＳ Ｐゴシック" charset="0"/>
            </a:endParaRPr>
          </a:p>
          <a:p>
            <a:endParaRPr lang="en-US" altLang="ja-JP" sz="2600" dirty="0">
              <a:cs typeface="ＭＳ Ｐゴシック" charset="0"/>
            </a:endParaRPr>
          </a:p>
          <a:p>
            <a:r>
              <a:rPr lang="en-US" altLang="ja-JP" sz="2600" dirty="0">
                <a:cs typeface="ＭＳ Ｐゴシック" charset="0"/>
              </a:rPr>
              <a:t>The wave function has equal weight on </a:t>
            </a:r>
            <a:r>
              <a:rPr lang="en-US" altLang="ja-JP" sz="2600" i="1" dirty="0" err="1">
                <a:latin typeface="Times New Roman" charset="0"/>
                <a:cs typeface="ＭＳ Ｐゴシック" charset="0"/>
              </a:rPr>
              <a:t>e</a:t>
            </a:r>
            <a:r>
              <a:rPr lang="en-US" altLang="ja-JP" sz="2600" i="1" baseline="30000" dirty="0" err="1">
                <a:latin typeface="Times New Roman" charset="0"/>
                <a:cs typeface="ＭＳ Ｐゴシック" charset="0"/>
              </a:rPr>
              <a:t>ikx</a:t>
            </a:r>
            <a:r>
              <a:rPr lang="en-US" altLang="ja-JP" sz="2600" i="1" dirty="0">
                <a:latin typeface="Times New Roman" charset="0"/>
                <a:cs typeface="ＭＳ Ｐゴシック" charset="0"/>
              </a:rPr>
              <a:t> </a:t>
            </a:r>
            <a:r>
              <a:rPr lang="en-US" altLang="ja-JP" sz="2600" dirty="0">
                <a:cs typeface="ＭＳ Ｐゴシック" charset="0"/>
              </a:rPr>
              <a:t>and</a:t>
            </a:r>
            <a:r>
              <a:rPr lang="en-US" altLang="ja-JP" sz="2600" i="1" dirty="0">
                <a:latin typeface="Times New Roman" charset="0"/>
                <a:cs typeface="ＭＳ Ｐゴシック" charset="0"/>
              </a:rPr>
              <a:t> e</a:t>
            </a:r>
            <a:r>
              <a:rPr lang="en-US" altLang="ja-JP" sz="2600" i="1" baseline="30000" dirty="0">
                <a:latin typeface="Times New Roman" charset="0"/>
                <a:cs typeface="ＭＳ Ｐゴシック" charset="0"/>
              </a:rPr>
              <a:t>–</a:t>
            </a:r>
            <a:r>
              <a:rPr lang="en-US" altLang="ja-JP" sz="2600" i="1" baseline="30000" dirty="0" err="1">
                <a:latin typeface="Times New Roman" charset="0"/>
                <a:cs typeface="ＭＳ Ｐゴシック" charset="0"/>
              </a:rPr>
              <a:t>ikx</a:t>
            </a:r>
            <a:r>
              <a:rPr lang="en-US" altLang="ja-JP" sz="2600" i="1" dirty="0">
                <a:cs typeface="ＭＳ Ｐゴシック" charset="0"/>
              </a:rPr>
              <a:t>.</a:t>
            </a:r>
            <a:br>
              <a:rPr lang="en-US" altLang="ja-JP" sz="2600" i="1" dirty="0">
                <a:cs typeface="ＭＳ Ｐゴシック" charset="0"/>
              </a:rPr>
            </a:br>
            <a:r>
              <a:rPr lang="en-US" altLang="ja-JP" sz="2600" i="1" dirty="0">
                <a:cs typeface="ＭＳ Ｐゴシック" charset="0"/>
              </a:rPr>
              <a:t/>
            </a:r>
            <a:br>
              <a:rPr lang="en-US" altLang="ja-JP" sz="2600" i="1" dirty="0">
                <a:cs typeface="ＭＳ Ｐゴシック" charset="0"/>
              </a:rPr>
            </a:br>
            <a:r>
              <a:rPr lang="en-US" altLang="ja-JP" sz="2600" i="1" dirty="0">
                <a:cs typeface="ＭＳ Ｐゴシック" charset="0"/>
              </a:rPr>
              <a:t/>
            </a:r>
            <a:br>
              <a:rPr lang="en-US" altLang="ja-JP" sz="2600" i="1" dirty="0">
                <a:cs typeface="ＭＳ Ｐゴシック" charset="0"/>
              </a:rPr>
            </a:br>
            <a:r>
              <a:rPr lang="en-US" altLang="ja-JP" sz="2600" dirty="0">
                <a:cs typeface="ＭＳ Ｐゴシック" charset="0"/>
              </a:rPr>
              <a:t>The measurement of momentum gives </a:t>
            </a:r>
            <a:r>
              <a:rPr lang="en-US" altLang="ja-JP" sz="2600" i="1" dirty="0" err="1">
                <a:cs typeface="Arial" charset="0"/>
              </a:rPr>
              <a:t>ħ</a:t>
            </a:r>
            <a:r>
              <a:rPr lang="en-US" altLang="ja-JP" sz="2600" i="1" dirty="0" err="1">
                <a:cs typeface="ＭＳ Ｐゴシック" charset="0"/>
              </a:rPr>
              <a:t>k</a:t>
            </a:r>
            <a:r>
              <a:rPr lang="en-US" altLang="ja-JP" sz="2600" dirty="0">
                <a:cs typeface="ＭＳ Ｐゴシック" charset="0"/>
              </a:rPr>
              <a:t> or –</a:t>
            </a:r>
            <a:r>
              <a:rPr lang="en-US" altLang="ja-JP" sz="2600" i="1" dirty="0" err="1">
                <a:cs typeface="ＭＳ Ｐゴシック" charset="0"/>
              </a:rPr>
              <a:t>ħk</a:t>
            </a:r>
            <a:r>
              <a:rPr lang="en-US" altLang="ja-JP" sz="2600" i="1" dirty="0">
                <a:cs typeface="ＭＳ Ｐゴシック" charset="0"/>
              </a:rPr>
              <a:t> </a:t>
            </a:r>
            <a:r>
              <a:rPr lang="en-US" altLang="ja-JP" sz="2600" dirty="0">
                <a:cs typeface="ＭＳ Ｐゴシック" charset="0"/>
              </a:rPr>
              <a:t>with an equal probability. This is consistent with the picture </a:t>
            </a:r>
            <a:r>
              <a:rPr lang="en-US" altLang="ja-JP" sz="2600" smtClean="0">
                <a:cs typeface="ＭＳ Ｐゴシック" charset="0"/>
              </a:rPr>
              <a:t>that a particle </a:t>
            </a:r>
            <a:r>
              <a:rPr lang="en-US" altLang="ja-JP" sz="2600" dirty="0" smtClean="0">
                <a:cs typeface="ＭＳ Ｐゴシック" charset="0"/>
              </a:rPr>
              <a:t>bouncing </a:t>
            </a:r>
            <a:r>
              <a:rPr lang="en-US" altLang="ja-JP" sz="2600" dirty="0">
                <a:cs typeface="ＭＳ Ｐゴシック" charset="0"/>
              </a:rPr>
              <a:t>back and forth.</a:t>
            </a:r>
            <a:endParaRPr lang="en-US" altLang="ja-JP" sz="2600" i="1" dirty="0">
              <a:cs typeface="ＭＳ Ｐゴシック" charset="0"/>
            </a:endParaRP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432383"/>
              </p:ext>
            </p:extLst>
          </p:nvPr>
        </p:nvGraphicFramePr>
        <p:xfrm>
          <a:off x="2209800" y="2133600"/>
          <a:ext cx="18288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4" name="Equation" r:id="rId4" imgW="749300" imgH="419100" progId="Equation.3">
                  <p:embed/>
                </p:oleObj>
              </mc:Choice>
              <mc:Fallback>
                <p:oleObj name="Equation" r:id="rId4" imgW="7493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133600"/>
                        <a:ext cx="1828800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315437"/>
              </p:ext>
            </p:extLst>
          </p:nvPr>
        </p:nvGraphicFramePr>
        <p:xfrm>
          <a:off x="4724400" y="2300287"/>
          <a:ext cx="2286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5" name="Equation" r:id="rId6" imgW="863600" imgH="254000" progId="Equation.3">
                  <p:embed/>
                </p:oleObj>
              </mc:Choice>
              <mc:Fallback>
                <p:oleObj name="Equation" r:id="rId6" imgW="863600" imgH="254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300287"/>
                        <a:ext cx="22860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744060"/>
              </p:ext>
            </p:extLst>
          </p:nvPr>
        </p:nvGraphicFramePr>
        <p:xfrm>
          <a:off x="2362200" y="3519487"/>
          <a:ext cx="4343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6" name="Equation" r:id="rId8" imgW="2171520" imgH="469800" progId="Equation.DSMT4">
                  <p:embed/>
                </p:oleObj>
              </mc:Choice>
              <mc:Fallback>
                <p:oleObj name="Equation" r:id="rId8" imgW="2171520" imgH="46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519487"/>
                        <a:ext cx="4343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526" y="1600200"/>
            <a:ext cx="6935674" cy="3988680"/>
          </a:xfrm>
          <a:prstGeom prst="rect">
            <a:avLst/>
          </a:prstGeom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Probability density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6477000" cy="4910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500" dirty="0">
                <a:cs typeface="ＭＳ Ｐゴシック" charset="0"/>
              </a:rPr>
              <a:t>The probability density is</a:t>
            </a:r>
          </a:p>
          <a:p>
            <a:pPr>
              <a:lnSpc>
                <a:spcPct val="90000"/>
              </a:lnSpc>
            </a:pPr>
            <a:endParaRPr lang="en-US" altLang="ja-JP" sz="2500" dirty="0"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sz="2500" dirty="0"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500" dirty="0">
                <a:cs typeface="ＭＳ Ｐゴシック" charset="0"/>
              </a:rPr>
              <a:t>Unlike </a:t>
            </a:r>
            <a:r>
              <a:rPr lang="en-US" altLang="ja-JP" sz="2500" dirty="0" smtClean="0">
                <a:cs typeface="ＭＳ Ｐゴシック" charset="0"/>
              </a:rPr>
              <a:t>the classical </a:t>
            </a:r>
            <a:r>
              <a:rPr lang="en-US" altLang="ja-JP" sz="2500" dirty="0">
                <a:cs typeface="ＭＳ Ｐゴシック" charset="0"/>
              </a:rPr>
              <a:t>“bouncing particle” picture, there are places with less probability (even zero probability </a:t>
            </a:r>
            <a:r>
              <a:rPr lang="en-US" altLang="ja-JP" sz="2500" dirty="0" smtClean="0">
                <a:cs typeface="ＭＳ Ｐゴシック" charset="0"/>
              </a:rPr>
              <a:t>at </a:t>
            </a:r>
            <a:r>
              <a:rPr lang="en-US" altLang="ja-JP" sz="2500" b="1" dirty="0" smtClean="0">
                <a:cs typeface="ＭＳ Ｐゴシック" charset="0"/>
              </a:rPr>
              <a:t>nodes</a:t>
            </a:r>
            <a:r>
              <a:rPr lang="en-US" altLang="ja-JP" sz="2500" dirty="0">
                <a:cs typeface="ＭＳ Ｐゴシック" charset="0"/>
              </a:rPr>
              <a:t>).</a:t>
            </a:r>
          </a:p>
          <a:p>
            <a:pPr>
              <a:lnSpc>
                <a:spcPct val="90000"/>
              </a:lnSpc>
            </a:pPr>
            <a:r>
              <a:rPr lang="en-US" altLang="ja-JP" sz="2500" dirty="0">
                <a:cs typeface="ＭＳ Ｐゴシック" charset="0"/>
              </a:rPr>
              <a:t>The higher </a:t>
            </a:r>
            <a:r>
              <a:rPr lang="en-US" altLang="ja-JP" sz="2500" i="1" dirty="0">
                <a:cs typeface="ＭＳ Ｐゴシック" charset="0"/>
              </a:rPr>
              <a:t>n</a:t>
            </a:r>
            <a:r>
              <a:rPr lang="en-US" altLang="ja-JP" sz="2500" dirty="0">
                <a:cs typeface="ＭＳ Ｐゴシック" charset="0"/>
              </a:rPr>
              <a:t> (quantum number), the more uniform the probability density </a:t>
            </a:r>
            <a:r>
              <a:rPr lang="en-US" altLang="ja-JP" sz="2500" dirty="0" smtClean="0">
                <a:cs typeface="ＭＳ Ｐゴシック" charset="0"/>
              </a:rPr>
              <a:t>becomes, approaching the uniform probability density of </a:t>
            </a:r>
            <a:r>
              <a:rPr lang="en-US" altLang="ja-JP" sz="2500" dirty="0">
                <a:cs typeface="ＭＳ Ｐゴシック" charset="0"/>
              </a:rPr>
              <a:t>the classical limit </a:t>
            </a:r>
            <a:r>
              <a:rPr lang="en-US" altLang="ja-JP" sz="2500" dirty="0" smtClean="0">
                <a:cs typeface="ＭＳ Ｐゴシック" charset="0"/>
              </a:rPr>
              <a:t>(</a:t>
            </a:r>
            <a:r>
              <a:rPr lang="en-US" altLang="ja-JP" sz="2500" b="1" dirty="0" smtClean="0">
                <a:cs typeface="ＭＳ Ｐゴシック" charset="0"/>
              </a:rPr>
              <a:t>quantum classical correspondence</a:t>
            </a:r>
            <a:r>
              <a:rPr lang="en-US" altLang="ja-JP" sz="2500" dirty="0" smtClean="0">
                <a:cs typeface="ＭＳ Ｐゴシック" charset="0"/>
              </a:rPr>
              <a:t>).</a:t>
            </a:r>
            <a:endParaRPr lang="en-US" altLang="ja-JP" sz="2500" dirty="0">
              <a:cs typeface="ＭＳ Ｐゴシック" charset="0"/>
            </a:endParaRP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2286000" y="1981200"/>
          <a:ext cx="21336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5" name="Equation" r:id="rId5" imgW="1117440" imgH="393480" progId="Equation.DSMT4">
                  <p:embed/>
                </p:oleObj>
              </mc:Choice>
              <mc:Fallback>
                <p:oleObj name="Equation" r:id="rId5" imgW="111744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81200"/>
                        <a:ext cx="2133600" cy="7524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Summary</a:t>
            </a:r>
            <a:endParaRPr lang="en-US" altLang="ja-JP" dirty="0"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The particle in a box: set up the equation and boundary condition, solve it, and characterize the solution.</a:t>
            </a:r>
            <a:endParaRPr lang="en-US" altLang="ja-JP" dirty="0">
              <a:cs typeface="ＭＳ Ｐゴシック" charset="0"/>
            </a:endParaRPr>
          </a:p>
          <a:p>
            <a:r>
              <a:rPr lang="en-US" altLang="ja-JP" dirty="0" smtClean="0">
                <a:cs typeface="ＭＳ Ｐゴシック" charset="0"/>
              </a:rPr>
              <a:t>Boundary conditions; </a:t>
            </a:r>
            <a:r>
              <a:rPr lang="en-US" altLang="ja-JP" dirty="0">
                <a:cs typeface="ＭＳ Ｐゴシック" charset="0"/>
              </a:rPr>
              <a:t>quantum </a:t>
            </a:r>
            <a:r>
              <a:rPr lang="en-US" altLang="ja-JP" dirty="0" smtClean="0">
                <a:cs typeface="ＭＳ Ｐゴシック" charset="0"/>
              </a:rPr>
              <a:t>number; quantization of energies.</a:t>
            </a:r>
            <a:endParaRPr lang="en-US" altLang="ja-JP" dirty="0">
              <a:cs typeface="ＭＳ Ｐゴシック" charset="0"/>
            </a:endParaRPr>
          </a:p>
          <a:p>
            <a:r>
              <a:rPr lang="en-US" altLang="ja-JP" dirty="0">
                <a:cs typeface="ＭＳ Ｐゴシック" charset="0"/>
              </a:rPr>
              <a:t>Wave functions as standing waves.</a:t>
            </a:r>
          </a:p>
          <a:p>
            <a:r>
              <a:rPr lang="en-US" altLang="ja-JP" dirty="0">
                <a:cs typeface="ＭＳ Ｐゴシック" charset="0"/>
              </a:rPr>
              <a:t>Zero-point energy </a:t>
            </a:r>
            <a:r>
              <a:rPr lang="en-US" altLang="ja-JP" dirty="0" smtClean="0">
                <a:cs typeface="ＭＳ Ｐゴシック" charset="0"/>
              </a:rPr>
              <a:t>and </a:t>
            </a:r>
            <a:r>
              <a:rPr lang="en-US" altLang="ja-JP" dirty="0">
                <a:cs typeface="ＭＳ Ｐゴシック" charset="0"/>
              </a:rPr>
              <a:t>the uncertainty principle.</a:t>
            </a:r>
          </a:p>
          <a:p>
            <a:r>
              <a:rPr lang="en-US" altLang="ja-JP" dirty="0" smtClean="0">
                <a:cs typeface="ＭＳ Ｐゴシック" charset="0"/>
              </a:rPr>
              <a:t>Quantum classical correspondence.</a:t>
            </a:r>
            <a:endParaRPr lang="en-US" altLang="ja-JP" dirty="0"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828800"/>
            <a:ext cx="6273176" cy="3607680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The </a:t>
            </a:r>
            <a:r>
              <a:rPr lang="en-US" altLang="ja-JP" dirty="0">
                <a:cs typeface="ＭＳ Ｐゴシック" charset="0"/>
              </a:rPr>
              <a:t>particle in a box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5181600" cy="4833937"/>
          </a:xfrm>
        </p:spPr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A particle of mass </a:t>
            </a:r>
            <a:r>
              <a:rPr lang="en-US" altLang="ja-JP" i="1" dirty="0" smtClean="0">
                <a:cs typeface="ＭＳ Ｐゴシック" charset="0"/>
              </a:rPr>
              <a:t>m</a:t>
            </a:r>
            <a:r>
              <a:rPr lang="en-US" altLang="ja-JP" dirty="0" smtClean="0">
                <a:cs typeface="ＭＳ Ｐゴシック" charset="0"/>
              </a:rPr>
              <a:t> is confined on a line segment of length </a:t>
            </a:r>
            <a:r>
              <a:rPr lang="en-US" altLang="ja-JP" i="1" dirty="0" smtClean="0">
                <a:cs typeface="ＭＳ Ｐゴシック" charset="0"/>
              </a:rPr>
              <a:t>L</a:t>
            </a:r>
            <a:r>
              <a:rPr lang="en-US" altLang="ja-JP" dirty="0" smtClean="0">
                <a:cs typeface="ＭＳ Ｐゴシック" charset="0"/>
              </a:rPr>
              <a:t>. </a:t>
            </a:r>
          </a:p>
          <a:p>
            <a:r>
              <a:rPr lang="en-US" altLang="ja-JP" dirty="0" smtClean="0">
                <a:cs typeface="ＭＳ Ｐゴシック" charset="0"/>
              </a:rPr>
              <a:t>The </a:t>
            </a:r>
            <a:r>
              <a:rPr lang="en-US" altLang="ja-JP" dirty="0">
                <a:cs typeface="ＭＳ Ｐゴシック" charset="0"/>
              </a:rPr>
              <a:t>Schr</a:t>
            </a:r>
            <a:r>
              <a:rPr lang="en-US" altLang="ja-JP" dirty="0">
                <a:cs typeface="Arial" charset="0"/>
              </a:rPr>
              <a:t>ödinger equation </a:t>
            </a:r>
            <a:r>
              <a:rPr lang="en-US" altLang="ja-JP" dirty="0" smtClean="0">
                <a:cs typeface="Arial" charset="0"/>
              </a:rPr>
              <a:t>is generally:</a:t>
            </a:r>
            <a:r>
              <a:rPr lang="en-US" altLang="ja-JP" dirty="0">
                <a:cs typeface="Arial" charset="0"/>
              </a:rPr>
              <a:t/>
            </a:r>
            <a:br>
              <a:rPr lang="en-US" altLang="ja-JP" dirty="0">
                <a:cs typeface="Arial" charset="0"/>
              </a:rPr>
            </a:br>
            <a:r>
              <a:rPr lang="en-US" altLang="ja-JP" dirty="0">
                <a:cs typeface="Arial" charset="0"/>
              </a:rPr>
              <a:t/>
            </a:r>
            <a:br>
              <a:rPr lang="en-US" altLang="ja-JP" dirty="0">
                <a:cs typeface="Arial" charset="0"/>
              </a:rPr>
            </a:br>
            <a:endParaRPr lang="en-US" altLang="ja-JP" dirty="0" smtClean="0">
              <a:cs typeface="Arial" charset="0"/>
            </a:endParaRPr>
          </a:p>
          <a:p>
            <a:r>
              <a:rPr lang="en-US" altLang="ja-JP" i="1" dirty="0" smtClean="0">
                <a:cs typeface="Arial" charset="0"/>
              </a:rPr>
              <a:t>V = </a:t>
            </a:r>
            <a:r>
              <a:rPr lang="en-US" altLang="ja-JP" dirty="0" smtClean="0">
                <a:cs typeface="Arial" charset="0"/>
              </a:rPr>
              <a:t>0 (0 ≤ </a:t>
            </a:r>
            <a:r>
              <a:rPr lang="en-US" altLang="ja-JP" i="1" dirty="0" smtClean="0">
                <a:cs typeface="Arial" charset="0"/>
              </a:rPr>
              <a:t>x</a:t>
            </a:r>
            <a:r>
              <a:rPr lang="en-US" altLang="ja-JP" dirty="0" smtClean="0">
                <a:cs typeface="Arial" charset="0"/>
              </a:rPr>
              <a:t> ≤ </a:t>
            </a:r>
            <a:r>
              <a:rPr lang="en-US" altLang="ja-JP" i="1" dirty="0" smtClean="0">
                <a:cs typeface="Arial" charset="0"/>
              </a:rPr>
              <a:t>L</a:t>
            </a:r>
            <a:r>
              <a:rPr lang="en-US" altLang="ja-JP" dirty="0" smtClean="0">
                <a:cs typeface="Arial" charset="0"/>
              </a:rPr>
              <a:t>)</a:t>
            </a:r>
            <a:br>
              <a:rPr lang="en-US" altLang="ja-JP" dirty="0" smtClean="0">
                <a:cs typeface="Arial" charset="0"/>
              </a:rPr>
            </a:br>
            <a:r>
              <a:rPr lang="en-US" altLang="ja-JP" i="1" dirty="0" smtClean="0">
                <a:cs typeface="Arial" charset="0"/>
              </a:rPr>
              <a:t>V</a:t>
            </a:r>
            <a:r>
              <a:rPr lang="en-US" altLang="ja-JP" dirty="0" smtClean="0">
                <a:cs typeface="Arial" charset="0"/>
              </a:rPr>
              <a:t> = ∞ (</a:t>
            </a:r>
            <a:r>
              <a:rPr lang="en-US" altLang="ja-JP" dirty="0" err="1" smtClean="0">
                <a:cs typeface="Arial" charset="0"/>
              </a:rPr>
              <a:t>elsewhwere</a:t>
            </a:r>
            <a:r>
              <a:rPr lang="en-US" altLang="ja-JP" dirty="0" smtClean="0">
                <a:cs typeface="Arial" charset="0"/>
              </a:rPr>
              <a:t>)</a:t>
            </a:r>
            <a:endParaRPr lang="en-US" altLang="ja-JP" i="1" dirty="0">
              <a:cs typeface="Arial" charset="0"/>
            </a:endParaRP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067592"/>
              </p:ext>
            </p:extLst>
          </p:nvPr>
        </p:nvGraphicFramePr>
        <p:xfrm>
          <a:off x="1676400" y="4114800"/>
          <a:ext cx="26955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1" name="Equation" r:id="rId5" imgW="1460500" imgH="495300" progId="Equation.3">
                  <p:embed/>
                </p:oleObj>
              </mc:Choice>
              <mc:Fallback>
                <p:oleObj name="Equation" r:id="rId5" imgW="1460500" imgH="495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14800"/>
                        <a:ext cx="26955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The </a:t>
            </a:r>
            <a:r>
              <a:rPr lang="en-US" altLang="ja-JP" dirty="0">
                <a:cs typeface="ＭＳ Ｐゴシック" charset="0"/>
              </a:rPr>
              <a:t>particle in a box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</a:t>
            </a:r>
            <a:r>
              <a:rPr lang="en-US" altLang="ja-JP" dirty="0" smtClean="0">
                <a:cs typeface="Arial" charset="0"/>
              </a:rPr>
              <a:t>he </a:t>
            </a:r>
            <a:r>
              <a:rPr lang="en-US" altLang="ja-JP" dirty="0" smtClean="0">
                <a:cs typeface="ＭＳ Ｐゴシック" charset="0"/>
              </a:rPr>
              <a:t>Schrödinger </a:t>
            </a:r>
            <a:r>
              <a:rPr lang="en-US" altLang="ja-JP" dirty="0">
                <a:cs typeface="ＭＳ Ｐゴシック" charset="0"/>
              </a:rPr>
              <a:t>equation </a:t>
            </a:r>
            <a:r>
              <a:rPr lang="en-US" altLang="ja-JP" dirty="0" smtClean="0">
                <a:cs typeface="ＭＳ Ｐゴシック" charset="0"/>
              </a:rPr>
              <a:t>of this problem is</a:t>
            </a:r>
            <a:r>
              <a:rPr lang="en-US" altLang="ja-JP" dirty="0">
                <a:cs typeface="ＭＳ Ｐゴシック" charset="0"/>
              </a:rPr>
              <a:t>:</a:t>
            </a:r>
          </a:p>
          <a:p>
            <a:pPr lvl="1"/>
            <a:endParaRPr lang="ja-JP" altLang="en-US" dirty="0">
              <a:cs typeface="ＭＳ Ｐゴシック" charset="0"/>
            </a:endParaRP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445828"/>
              </p:ext>
            </p:extLst>
          </p:nvPr>
        </p:nvGraphicFramePr>
        <p:xfrm>
          <a:off x="802278" y="3276600"/>
          <a:ext cx="750352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0" name="Equation" r:id="rId4" imgW="2235200" imgH="431800" progId="Equation.3">
                  <p:embed/>
                </p:oleObj>
              </mc:Choice>
              <mc:Fallback>
                <p:oleObj name="Equation" r:id="rId4" imgW="22352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278" y="3276600"/>
                        <a:ext cx="7503522" cy="144780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The </a:t>
            </a:r>
            <a:r>
              <a:rPr lang="en-US" altLang="ja-JP" dirty="0">
                <a:cs typeface="ＭＳ Ｐゴシック" charset="0"/>
              </a:rPr>
              <a:t>particle in a box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833937"/>
          </a:xfrm>
        </p:spPr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Which </a:t>
            </a:r>
            <a:r>
              <a:rPr lang="en-US" altLang="ja-JP" dirty="0">
                <a:cs typeface="ＭＳ Ｐゴシック" charset="0"/>
              </a:rPr>
              <a:t>functions stay the same form after </a:t>
            </a:r>
            <a:r>
              <a:rPr lang="en-US" altLang="ja-JP" dirty="0" smtClean="0">
                <a:cs typeface="ＭＳ Ｐゴシック" charset="0"/>
              </a:rPr>
              <a:t>a second-derivative operation?</a:t>
            </a:r>
            <a:endParaRPr lang="en-US" altLang="ja-JP" dirty="0">
              <a:cs typeface="ＭＳ Ｐゴシック" charset="0"/>
            </a:endParaRPr>
          </a:p>
          <a:p>
            <a:endParaRPr lang="en-US" altLang="ja-JP" dirty="0">
              <a:cs typeface="ＭＳ Ｐゴシック" charset="0"/>
            </a:endParaRPr>
          </a:p>
          <a:p>
            <a:endParaRPr lang="en-US" altLang="ja-JP" dirty="0">
              <a:cs typeface="ＭＳ Ｐゴシック" charset="0"/>
            </a:endParaRPr>
          </a:p>
          <a:p>
            <a:endParaRPr lang="en-US" altLang="ja-JP" dirty="0">
              <a:cs typeface="ＭＳ Ｐゴシック" charset="0"/>
            </a:endParaRPr>
          </a:p>
          <a:p>
            <a:endParaRPr lang="en-US" altLang="ja-JP" dirty="0">
              <a:cs typeface="ＭＳ Ｐゴシック" charset="0"/>
            </a:endParaRPr>
          </a:p>
          <a:p>
            <a:endParaRPr lang="en-US" altLang="ja-JP" dirty="0">
              <a:cs typeface="ＭＳ Ｐゴシック" charset="0"/>
            </a:endParaRPr>
          </a:p>
          <a:p>
            <a:r>
              <a:rPr lang="en-US" altLang="ja-JP" dirty="0">
                <a:cs typeface="ＭＳ Ｐゴシック" charset="0"/>
              </a:rPr>
              <a:t>And </a:t>
            </a:r>
            <a:r>
              <a:rPr lang="en-US" altLang="ja-JP" dirty="0" smtClean="0">
                <a:cs typeface="ＭＳ Ｐゴシック" charset="0"/>
              </a:rPr>
              <a:t>any linear </a:t>
            </a:r>
            <a:r>
              <a:rPr lang="en-US" altLang="ja-JP" dirty="0">
                <a:cs typeface="ＭＳ Ｐゴシック" charset="0"/>
              </a:rPr>
              <a:t>combinations </a:t>
            </a:r>
            <a:r>
              <a:rPr lang="en-US" altLang="ja-JP" dirty="0" smtClean="0">
                <a:cs typeface="ＭＳ Ｐゴシック" charset="0"/>
              </a:rPr>
              <a:t>of these with the same </a:t>
            </a:r>
            <a:r>
              <a:rPr lang="en-US" altLang="ja-JP" i="1" dirty="0" smtClean="0">
                <a:cs typeface="ＭＳ Ｐゴシック" charset="0"/>
              </a:rPr>
              <a:t>k</a:t>
            </a:r>
            <a:r>
              <a:rPr lang="en-US" altLang="ja-JP" dirty="0" smtClean="0">
                <a:cs typeface="ＭＳ Ｐゴシック" charset="0"/>
              </a:rPr>
              <a:t>.</a:t>
            </a:r>
            <a:endParaRPr lang="en-US" altLang="ja-JP" dirty="0">
              <a:cs typeface="ＭＳ Ｐゴシック" charset="0"/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57200" y="2974975"/>
          <a:ext cx="4313238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3" name="Equation" r:id="rId4" imgW="1981080" imgH="419040" progId="Equation.DSMT4">
                  <p:embed/>
                </p:oleObj>
              </mc:Choice>
              <mc:Fallback>
                <p:oleObj name="Equation" r:id="rId4" imgW="198108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74975"/>
                        <a:ext cx="4313238" cy="912813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5534025" y="2973388"/>
          <a:ext cx="254317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4" name="Equation" r:id="rId6" imgW="1168200" imgH="419040" progId="Equation.DSMT4">
                  <p:embed/>
                </p:oleObj>
              </mc:Choice>
              <mc:Fallback>
                <p:oleObj name="Equation" r:id="rId6" imgW="116820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2973388"/>
                        <a:ext cx="2543175" cy="91281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457200" y="4192588"/>
          <a:ext cx="3954463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5" name="Equation" r:id="rId8" imgW="1815840" imgH="419040" progId="Equation.DSMT4">
                  <p:embed/>
                </p:oleObj>
              </mc:Choice>
              <mc:Fallback>
                <p:oleObj name="Equation" r:id="rId8" imgW="181584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92588"/>
                        <a:ext cx="3954463" cy="91281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4676775" y="4192588"/>
          <a:ext cx="4094163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6" name="Equation" r:id="rId10" imgW="1879560" imgH="419040" progId="Equation.DSMT4">
                  <p:embed/>
                </p:oleObj>
              </mc:Choice>
              <mc:Fallback>
                <p:oleObj name="Equation" r:id="rId10" imgW="187956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775" y="4192588"/>
                        <a:ext cx="4094163" cy="9128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905000"/>
            <a:ext cx="6712403" cy="3860277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Boundary conditions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5715000" cy="4411662"/>
          </a:xfrm>
        </p:spPr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There </a:t>
            </a:r>
            <a:r>
              <a:rPr lang="en-US" altLang="ja-JP" dirty="0">
                <a:cs typeface="ＭＳ Ｐゴシック" charset="0"/>
              </a:rPr>
              <a:t>are certain conditions that a </a:t>
            </a:r>
            <a:r>
              <a:rPr lang="en-US" altLang="ja-JP" dirty="0" smtClean="0">
                <a:cs typeface="ＭＳ Ｐゴシック" charset="0"/>
              </a:rPr>
              <a:t>wave function </a:t>
            </a:r>
            <a:r>
              <a:rPr lang="en-US" altLang="ja-JP" dirty="0">
                <a:cs typeface="ＭＳ Ｐゴシック" charset="0"/>
              </a:rPr>
              <a:t>must </a:t>
            </a:r>
            <a:r>
              <a:rPr lang="en-US" altLang="ja-JP" dirty="0" smtClean="0">
                <a:cs typeface="ＭＳ Ｐゴシック" charset="0"/>
              </a:rPr>
              <a:t>fulfill:</a:t>
            </a:r>
            <a:endParaRPr lang="en-US" altLang="ja-JP" dirty="0">
              <a:cs typeface="ＭＳ Ｐゴシック" charset="0"/>
            </a:endParaRPr>
          </a:p>
          <a:p>
            <a:pPr lvl="1"/>
            <a:r>
              <a:rPr lang="en-US" altLang="ja-JP" dirty="0" smtClean="0">
                <a:cs typeface="ＭＳ Ｐゴシック" charset="0"/>
              </a:rPr>
              <a:t>continuous</a:t>
            </a:r>
            <a:endParaRPr lang="en-US" altLang="ja-JP" dirty="0">
              <a:cs typeface="ＭＳ Ｐゴシック" charset="0"/>
            </a:endParaRPr>
          </a:p>
          <a:p>
            <a:pPr lvl="1"/>
            <a:r>
              <a:rPr lang="en-US" altLang="ja-JP" dirty="0" smtClean="0">
                <a:cs typeface="ＭＳ Ｐゴシック" charset="0"/>
              </a:rPr>
              <a:t>(smooth)</a:t>
            </a:r>
          </a:p>
          <a:p>
            <a:pPr lvl="1"/>
            <a:r>
              <a:rPr lang="en-US" altLang="ja-JP" dirty="0" smtClean="0">
                <a:cs typeface="ＭＳ Ｐゴシック" charset="0"/>
              </a:rPr>
              <a:t>single valued</a:t>
            </a:r>
            <a:endParaRPr lang="en-US" altLang="ja-JP" sz="2000" dirty="0" smtClean="0">
              <a:cs typeface="ＭＳ Ｐゴシック" charset="0"/>
            </a:endParaRPr>
          </a:p>
          <a:p>
            <a:pPr lvl="1"/>
            <a:r>
              <a:rPr lang="en-US" altLang="ja-JP" dirty="0" smtClean="0">
                <a:cs typeface="ＭＳ Ｐゴシック" charset="0"/>
              </a:rPr>
              <a:t>square </a:t>
            </a:r>
            <a:r>
              <a:rPr lang="en-US" altLang="ja-JP" dirty="0" err="1" smtClean="0">
                <a:cs typeface="ＭＳ Ｐゴシック" charset="0"/>
              </a:rPr>
              <a:t>integrable</a:t>
            </a:r>
            <a:endParaRPr lang="en-US" altLang="ja-JP" dirty="0"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ja-JP" altLang="en-US" dirty="0"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286000"/>
            <a:ext cx="5875677" cy="3379080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Boundary conditions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5257800" cy="4757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600" dirty="0">
                <a:cs typeface="ＭＳ Ｐゴシック" charset="0"/>
              </a:rPr>
              <a:t>Outside and at the boundary of the box (</a:t>
            </a:r>
            <a:r>
              <a:rPr lang="en-US" altLang="ja-JP" sz="2600" i="1" dirty="0">
                <a:cs typeface="ＭＳ Ｐゴシック" charset="0"/>
              </a:rPr>
              <a:t>x </a:t>
            </a:r>
            <a:r>
              <a:rPr lang="en-US" altLang="ja-JP" sz="2600" dirty="0">
                <a:cs typeface="ＭＳ Ｐゴシック" charset="0"/>
              </a:rPr>
              <a:t>= 0 and </a:t>
            </a:r>
            <a:r>
              <a:rPr lang="en-US" altLang="ja-JP" sz="2600" i="1" dirty="0">
                <a:cs typeface="ＭＳ Ｐゴシック" charset="0"/>
              </a:rPr>
              <a:t>x = L</a:t>
            </a:r>
            <a:r>
              <a:rPr lang="en-US" altLang="ja-JP" sz="2600" dirty="0">
                <a:cs typeface="ＭＳ Ｐゴシック" charset="0"/>
              </a:rPr>
              <a:t>), </a:t>
            </a:r>
            <a:r>
              <a:rPr lang="el-GR" sz="2600" dirty="0">
                <a:cs typeface="Arial" charset="0"/>
              </a:rPr>
              <a:t>Ψ</a:t>
            </a:r>
            <a:r>
              <a:rPr lang="en-US" altLang="ja-JP" sz="2600" dirty="0">
                <a:cs typeface="Arial" charset="0"/>
              </a:rPr>
              <a:t> = 0.</a:t>
            </a:r>
          </a:p>
          <a:p>
            <a:pPr>
              <a:lnSpc>
                <a:spcPct val="90000"/>
              </a:lnSpc>
            </a:pPr>
            <a:r>
              <a:rPr lang="en-US" altLang="ja-JP" sz="2600" dirty="0">
                <a:cs typeface="Arial" charset="0"/>
              </a:rPr>
              <a:t>Owing to the </a:t>
            </a:r>
            <a:r>
              <a:rPr lang="en-US" altLang="ja-JP" sz="2600" b="1" dirty="0">
                <a:cs typeface="Arial" charset="0"/>
              </a:rPr>
              <a:t>continuousness</a:t>
            </a:r>
            <a:r>
              <a:rPr lang="en-US" altLang="ja-JP" sz="2600" b="1" i="1" dirty="0">
                <a:cs typeface="Arial" charset="0"/>
              </a:rPr>
              <a:t> </a:t>
            </a:r>
            <a:r>
              <a:rPr lang="en-US" altLang="ja-JP" sz="2600" dirty="0">
                <a:cs typeface="Arial" charset="0"/>
              </a:rPr>
              <a:t>condition, we must demand </a:t>
            </a:r>
            <a:r>
              <a:rPr lang="en-US" altLang="ja-JP" sz="2600" dirty="0" smtClean="0">
                <a:cs typeface="Arial" charset="0"/>
              </a:rPr>
              <a:t>that </a:t>
            </a:r>
            <a:r>
              <a:rPr lang="el-GR" sz="2600" dirty="0" smtClean="0">
                <a:cs typeface="Arial" charset="0"/>
              </a:rPr>
              <a:t>Ψ</a:t>
            </a:r>
            <a:r>
              <a:rPr lang="en-US" altLang="ja-JP" sz="2600" dirty="0">
                <a:cs typeface="ＭＳ Ｐゴシック" charset="0"/>
              </a:rPr>
              <a:t>(</a:t>
            </a:r>
            <a:r>
              <a:rPr lang="en-US" altLang="ja-JP" sz="2600" i="1" dirty="0">
                <a:cs typeface="ＭＳ Ｐゴシック" charset="0"/>
              </a:rPr>
              <a:t>x=</a:t>
            </a:r>
            <a:r>
              <a:rPr lang="en-US" altLang="ja-JP" sz="2600" dirty="0">
                <a:cs typeface="ＭＳ Ｐゴシック" charset="0"/>
              </a:rPr>
              <a:t>0) = 0 and </a:t>
            </a:r>
            <a:r>
              <a:rPr lang="el-GR" sz="2600" dirty="0">
                <a:cs typeface="Arial" charset="0"/>
              </a:rPr>
              <a:t>Ψ</a:t>
            </a:r>
            <a:r>
              <a:rPr lang="en-US" altLang="ja-JP" sz="2600" dirty="0">
                <a:cs typeface="ＭＳ Ｐゴシック" charset="0"/>
              </a:rPr>
              <a:t>(</a:t>
            </a:r>
            <a:r>
              <a:rPr lang="en-US" altLang="ja-JP" sz="2600" i="1" dirty="0">
                <a:cs typeface="ＭＳ Ｐゴシック" charset="0"/>
              </a:rPr>
              <a:t>x=L</a:t>
            </a:r>
            <a:r>
              <a:rPr lang="en-US" altLang="ja-JP" sz="2600" dirty="0">
                <a:cs typeface="ＭＳ Ｐゴシック" charset="0"/>
              </a:rPr>
              <a:t>) = 0.</a:t>
            </a:r>
          </a:p>
          <a:p>
            <a:pPr>
              <a:lnSpc>
                <a:spcPct val="90000"/>
              </a:lnSpc>
            </a:pPr>
            <a:r>
              <a:rPr lang="en-US" altLang="ja-JP" sz="2600" i="1" dirty="0" err="1">
                <a:latin typeface="Times New Roman" charset="0"/>
                <a:cs typeface="ＭＳ Ｐゴシック" charset="0"/>
              </a:rPr>
              <a:t>e</a:t>
            </a:r>
            <a:r>
              <a:rPr lang="en-US" altLang="ja-JP" sz="2600" i="1" baseline="30000" dirty="0" err="1">
                <a:latin typeface="Times New Roman" charset="0"/>
                <a:cs typeface="ＭＳ Ｐゴシック" charset="0"/>
              </a:rPr>
              <a:t>kx</a:t>
            </a:r>
            <a:r>
              <a:rPr lang="en-US" altLang="ja-JP" sz="2600" dirty="0">
                <a:cs typeface="ＭＳ Ｐゴシック" charset="0"/>
              </a:rPr>
              <a:t> cannot satisfy these simultaneously (</a:t>
            </a:r>
            <a:r>
              <a:rPr lang="en-US" altLang="ja-JP" sz="2600" i="1" dirty="0">
                <a:latin typeface="Times New Roman" charset="0"/>
                <a:cs typeface="ＭＳ Ｐゴシック" charset="0"/>
              </a:rPr>
              <a:t>e</a:t>
            </a:r>
            <a:r>
              <a:rPr lang="en-US" altLang="ja-JP" sz="2600" i="1" baseline="30000" dirty="0">
                <a:latin typeface="Times New Roman" charset="0"/>
                <a:cs typeface="ＭＳ Ｐゴシック" charset="0"/>
              </a:rPr>
              <a:t>k</a:t>
            </a:r>
            <a:r>
              <a:rPr lang="en-US" altLang="ja-JP" sz="2600" baseline="30000" dirty="0">
                <a:latin typeface="Times New Roman" charset="0"/>
                <a:cs typeface="ＭＳ Ｐゴシック" charset="0"/>
              </a:rPr>
              <a:t>0</a:t>
            </a:r>
            <a:r>
              <a:rPr lang="en-US" altLang="ja-JP" sz="2600" dirty="0">
                <a:cs typeface="ＭＳ Ｐゴシック" charset="0"/>
              </a:rPr>
              <a:t> = 1).</a:t>
            </a:r>
          </a:p>
          <a:p>
            <a:pPr>
              <a:lnSpc>
                <a:spcPct val="90000"/>
              </a:lnSpc>
            </a:pPr>
            <a:r>
              <a:rPr lang="en-US" altLang="ja-JP" sz="2600" dirty="0" err="1">
                <a:cs typeface="ＭＳ Ｐゴシック" charset="0"/>
              </a:rPr>
              <a:t>cos</a:t>
            </a:r>
            <a:r>
              <a:rPr lang="en-US" altLang="ja-JP" sz="2600" dirty="0">
                <a:cs typeface="ＭＳ Ｐゴシック" charset="0"/>
              </a:rPr>
              <a:t> </a:t>
            </a:r>
            <a:r>
              <a:rPr lang="en-US" altLang="ja-JP" sz="2600" i="1" dirty="0">
                <a:latin typeface="Times New Roman" charset="0"/>
                <a:cs typeface="ＭＳ Ｐゴシック" charset="0"/>
              </a:rPr>
              <a:t>x</a:t>
            </a:r>
            <a:r>
              <a:rPr lang="en-US" altLang="ja-JP" sz="2600" dirty="0">
                <a:cs typeface="ＭＳ Ｐゴシック" charset="0"/>
              </a:rPr>
              <a:t> is not promising (</a:t>
            </a:r>
            <a:r>
              <a:rPr lang="en-US" altLang="ja-JP" sz="2600" dirty="0" err="1">
                <a:cs typeface="ＭＳ Ｐゴシック" charset="0"/>
              </a:rPr>
              <a:t>cos</a:t>
            </a:r>
            <a:r>
              <a:rPr lang="en-US" altLang="ja-JP" sz="2600" dirty="0">
                <a:cs typeface="ＭＳ Ｐゴシック" charset="0"/>
              </a:rPr>
              <a:t> 0 = 1), either.</a:t>
            </a:r>
          </a:p>
          <a:p>
            <a:pPr>
              <a:lnSpc>
                <a:spcPct val="90000"/>
              </a:lnSpc>
            </a:pPr>
            <a:r>
              <a:rPr lang="en-US" altLang="ja-JP" sz="2600" dirty="0">
                <a:cs typeface="ＭＳ Ｐゴシック" charset="0"/>
              </a:rPr>
              <a:t>(Other than this, all four functions are </a:t>
            </a:r>
            <a:r>
              <a:rPr lang="en-US" altLang="ja-JP" sz="2600" dirty="0" smtClean="0">
                <a:cs typeface="ＭＳ Ｐゴシック" charset="0"/>
              </a:rPr>
              <a:t>single</a:t>
            </a:r>
            <a:r>
              <a:rPr lang="en-US" altLang="ja-JP" sz="2600" dirty="0">
                <a:cs typeface="ＭＳ Ｐゴシック" charset="0"/>
              </a:rPr>
              <a:t>-</a:t>
            </a:r>
            <a:r>
              <a:rPr lang="en-US" altLang="ja-JP" sz="2600" dirty="0" smtClean="0">
                <a:cs typeface="ＭＳ Ｐゴシック" charset="0"/>
              </a:rPr>
              <a:t>valued </a:t>
            </a:r>
            <a:r>
              <a:rPr lang="en-US" altLang="ja-JP" sz="2600" dirty="0">
                <a:cs typeface="ＭＳ Ｐゴシック" charset="0"/>
              </a:rPr>
              <a:t>and finite).</a:t>
            </a:r>
            <a:endParaRPr lang="el-GR" sz="26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Boundary conditions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614737"/>
          </a:xfrm>
        </p:spPr>
        <p:txBody>
          <a:bodyPr/>
          <a:lstStyle/>
          <a:p>
            <a:r>
              <a:rPr lang="en-US" altLang="ja-JP" sz="2400" b="1" dirty="0">
                <a:cs typeface="ＭＳ Ｐゴシック" charset="0"/>
              </a:rPr>
              <a:t>Boundary conditions</a:t>
            </a:r>
            <a:r>
              <a:rPr lang="en-US" altLang="ja-JP" sz="2400" dirty="0">
                <a:cs typeface="ＭＳ Ｐゴシック" charset="0"/>
              </a:rPr>
              <a:t> are </a:t>
            </a:r>
            <a:r>
              <a:rPr lang="en-US" altLang="ja-JP" sz="2400" dirty="0" smtClean="0">
                <a:cs typeface="ＭＳ Ｐゴシック" charset="0"/>
              </a:rPr>
              <a:t>the restrictions </a:t>
            </a:r>
            <a:r>
              <a:rPr lang="en-US" altLang="ja-JP" sz="2400" dirty="0">
                <a:cs typeface="ＭＳ Ｐゴシック" charset="0"/>
              </a:rPr>
              <a:t>imposed </a:t>
            </a:r>
            <a:r>
              <a:rPr lang="en-US" altLang="ja-JP" sz="2400" dirty="0" smtClean="0">
                <a:cs typeface="ＭＳ Ｐゴシック" charset="0"/>
              </a:rPr>
              <a:t>on </a:t>
            </a:r>
            <a:r>
              <a:rPr lang="en-US" altLang="ja-JP" sz="2400" dirty="0">
                <a:cs typeface="ＭＳ Ｐゴシック" charset="0"/>
              </a:rPr>
              <a:t>the solutions of differential equations.</a:t>
            </a:r>
          </a:p>
          <a:p>
            <a:pPr lvl="1"/>
            <a:r>
              <a:rPr lang="en-US" altLang="ja-JP" sz="2000" dirty="0" smtClean="0">
                <a:cs typeface="ＭＳ Ｐゴシック" charset="0"/>
              </a:rPr>
              <a:t>They </a:t>
            </a:r>
            <a:r>
              <a:rPr lang="en-US" altLang="ja-JP" sz="2000" dirty="0">
                <a:cs typeface="ＭＳ Ｐゴシック" charset="0"/>
              </a:rPr>
              <a:t>are </a:t>
            </a:r>
            <a:r>
              <a:rPr lang="en-US" altLang="ja-JP" sz="2000" dirty="0" smtClean="0">
                <a:cs typeface="ＭＳ Ｐゴシック" charset="0"/>
              </a:rPr>
              <a:t>typically but not necessarily the </a:t>
            </a:r>
            <a:r>
              <a:rPr lang="en-US" altLang="ja-JP" sz="2000" dirty="0">
                <a:cs typeface="ＭＳ Ｐゴシック" charset="0"/>
              </a:rPr>
              <a:t>numerical values that </a:t>
            </a:r>
            <a:r>
              <a:rPr lang="en-US" altLang="ja-JP" sz="2000" dirty="0" smtClean="0">
                <a:cs typeface="ＭＳ Ｐゴシック" charset="0"/>
              </a:rPr>
              <a:t>solutions must </a:t>
            </a:r>
            <a:r>
              <a:rPr lang="en-US" altLang="ja-JP" sz="2000" dirty="0">
                <a:cs typeface="ＭＳ Ｐゴシック" charset="0"/>
              </a:rPr>
              <a:t>have at </a:t>
            </a:r>
            <a:r>
              <a:rPr lang="en-US" altLang="ja-JP" sz="2000" dirty="0" smtClean="0">
                <a:cs typeface="ＭＳ Ｐゴシック" charset="0"/>
              </a:rPr>
              <a:t>the boundaries of their domain.</a:t>
            </a:r>
            <a:endParaRPr lang="en-US" altLang="ja-JP" sz="2000" dirty="0">
              <a:cs typeface="ＭＳ Ｐゴシック" charset="0"/>
            </a:endParaRPr>
          </a:p>
          <a:p>
            <a:pPr lvl="1"/>
            <a:r>
              <a:rPr lang="en-US" altLang="ja-JP" sz="2000" dirty="0" smtClean="0">
                <a:cs typeface="ＭＳ Ｐゴシック" charset="0"/>
              </a:rPr>
              <a:t>For example, in classical mechanics, </a:t>
            </a:r>
            <a:r>
              <a:rPr lang="en-US" altLang="ja-JP" sz="2000" dirty="0">
                <a:cs typeface="ＭＳ Ｐゴシック" charset="0"/>
              </a:rPr>
              <a:t>they </a:t>
            </a:r>
            <a:r>
              <a:rPr lang="en-US" altLang="ja-JP" sz="2000" dirty="0" smtClean="0">
                <a:cs typeface="ＭＳ Ｐゴシック" charset="0"/>
              </a:rPr>
              <a:t>may be the </a:t>
            </a:r>
            <a:r>
              <a:rPr lang="en-US" altLang="ja-JP" sz="2000" dirty="0">
                <a:cs typeface="ＭＳ Ｐゴシック" charset="0"/>
              </a:rPr>
              <a:t>initial </a:t>
            </a:r>
            <a:r>
              <a:rPr lang="en-US" altLang="ja-JP" sz="2000" dirty="0" smtClean="0">
                <a:cs typeface="ＭＳ Ｐゴシック" charset="0"/>
              </a:rPr>
              <a:t>positions and velocities of the constituent masses; in fluid dynamics, they may be the shape of the container of the fluid.</a:t>
            </a:r>
            <a:endParaRPr lang="en-US" altLang="ja-JP" sz="2000" dirty="0"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3958" y="4114800"/>
            <a:ext cx="593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Differential equation            &lt;           Boundary conditions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95800"/>
            <a:ext cx="3200400" cy="1840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495800"/>
            <a:ext cx="3200400" cy="18405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0" y="6324600"/>
            <a:ext cx="5023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Darth Vader                  &lt;                   Chancellor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The acceptable solutions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Let us use the most promising “sin </a:t>
            </a:r>
            <a:r>
              <a:rPr lang="en-US" altLang="ja-JP" i="1" dirty="0" err="1" smtClean="0">
                <a:cs typeface="ＭＳ Ｐゴシック" charset="0"/>
              </a:rPr>
              <a:t>kx</a:t>
            </a:r>
            <a:r>
              <a:rPr lang="en-US" altLang="ja-JP" dirty="0" smtClean="0">
                <a:cs typeface="ＭＳ Ｐゴシック" charset="0"/>
              </a:rPr>
              <a:t>”:</a:t>
            </a:r>
            <a:endParaRPr lang="en-US" altLang="ja-JP" dirty="0">
              <a:cs typeface="ＭＳ Ｐゴシック" charset="0"/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441902"/>
              </p:ext>
            </p:extLst>
          </p:nvPr>
        </p:nvGraphicFramePr>
        <p:xfrm>
          <a:off x="411163" y="2514600"/>
          <a:ext cx="420687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4" name="Equation" r:id="rId4" imgW="1778000" imgH="431800" progId="Equation.3">
                  <p:embed/>
                </p:oleObj>
              </mc:Choice>
              <mc:Fallback>
                <p:oleObj name="Equation" r:id="rId4" imgW="17780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2514600"/>
                        <a:ext cx="4206875" cy="10223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508855"/>
              </p:ext>
            </p:extLst>
          </p:nvPr>
        </p:nvGraphicFramePr>
        <p:xfrm>
          <a:off x="4876800" y="2605087"/>
          <a:ext cx="38100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5" name="Equation" r:id="rId6" imgW="2019240" imgH="431640" progId="Equation.DSMT4">
                  <p:embed/>
                </p:oleObj>
              </mc:Choice>
              <mc:Fallback>
                <p:oleObj name="Equation" r:id="rId6" imgW="201924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605087"/>
                        <a:ext cx="3810000" cy="814388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890745"/>
              </p:ext>
            </p:extLst>
          </p:nvPr>
        </p:nvGraphicFramePr>
        <p:xfrm>
          <a:off x="1577975" y="3657600"/>
          <a:ext cx="58610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6" name="Equation" r:id="rId8" imgW="2476500" imgH="431800" progId="Equation.3">
                  <p:embed/>
                </p:oleObj>
              </mc:Choice>
              <mc:Fallback>
                <p:oleObj name="Equation" r:id="rId8" imgW="24765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3657600"/>
                        <a:ext cx="5861050" cy="102235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498871"/>
              </p:ext>
            </p:extLst>
          </p:nvPr>
        </p:nvGraphicFramePr>
        <p:xfrm>
          <a:off x="1219200" y="4791075"/>
          <a:ext cx="6662738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7" name="Equation" r:id="rId10" imgW="3530520" imgH="482400" progId="Equation.DSMT4">
                  <p:embed/>
                </p:oleObj>
              </mc:Choice>
              <mc:Fallback>
                <p:oleObj name="Equation" r:id="rId10" imgW="353052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91075"/>
                        <a:ext cx="6662738" cy="909637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349375" y="5729287"/>
            <a:ext cx="6403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FF3300"/>
                </a:solidFill>
                <a:cs typeface="ＭＳ Ｐゴシック" charset="0"/>
              </a:rPr>
              <a:t>These are two representations of the identical functions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9499</TotalTime>
  <Words>864</Words>
  <Application>Microsoft Macintosh PowerPoint</Application>
  <PresentationFormat>On-screen Show (4:3)</PresentationFormat>
  <Paragraphs>127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Network</vt:lpstr>
      <vt:lpstr>Equation</vt:lpstr>
      <vt:lpstr>Lecture 8 Particle in a box</vt:lpstr>
      <vt:lpstr>The particle in a box</vt:lpstr>
      <vt:lpstr>The particle in a box</vt:lpstr>
      <vt:lpstr>The particle in a box</vt:lpstr>
      <vt:lpstr>The particle in a box</vt:lpstr>
      <vt:lpstr>Boundary conditions</vt:lpstr>
      <vt:lpstr>Boundary conditions</vt:lpstr>
      <vt:lpstr>Boundary conditions</vt:lpstr>
      <vt:lpstr>The acceptable solutions</vt:lpstr>
      <vt:lpstr>The acceptable solutions</vt:lpstr>
      <vt:lpstr>The particle in a box</vt:lpstr>
      <vt:lpstr>The particle in a box</vt:lpstr>
      <vt:lpstr>The zero-point energy</vt:lpstr>
      <vt:lpstr>The ground and excited states</vt:lpstr>
      <vt:lpstr>Quantum in nature</vt:lpstr>
      <vt:lpstr>Quantum in nature</vt:lpstr>
      <vt:lpstr>Normalization</vt:lpstr>
      <vt:lpstr>Exercise</vt:lpstr>
      <vt:lpstr>Exercise</vt:lpstr>
      <vt:lpstr>More on the momentum</vt:lpstr>
      <vt:lpstr>Probability density</vt:lpstr>
      <vt:lpstr>Summary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Chapter 12</dc:title>
  <dc:creator>So Hirata</dc:creator>
  <cp:lastModifiedBy>So Hirata</cp:lastModifiedBy>
  <cp:revision>344</cp:revision>
  <dcterms:created xsi:type="dcterms:W3CDTF">2004-12-05T20:47:52Z</dcterms:created>
  <dcterms:modified xsi:type="dcterms:W3CDTF">2014-09-23T16:47:21Z</dcterms:modified>
</cp:coreProperties>
</file>