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1.xml" ContentType="application/vnd.openxmlformats-officedocument.presentationml.notesSlide+xml"/>
  <Override PartName="/ppt/embeddings/oleObject14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5.bin" ContentType="application/vnd.openxmlformats-officedocument.oleObject"/>
  <Override PartName="/ppt/notesSlides/notesSlide14.xml" ContentType="application/vnd.openxmlformats-officedocument.presentationml.notesSlide+xml"/>
  <Override PartName="/ppt/embeddings/oleObject16.bin" ContentType="application/vnd.openxmlformats-officedocument.oleObject"/>
  <Override PartName="/ppt/notesSlides/notesSlide15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6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9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5.bin" ContentType="application/vnd.openxmlformats-officedocument.oleObject"/>
  <Override PartName="/ppt/notesSlides/notesSlide23.xml" ContentType="application/vnd.openxmlformats-officedocument.presentationml.notesSlide+xml"/>
  <Override PartName="/ppt/embeddings/oleObject26.bin" ContentType="application/vnd.openxmlformats-officedocument.oleObject"/>
  <Override PartName="/ppt/notesSlides/notesSlide24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647" r:id="rId2"/>
    <p:sldId id="648" r:id="rId3"/>
    <p:sldId id="438" r:id="rId4"/>
    <p:sldId id="649" r:id="rId5"/>
    <p:sldId id="440" r:id="rId6"/>
    <p:sldId id="441" r:id="rId7"/>
    <p:sldId id="442" r:id="rId8"/>
    <p:sldId id="650" r:id="rId9"/>
    <p:sldId id="443" r:id="rId10"/>
    <p:sldId id="444" r:id="rId11"/>
    <p:sldId id="445" r:id="rId12"/>
    <p:sldId id="452" r:id="rId13"/>
    <p:sldId id="454" r:id="rId14"/>
    <p:sldId id="455" r:id="rId15"/>
    <p:sldId id="602" r:id="rId16"/>
    <p:sldId id="456" r:id="rId17"/>
    <p:sldId id="457" r:id="rId18"/>
    <p:sldId id="459" r:id="rId19"/>
    <p:sldId id="460" r:id="rId20"/>
    <p:sldId id="461" r:id="rId21"/>
    <p:sldId id="462" r:id="rId22"/>
    <p:sldId id="463" r:id="rId23"/>
    <p:sldId id="464" r:id="rId24"/>
    <p:sldId id="478" r:id="rId25"/>
    <p:sldId id="479" r:id="rId26"/>
    <p:sldId id="480" r:id="rId27"/>
    <p:sldId id="481" r:id="rId28"/>
    <p:sldId id="482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69FD"/>
    <a:srgbClr val="99CCFF"/>
    <a:srgbClr val="FF66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6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B791ABAF-8527-B043-9DE2-54BF56062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4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3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71827DC-6BCF-7649-AD2E-DE2B31066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1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FC199-AF85-EC4C-B7AC-31070EA1582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6CCBC5-E2AC-A447-ADEA-83C7E257354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4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76AB0-6568-9B49-AC5A-73AAC453188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97F1C-9BFF-014D-BA18-FCD150ABD72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CCAC83-6580-D948-ABE6-157930D31B1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73A511-4EF9-AA48-B699-8A74D9F77DF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9E654F-E928-6A48-A094-056B0144B529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64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4B7E4-083C-5246-AFBD-B665AFE4374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FA4BFD-0155-4849-BD79-E835224EAD7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4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24789-3872-B144-AC18-5741BF78107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64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818BD-145E-8F40-BADA-79A2B764A080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B6ABCD-4478-9143-A0E8-5006353F2E6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4BBF6D-72B8-F042-9F98-2832C3F4FB6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6FD9C6-D4CD-4040-9EED-B0E739562FA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4BD16F-9AD0-4549-8EC3-2F5CA6A038D0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B45A5-7289-6643-910C-BD297AF7410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65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D4922F-BB4A-E24F-9AB2-BAFC3E85AE0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42D27-32FB-DB4C-B6B5-87760C96C3A2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65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97741-B410-7041-844A-B0789281425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EF9916-04F1-3143-9E64-3C485819F4B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2AF1D1-7A63-A240-8ADA-288E12D7FB7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9CA9C-37B0-6049-9D7F-27B09841B51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5FD8C0-1B6D-494F-B55D-5814DBF16B2C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62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6F9905-DE0A-AE43-B745-A1797B040E6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2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1986C9-7A62-DA42-A8B3-B3DD0007544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" name="Picture 8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0969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67A36-33E9-F34A-8447-2474B0DFF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95E4-FAA7-F146-A8F8-22138C5A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5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E2C9-5FC0-A945-9FF6-9B15A92C3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469BA-3F74-AE4A-90BA-103784C5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23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2A282-D3AB-9646-B33C-5C9905F2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0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A388E-F8DF-E247-B486-2C32FC810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558C8-DFA6-1945-B49A-18255A63D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F77CD-36A0-AA4B-A482-DCDCF99B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3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9727F-A49B-2D41-997E-526AFF799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6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4B047-2FF8-7647-9955-801F3298D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5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22D4E-8F6F-0445-93EA-3134F8F4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82BAC-0ED9-F147-85AA-455255D58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B58F-4547-D54C-ACCF-1870C11D1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3AA6EAA7-48DF-B84E-B0F3-3CF6543F0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wmf"/><Relationship Id="rId5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5.wmf"/><Relationship Id="rId8" Type="http://schemas.openxmlformats.org/officeDocument/2006/relationships/image" Target="../media/image26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31.png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image" Target="../media/image34.pn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2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3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image" Target="../media/image10.png"/><Relationship Id="rId7" Type="http://schemas.openxmlformats.org/officeDocument/2006/relationships/oleObject" Target="../embeddings/oleObject7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7</a:t>
            </a:r>
            <a:br>
              <a:rPr lang="en-US" sz="5400" dirty="0" smtClean="0"/>
            </a:br>
            <a:r>
              <a:rPr lang="en-US" sz="3200" dirty="0" smtClean="0"/>
              <a:t>Information in wave function. II.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168205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(c) So Hirata, Department of Chemistry, University of Illinois at Urbana-Champaign. </a:t>
            </a:r>
            <a:r>
              <a:rPr lang="en-US" sz="1400" dirty="0" smtClean="0"/>
              <a:t>This material has </a:t>
            </a:r>
            <a:r>
              <a:rPr lang="en-US" sz="1400" dirty="0"/>
              <a:t>been developed and made available online by work supported jointly by University of Illinois, the National Science Foundation under Grant CHE-1118616 (CAREER), and the Camille &amp; Henry Dreyfus Foundation, Inc. through the Camille Dreyfus Teacher-Scholar program. Any opinions, findings, and conclusions or recommendations expressed in this material are those of the author(s) and do not necessarily reflect the views of the sponsoring agencies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404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Superpositions</a:t>
            </a:r>
            <a:r>
              <a:rPr lang="en-US" dirty="0" smtClean="0">
                <a:cs typeface="+mj-cs"/>
              </a:rPr>
              <a:t> and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expectation values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Quantum mechanics as a raffle draw.</a:t>
            </a:r>
          </a:p>
        </p:txBody>
      </p:sp>
      <p:pic>
        <p:nvPicPr>
          <p:cNvPr id="417795" name="Picture 4" descr="MCj032565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3352800"/>
            <a:ext cx="24955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7" name="Oval 5"/>
          <p:cNvSpPr>
            <a:spLocks noChangeArrowheads="1"/>
          </p:cNvSpPr>
          <p:nvPr/>
        </p:nvSpPr>
        <p:spPr bwMode="auto">
          <a:xfrm>
            <a:off x="7645400" y="3886200"/>
            <a:ext cx="430213" cy="458788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cs typeface="+mn-cs"/>
              </a:rPr>
              <a:t>1</a:t>
            </a:r>
          </a:p>
        </p:txBody>
      </p:sp>
      <p:sp>
        <p:nvSpPr>
          <p:cNvPr id="243721" name="Oval 9"/>
          <p:cNvSpPr>
            <a:spLocks noChangeArrowheads="1"/>
          </p:cNvSpPr>
          <p:nvPr/>
        </p:nvSpPr>
        <p:spPr bwMode="auto">
          <a:xfrm>
            <a:off x="7797800" y="4572000"/>
            <a:ext cx="430213" cy="458788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cs typeface="+mn-cs"/>
              </a:rPr>
              <a:t>2</a:t>
            </a:r>
          </a:p>
        </p:txBody>
      </p:sp>
      <p:sp>
        <p:nvSpPr>
          <p:cNvPr id="243722" name="Oval 10"/>
          <p:cNvSpPr>
            <a:spLocks noChangeArrowheads="1"/>
          </p:cNvSpPr>
          <p:nvPr/>
        </p:nvSpPr>
        <p:spPr bwMode="auto">
          <a:xfrm>
            <a:off x="7874000" y="5638800"/>
            <a:ext cx="430213" cy="458788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cs typeface="+mn-cs"/>
              </a:rPr>
              <a:t>4</a:t>
            </a:r>
          </a:p>
        </p:txBody>
      </p:sp>
      <p:sp>
        <p:nvSpPr>
          <p:cNvPr id="243723" name="Oval 11"/>
          <p:cNvSpPr>
            <a:spLocks noChangeArrowheads="1"/>
          </p:cNvSpPr>
          <p:nvPr/>
        </p:nvSpPr>
        <p:spPr bwMode="auto">
          <a:xfrm>
            <a:off x="8255000" y="5105400"/>
            <a:ext cx="430213" cy="458788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cs typeface="+mn-cs"/>
              </a:rPr>
              <a:t>3</a:t>
            </a:r>
          </a:p>
        </p:txBody>
      </p:sp>
      <p:pic>
        <p:nvPicPr>
          <p:cNvPr id="417800" name="Picture 12" descr="MCj032565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21478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6" name="Oval 14"/>
          <p:cNvSpPr>
            <a:spLocks noChangeArrowheads="1"/>
          </p:cNvSpPr>
          <p:nvPr/>
        </p:nvSpPr>
        <p:spPr bwMode="auto">
          <a:xfrm>
            <a:off x="1600200" y="3352800"/>
            <a:ext cx="395288" cy="384175"/>
          </a:xfrm>
          <a:prstGeom prst="ellipse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00" b="1">
                <a:cs typeface="+mn-cs"/>
              </a:rPr>
              <a:t>2</a:t>
            </a:r>
          </a:p>
        </p:txBody>
      </p:sp>
      <p:sp>
        <p:nvSpPr>
          <p:cNvPr id="243729" name="Text Box 17"/>
          <p:cNvSpPr txBox="1">
            <a:spLocks noChangeArrowheads="1"/>
          </p:cNvSpPr>
          <p:nvPr/>
        </p:nvSpPr>
        <p:spPr bwMode="auto">
          <a:xfrm>
            <a:off x="2362200" y="2590800"/>
            <a:ext cx="3597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Every time we draw (measure the property), we get the same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result (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2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)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because </a:t>
            </a:r>
            <a:r>
              <a:rPr lang="en-US" b="1" dirty="0">
                <a:solidFill>
                  <a:schemeClr val="accent2"/>
                </a:solidFill>
                <a:cs typeface="+mn-cs"/>
              </a:rPr>
              <a:t>the bag contains only one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ball.</a:t>
            </a:r>
            <a:endParaRPr lang="en-US" b="1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243730" name="Text Box 18"/>
          <p:cNvSpPr txBox="1">
            <a:spLocks noChangeArrowheads="1"/>
          </p:cNvSpPr>
          <p:nvPr/>
        </p:nvSpPr>
        <p:spPr bwMode="auto">
          <a:xfrm>
            <a:off x="2362200" y="4572000"/>
            <a:ext cx="4283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We get either 1, 2, 3, or 4 at equal probability. Expectation value is 2.5. This does NOT mean that we draw a ball labeled 2.5!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9400" y="2297668"/>
            <a:ext cx="266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Pure state (</a:t>
            </a:r>
            <a:r>
              <a:rPr lang="en-US" b="1" dirty="0" err="1" smtClean="0">
                <a:solidFill>
                  <a:srgbClr val="FF6600"/>
                </a:solidFill>
              </a:rPr>
              <a:t>eigenstate</a:t>
            </a:r>
            <a:r>
              <a:rPr lang="en-US" b="1" dirty="0" smtClean="0">
                <a:solidFill>
                  <a:srgbClr val="FF6600"/>
                </a:solidFill>
              </a:rPr>
              <a:t>)</a:t>
            </a:r>
            <a:endParaRPr lang="en-US" b="1" dirty="0">
              <a:solidFill>
                <a:srgbClr val="FF66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4267200"/>
            <a:ext cx="318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</a:rPr>
              <a:t>Mixed state (superposition)</a:t>
            </a:r>
            <a:endParaRPr 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Justification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For a pure state, the wave function is an </a:t>
            </a:r>
            <a:r>
              <a:rPr lang="en-US" dirty="0" err="1" smtClean="0">
                <a:cs typeface="+mn-cs"/>
              </a:rPr>
              <a:t>eigenfunction</a:t>
            </a:r>
            <a:r>
              <a:rPr lang="en-US" dirty="0" smtClean="0">
                <a:cs typeface="+mn-cs"/>
              </a:rPr>
              <a:t> of the operator </a:t>
            </a:r>
            <a:r>
              <a:rPr lang="el-GR" dirty="0" smtClean="0">
                <a:cs typeface="Arial" charset="0"/>
              </a:rPr>
              <a:t>Ω</a:t>
            </a:r>
            <a:r>
              <a:rPr lang="en-US" dirty="0" smtClean="0">
                <a:cs typeface="Arial" charset="0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cs typeface="Arial" charset="0"/>
            </a:endParaRPr>
          </a:p>
          <a:p>
            <a:pPr eaLnBrk="1" hangingPunct="1">
              <a:defRPr/>
            </a:pPr>
            <a:r>
              <a:rPr lang="en-US" dirty="0" smtClean="0">
                <a:cs typeface="Arial" charset="0"/>
              </a:rPr>
              <a:t>For a mixed state, the wave function is a superposition of two or more </a:t>
            </a:r>
            <a:r>
              <a:rPr lang="en-US" dirty="0" err="1" smtClean="0">
                <a:cs typeface="Arial" charset="0"/>
              </a:rPr>
              <a:t>eigenfunctions</a:t>
            </a:r>
            <a:r>
              <a:rPr lang="en-US" dirty="0" smtClean="0">
                <a:cs typeface="Arial" charset="0"/>
              </a:rPr>
              <a:t>.</a:t>
            </a:r>
            <a:endParaRPr lang="el-GR" dirty="0" smtClean="0">
              <a:cs typeface="Arial" charset="0"/>
            </a:endParaRPr>
          </a:p>
        </p:txBody>
      </p:sp>
      <p:graphicFrame>
        <p:nvGraphicFramePr>
          <p:cNvPr id="41984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491713"/>
              </p:ext>
            </p:extLst>
          </p:nvPr>
        </p:nvGraphicFramePr>
        <p:xfrm>
          <a:off x="1387475" y="2654300"/>
          <a:ext cx="63706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1" name="Equation" r:id="rId4" imgW="3086100" imgH="292100" progId="Equation.DSMT4">
                  <p:embed/>
                </p:oleObj>
              </mc:Choice>
              <mc:Fallback>
                <p:oleObj name="Equation" r:id="rId4" imgW="3086100" imgH="292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654300"/>
                        <a:ext cx="6370638" cy="6032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52546"/>
              </p:ext>
            </p:extLst>
          </p:nvPr>
        </p:nvGraphicFramePr>
        <p:xfrm>
          <a:off x="557213" y="4256088"/>
          <a:ext cx="77914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2" name="Equation" r:id="rId6" imgW="4102100" imgH="1206500" progId="Equation.DSMT4">
                  <p:embed/>
                </p:oleObj>
              </mc:Choice>
              <mc:Fallback>
                <p:oleObj name="Equation" r:id="rId6" imgW="4102100" imgH="1206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4256088"/>
                        <a:ext cx="7791450" cy="2289175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3" name="AutoShape 7"/>
          <p:cNvSpPr>
            <a:spLocks noChangeArrowheads="1"/>
          </p:cNvSpPr>
          <p:nvPr/>
        </p:nvSpPr>
        <p:spPr bwMode="auto">
          <a:xfrm>
            <a:off x="1066800" y="5410200"/>
            <a:ext cx="5715000" cy="533400"/>
          </a:xfrm>
          <a:prstGeom prst="flowChartAlternateProcess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6781800" y="533400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FF6600"/>
                </a:solidFill>
                <a:cs typeface="+mn-cs"/>
              </a:rPr>
              <a:t>These are zero by orthogonality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uncertainty principle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681537"/>
          </a:xfrm>
        </p:spPr>
        <p:txBody>
          <a:bodyPr/>
          <a:lstStyle/>
          <a:p>
            <a:r>
              <a:rPr lang="en-US" dirty="0"/>
              <a:t>Can a state be the simultaneous </a:t>
            </a:r>
            <a:r>
              <a:rPr lang="en-US" dirty="0" err="1"/>
              <a:t>eigenfunction</a:t>
            </a:r>
            <a:r>
              <a:rPr lang="en-US" dirty="0"/>
              <a:t> of two or more observable operators?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answer is yes and no.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Certain two observables cannot have a simultaneous </a:t>
            </a:r>
            <a:r>
              <a:rPr lang="en-US" dirty="0" err="1" smtClean="0">
                <a:cs typeface="+mn-cs"/>
              </a:rPr>
              <a:t>eigenfunction</a:t>
            </a:r>
            <a:r>
              <a:rPr lang="en-US" dirty="0" smtClean="0">
                <a:cs typeface="+mn-cs"/>
              </a:rPr>
              <a:t> and thus cannot be determined exactly simultaneously. The </a:t>
            </a:r>
            <a:r>
              <a:rPr lang="en-US" b="1" dirty="0" smtClean="0">
                <a:cs typeface="+mn-cs"/>
              </a:rPr>
              <a:t>uncertainty principle </a:t>
            </a:r>
            <a:r>
              <a:rPr lang="en-US" dirty="0" smtClean="0">
                <a:cs typeface="+mn-cs"/>
              </a:rPr>
              <a:t>is operative for the two observables or operators. 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Non-commutable operators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For two operators to share the same </a:t>
            </a:r>
            <a:r>
              <a:rPr lang="en-US" dirty="0" err="1" smtClean="0">
                <a:cs typeface="+mn-cs"/>
              </a:rPr>
              <a:t>eigenfunction</a:t>
            </a:r>
            <a:r>
              <a:rPr lang="en-US" dirty="0" smtClean="0">
                <a:cs typeface="+mn-cs"/>
              </a:rPr>
              <a:t>,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Acting </a:t>
            </a:r>
            <a:r>
              <a:rPr lang="en-US" i="1" dirty="0" smtClean="0">
                <a:cs typeface="+mn-cs"/>
              </a:rPr>
              <a:t>B</a:t>
            </a:r>
            <a:r>
              <a:rPr lang="en-US" dirty="0" smtClean="0">
                <a:cs typeface="+mn-cs"/>
              </a:rPr>
              <a:t> from the left on the first equation and acting </a:t>
            </a:r>
            <a:r>
              <a:rPr lang="en-US" i="1" dirty="0" smtClean="0">
                <a:cs typeface="+mn-cs"/>
              </a:rPr>
              <a:t>A</a:t>
            </a:r>
            <a:r>
              <a:rPr lang="en-US" dirty="0" smtClean="0">
                <a:cs typeface="+mn-cs"/>
              </a:rPr>
              <a:t> from the left on the second equation, we have</a:t>
            </a:r>
            <a:endParaRPr lang="en-US" b="1" dirty="0" smtClean="0">
              <a:cs typeface="+mn-cs"/>
            </a:endParaRPr>
          </a:p>
        </p:txBody>
      </p:sp>
      <p:graphicFrame>
        <p:nvGraphicFramePr>
          <p:cNvPr id="45056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0474"/>
              </p:ext>
            </p:extLst>
          </p:nvPr>
        </p:nvGraphicFramePr>
        <p:xfrm>
          <a:off x="2590800" y="2743200"/>
          <a:ext cx="39624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99" name="Equation" r:id="rId4" imgW="1308100" imgH="241300" progId="Equation.DSMT4">
                  <p:embed/>
                </p:oleObj>
              </mc:Choice>
              <mc:Fallback>
                <p:oleObj name="Equation" r:id="rId4" imgW="13081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3962400" cy="7318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6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49810"/>
              </p:ext>
            </p:extLst>
          </p:nvPr>
        </p:nvGraphicFramePr>
        <p:xfrm>
          <a:off x="1941513" y="5151437"/>
          <a:ext cx="53736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00" name="Equation" r:id="rId6" imgW="1638300" imgH="241300" progId="Equation.DSMT4">
                  <p:embed/>
                </p:oleObj>
              </mc:Choice>
              <mc:Fallback>
                <p:oleObj name="Equation" r:id="rId6" imgW="16383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5151437"/>
                        <a:ext cx="5373687" cy="792163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Non-commutable operators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When two operators share the same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, then               , namely, the two operators </a:t>
            </a:r>
            <a:r>
              <a:rPr lang="en-US" b="1" dirty="0" smtClean="0">
                <a:cs typeface="+mn-cs"/>
              </a:rPr>
              <a:t>commute</a:t>
            </a:r>
            <a:r>
              <a:rPr lang="en-US" dirty="0" smtClean="0">
                <a:cs typeface="+mn-cs"/>
              </a:rPr>
              <a:t>.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The composite operations of the two do not depend on the order of the two operations.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other words, the order of measurements of the two observables does not alter the results of measurements.</a:t>
            </a:r>
          </a:p>
        </p:txBody>
      </p:sp>
      <p:graphicFrame>
        <p:nvGraphicFramePr>
          <p:cNvPr id="4526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195916"/>
              </p:ext>
            </p:extLst>
          </p:nvPr>
        </p:nvGraphicFramePr>
        <p:xfrm>
          <a:off x="4343400" y="2162175"/>
          <a:ext cx="1447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792" name="Equation" r:id="rId4" imgW="583947" imgH="203112" progId="Equation.DSMT4">
                  <p:embed/>
                </p:oleObj>
              </mc:Choice>
              <mc:Fallback>
                <p:oleObj name="Equation" r:id="rId4" imgW="583947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62175"/>
                        <a:ext cx="1447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601" name="Picture 17" descr="MCDD00016_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3357563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mtClean="0"/>
              <a:t>Order of operations</a:t>
            </a:r>
            <a:endParaRPr lang="en-US" smtClean="0">
              <a:cs typeface="+mj-cs"/>
            </a:endParaRPr>
          </a:p>
        </p:txBody>
      </p:sp>
      <p:pic>
        <p:nvPicPr>
          <p:cNvPr id="707590" name="Picture 6" descr="MCj039708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37375">
            <a:off x="2667000" y="2286000"/>
            <a:ext cx="1436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91" name="Picture 7" descr="MCj043251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1603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95" name="Text Box 11"/>
          <p:cNvSpPr txBox="1">
            <a:spLocks noChangeArrowheads="1"/>
          </p:cNvSpPr>
          <p:nvPr/>
        </p:nvSpPr>
        <p:spPr bwMode="auto">
          <a:xfrm>
            <a:off x="1584325" y="3694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/>
              <a:t>1</a:t>
            </a:r>
            <a:endParaRPr lang="en-US">
              <a:cs typeface="+mn-cs"/>
            </a:endParaRPr>
          </a:p>
        </p:txBody>
      </p:sp>
      <p:sp>
        <p:nvSpPr>
          <p:cNvPr id="707596" name="Text Box 12"/>
          <p:cNvSpPr txBox="1">
            <a:spLocks noChangeArrowheads="1"/>
          </p:cNvSpPr>
          <p:nvPr/>
        </p:nvSpPr>
        <p:spPr bwMode="auto">
          <a:xfrm>
            <a:off x="2667000" y="2209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/>
              <a:t>2</a:t>
            </a:r>
            <a:endParaRPr lang="en-US">
              <a:cs typeface="+mn-cs"/>
            </a:endParaRPr>
          </a:p>
        </p:txBody>
      </p:sp>
      <p:pic>
        <p:nvPicPr>
          <p:cNvPr id="707597" name="Picture 13" descr="MCj0397080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37375">
            <a:off x="6477000" y="2286000"/>
            <a:ext cx="1436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7598" name="Picture 14" descr="MCj043251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1603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99" name="Text Box 15"/>
          <p:cNvSpPr txBox="1">
            <a:spLocks noChangeArrowheads="1"/>
          </p:cNvSpPr>
          <p:nvPr/>
        </p:nvSpPr>
        <p:spPr bwMode="auto">
          <a:xfrm>
            <a:off x="5394325" y="36941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/>
              <a:t>2</a:t>
            </a:r>
            <a:endParaRPr lang="en-US">
              <a:cs typeface="+mn-cs"/>
            </a:endParaRPr>
          </a:p>
        </p:txBody>
      </p:sp>
      <p:sp>
        <p:nvSpPr>
          <p:cNvPr id="707600" name="Text Box 16"/>
          <p:cNvSpPr txBox="1">
            <a:spLocks noChangeArrowheads="1"/>
          </p:cNvSpPr>
          <p:nvPr/>
        </p:nvSpPr>
        <p:spPr bwMode="auto">
          <a:xfrm>
            <a:off x="6477000" y="2209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/>
              <a:t>1</a:t>
            </a: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0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0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0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0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5" grpId="0"/>
      <p:bldP spid="707596" grpId="0"/>
      <p:bldP spid="707599" grpId="0"/>
      <p:bldP spid="7076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Non-commutable operators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Many quantum-mechanical operators do not commute. For example, position and momentum operators do not commute.</a:t>
            </a:r>
          </a:p>
        </p:txBody>
      </p:sp>
      <p:graphicFrame>
        <p:nvGraphicFramePr>
          <p:cNvPr id="4567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494953"/>
              </p:ext>
            </p:extLst>
          </p:nvPr>
        </p:nvGraphicFramePr>
        <p:xfrm>
          <a:off x="1447800" y="3276600"/>
          <a:ext cx="6245225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95" name="Equation" r:id="rId4" imgW="2616200" imgH="939800" progId="Equation.3">
                  <p:embed/>
                </p:oleObj>
              </mc:Choice>
              <mc:Fallback>
                <p:oleObj name="Equation" r:id="rId4" imgW="2616200" imgH="93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276600"/>
                        <a:ext cx="6245225" cy="2243138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5" name="AutoShape 5"/>
          <p:cNvSpPr>
            <a:spLocks noChangeArrowheads="1"/>
          </p:cNvSpPr>
          <p:nvPr/>
        </p:nvSpPr>
        <p:spPr bwMode="auto">
          <a:xfrm>
            <a:off x="3214687" y="5470525"/>
            <a:ext cx="1219200" cy="762000"/>
          </a:xfrm>
          <a:prstGeom prst="curvedUpArrow">
            <a:avLst>
              <a:gd name="adj1" fmla="val 11652"/>
              <a:gd name="adj2" fmla="val 43652"/>
              <a:gd name="adj3" fmla="val 30991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06" name="AutoShape 6"/>
          <p:cNvSpPr>
            <a:spLocks noChangeArrowheads="1"/>
          </p:cNvSpPr>
          <p:nvPr/>
        </p:nvSpPr>
        <p:spPr bwMode="auto">
          <a:xfrm>
            <a:off x="3367087" y="5470525"/>
            <a:ext cx="609600" cy="457200"/>
          </a:xfrm>
          <a:prstGeom prst="curvedUpArrow">
            <a:avLst>
              <a:gd name="adj1" fmla="val 9710"/>
              <a:gd name="adj2" fmla="val 36377"/>
              <a:gd name="adj3" fmla="val 30991"/>
            </a:avLst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4052887" y="4708525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4419600" y="5486400"/>
            <a:ext cx="3978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6600"/>
                </a:solidFill>
                <a:cs typeface="+mn-cs"/>
              </a:rPr>
              <a:t>Both </a:t>
            </a:r>
            <a:r>
              <a:rPr lang="en-US" sz="2000" i="1" dirty="0" err="1">
                <a:solidFill>
                  <a:srgbClr val="FF6600"/>
                </a:solidFill>
                <a:latin typeface="Times New Roman" charset="0"/>
                <a:cs typeface="+mn-cs"/>
              </a:rPr>
              <a:t>p</a:t>
            </a:r>
            <a:r>
              <a:rPr lang="en-US" sz="2000" i="1" baseline="-25000" dirty="0" err="1">
                <a:solidFill>
                  <a:srgbClr val="FF6600"/>
                </a:solidFill>
                <a:latin typeface="Times New Roman" charset="0"/>
                <a:cs typeface="+mn-cs"/>
              </a:rPr>
              <a:t>x</a:t>
            </a:r>
            <a:r>
              <a:rPr lang="en-US" sz="2000" dirty="0">
                <a:solidFill>
                  <a:srgbClr val="FF6600"/>
                </a:solidFill>
                <a:cs typeface="+mn-cs"/>
              </a:rPr>
              <a:t> and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cs typeface="+mn-cs"/>
              </a:rPr>
              <a:t>x</a:t>
            </a:r>
            <a:r>
              <a:rPr lang="en-US" sz="2000" dirty="0">
                <a:solidFill>
                  <a:srgbClr val="FF6600"/>
                </a:solidFill>
                <a:cs typeface="+mn-cs"/>
              </a:rPr>
              <a:t> are operators acting on a function on the right. </a:t>
            </a:r>
            <a:r>
              <a:rPr lang="en-US" sz="2000" i="1" dirty="0" err="1">
                <a:solidFill>
                  <a:srgbClr val="FF6600"/>
                </a:solidFill>
                <a:latin typeface="Times New Roman" charset="0"/>
                <a:cs typeface="+mn-cs"/>
              </a:rPr>
              <a:t>p</a:t>
            </a:r>
            <a:r>
              <a:rPr lang="en-US" sz="2000" i="1" baseline="-25000" dirty="0" err="1">
                <a:solidFill>
                  <a:srgbClr val="FF6600"/>
                </a:solidFill>
                <a:latin typeface="Times New Roman" charset="0"/>
                <a:cs typeface="+mn-cs"/>
              </a:rPr>
              <a:t>x</a:t>
            </a:r>
            <a:r>
              <a:rPr lang="en-US" sz="2000" dirty="0">
                <a:solidFill>
                  <a:srgbClr val="FF6600"/>
                </a:solidFill>
                <a:cs typeface="+mn-cs"/>
              </a:rPr>
              <a:t> can act on </a:t>
            </a:r>
            <a:r>
              <a:rPr lang="en-US" sz="2000" i="1" dirty="0">
                <a:solidFill>
                  <a:srgbClr val="FF6600"/>
                </a:solidFill>
                <a:latin typeface="Times New Roman" charset="0"/>
                <a:cs typeface="+mn-cs"/>
              </a:rPr>
              <a:t>x</a:t>
            </a:r>
            <a:r>
              <a:rPr lang="en-US" sz="2000" dirty="0">
                <a:solidFill>
                  <a:srgbClr val="FF6600"/>
                </a:solidFill>
                <a:cs typeface="+mn-cs"/>
              </a:rPr>
              <a:t> or the function.</a:t>
            </a:r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7710487" y="4708525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5348287" y="4708525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5805487" y="3641725"/>
            <a:ext cx="381000" cy="381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Non-commutable operators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1" dirty="0" smtClean="0">
                <a:latin typeface="Times New Roman" charset="0"/>
                <a:cs typeface="+mn-cs"/>
              </a:rPr>
              <a:t>x</a:t>
            </a:r>
            <a:r>
              <a:rPr lang="en-US" dirty="0" smtClean="0">
                <a:cs typeface="+mn-cs"/>
              </a:rPr>
              <a:t> and </a:t>
            </a:r>
            <a:r>
              <a:rPr lang="en-US" i="1" dirty="0" err="1" smtClean="0">
                <a:latin typeface="Times New Roman" charset="0"/>
                <a:cs typeface="+mn-cs"/>
              </a:rPr>
              <a:t>p</a:t>
            </a:r>
            <a:r>
              <a:rPr lang="en-US" i="1" baseline="-25000" dirty="0" err="1" smtClean="0">
                <a:latin typeface="Times New Roman" charset="0"/>
                <a:cs typeface="+mn-cs"/>
              </a:rPr>
              <a:t>x</a:t>
            </a:r>
            <a:r>
              <a:rPr lang="en-US" dirty="0" smtClean="0">
                <a:latin typeface="Times New Roman" charset="0"/>
                <a:cs typeface="+mn-cs"/>
              </a:rPr>
              <a:t> </a:t>
            </a:r>
            <a:r>
              <a:rPr lang="en-US" dirty="0" smtClean="0">
                <a:cs typeface="+mn-cs"/>
              </a:rPr>
              <a:t>are non-commutable operators. Generally, we can express their commutability using the </a:t>
            </a:r>
            <a:r>
              <a:rPr lang="en-US" b="1" dirty="0" err="1" smtClean="0">
                <a:cs typeface="+mn-cs"/>
              </a:rPr>
              <a:t>commutator</a:t>
            </a:r>
            <a:r>
              <a:rPr lang="en-US" i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[</a:t>
            </a:r>
            <a:r>
              <a:rPr lang="en-US" i="1" dirty="0" smtClean="0">
                <a:cs typeface="+mn-cs"/>
              </a:rPr>
              <a:t>A</a:t>
            </a:r>
            <a:r>
              <a:rPr lang="en-US" dirty="0" smtClean="0">
                <a:cs typeface="+mn-cs"/>
              </a:rPr>
              <a:t>,</a:t>
            </a:r>
            <a:r>
              <a:rPr lang="en-US" i="1" dirty="0" smtClean="0">
                <a:cs typeface="+mn-cs"/>
              </a:rPr>
              <a:t>B</a:t>
            </a:r>
            <a:r>
              <a:rPr lang="en-US" dirty="0" smtClean="0">
                <a:cs typeface="+mn-cs"/>
              </a:rPr>
              <a:t>] = </a:t>
            </a:r>
            <a:r>
              <a:rPr lang="en-US" i="1" dirty="0" smtClean="0">
                <a:cs typeface="+mn-cs"/>
              </a:rPr>
              <a:t>AB</a:t>
            </a: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cs typeface="Arial" charset="0"/>
              </a:rPr>
              <a:t>– </a:t>
            </a:r>
            <a:r>
              <a:rPr lang="en-US" i="1" dirty="0" smtClean="0">
                <a:cs typeface="Arial" charset="0"/>
              </a:rPr>
              <a:t>BA</a:t>
            </a:r>
            <a:r>
              <a:rPr lang="en-US" dirty="0" smtClean="0">
                <a:cs typeface="Arial" charset="0"/>
              </a:rPr>
              <a:t>:</a:t>
            </a:r>
            <a:endParaRPr lang="en-US" i="1" dirty="0" smtClean="0">
              <a:cs typeface="Arial" charset="0"/>
            </a:endParaRPr>
          </a:p>
        </p:txBody>
      </p:sp>
      <p:graphicFrame>
        <p:nvGraphicFramePr>
          <p:cNvPr id="45875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96189"/>
              </p:ext>
            </p:extLst>
          </p:nvPr>
        </p:nvGraphicFramePr>
        <p:xfrm>
          <a:off x="568325" y="3746500"/>
          <a:ext cx="7966075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8936" name="Equation" r:id="rId4" imgW="2997200" imgH="1028700" progId="Equation.3">
                  <p:embed/>
                </p:oleObj>
              </mc:Choice>
              <mc:Fallback>
                <p:oleObj name="Equation" r:id="rId4" imgW="2997200" imgH="1028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3746500"/>
                        <a:ext cx="7966075" cy="27305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uncertainty principle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6248400" cy="4833937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 smtClean="0">
                <a:cs typeface="+mn-cs"/>
              </a:rPr>
              <a:t>When two operators do not commute:</a:t>
            </a:r>
            <a:br>
              <a:rPr lang="en-US" sz="2600" dirty="0" smtClean="0">
                <a:cs typeface="+mn-cs"/>
              </a:rPr>
            </a:br>
            <a:r>
              <a:rPr lang="en-US" sz="2600" dirty="0" smtClean="0">
                <a:cs typeface="+mn-cs"/>
              </a:rPr>
              <a:t/>
            </a:r>
            <a:br>
              <a:rPr lang="en-US" sz="2600" dirty="0" smtClean="0">
                <a:cs typeface="+mn-cs"/>
              </a:rPr>
            </a:br>
            <a:r>
              <a:rPr lang="en-US" sz="2600" dirty="0" smtClean="0">
                <a:cs typeface="+mn-cs"/>
              </a:rPr>
              <a:t/>
            </a:r>
            <a:br>
              <a:rPr lang="en-US" sz="2600" dirty="0" smtClean="0">
                <a:cs typeface="+mn-cs"/>
              </a:rPr>
            </a:br>
            <a:r>
              <a:rPr lang="en-US" sz="2600" i="1" dirty="0" smtClean="0">
                <a:cs typeface="+mn-cs"/>
              </a:rPr>
              <a:t>A </a:t>
            </a:r>
            <a:r>
              <a:rPr lang="en-US" sz="2600" dirty="0" smtClean="0">
                <a:cs typeface="+mn-cs"/>
              </a:rPr>
              <a:t>and </a:t>
            </a:r>
            <a:r>
              <a:rPr lang="en-US" sz="2600" i="1" dirty="0" smtClean="0">
                <a:cs typeface="+mn-cs"/>
              </a:rPr>
              <a:t>B</a:t>
            </a:r>
            <a:r>
              <a:rPr lang="en-US" sz="2600" dirty="0" smtClean="0">
                <a:cs typeface="+mn-cs"/>
              </a:rPr>
              <a:t> correspond to </a:t>
            </a:r>
            <a:r>
              <a:rPr lang="en-US" sz="2600" b="1" dirty="0" smtClean="0">
                <a:cs typeface="+mn-cs"/>
              </a:rPr>
              <a:t>complementary observables</a:t>
            </a:r>
            <a:r>
              <a:rPr lang="en-US" sz="2600" dirty="0" smtClean="0">
                <a:cs typeface="+mn-cs"/>
              </a:rPr>
              <a:t>, which cannot be determined simultaneously and exactly.</a:t>
            </a:r>
          </a:p>
          <a:p>
            <a:pPr eaLnBrk="1" hangingPunct="1">
              <a:defRPr/>
            </a:pPr>
            <a:r>
              <a:rPr lang="en-US" sz="2600" dirty="0" smtClean="0">
                <a:cs typeface="+mn-cs"/>
              </a:rPr>
              <a:t>The errors in the observables </a:t>
            </a:r>
            <a:r>
              <a:rPr lang="el-GR" sz="2600" i="1" dirty="0" smtClean="0">
                <a:cs typeface="Arial" charset="0"/>
              </a:rPr>
              <a:t>Δ</a:t>
            </a:r>
            <a:r>
              <a:rPr lang="en-US" sz="2600" i="1" dirty="0" smtClean="0">
                <a:cs typeface="Arial" charset="0"/>
              </a:rPr>
              <a:t>A</a:t>
            </a:r>
            <a:r>
              <a:rPr lang="en-US" sz="2600" dirty="0" smtClean="0">
                <a:cs typeface="Arial" charset="0"/>
              </a:rPr>
              <a:t> and </a:t>
            </a:r>
            <a:r>
              <a:rPr lang="el-GR" sz="2600" i="1" dirty="0" smtClean="0">
                <a:cs typeface="Arial" charset="0"/>
              </a:rPr>
              <a:t>Δ</a:t>
            </a:r>
            <a:r>
              <a:rPr lang="en-US" sz="2600" i="1" dirty="0" smtClean="0">
                <a:cs typeface="Arial" charset="0"/>
              </a:rPr>
              <a:t>B</a:t>
            </a:r>
            <a:r>
              <a:rPr lang="en-US" sz="2600" dirty="0" smtClean="0">
                <a:cs typeface="Arial" charset="0"/>
              </a:rPr>
              <a:t> cannot be simultaneously zero.</a:t>
            </a:r>
            <a:endParaRPr lang="el-GR" sz="2600" dirty="0" smtClean="0">
              <a:cs typeface="Arial" charset="0"/>
            </a:endParaRPr>
          </a:p>
        </p:txBody>
      </p:sp>
      <p:graphicFrame>
        <p:nvGraphicFramePr>
          <p:cNvPr id="4608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07233"/>
              </p:ext>
            </p:extLst>
          </p:nvPr>
        </p:nvGraphicFramePr>
        <p:xfrm>
          <a:off x="2895600" y="2209800"/>
          <a:ext cx="16764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0" name="Equation" r:id="rId4" imgW="672808" imgH="304668" progId="Equation.DSMT4">
                  <p:embed/>
                </p:oleObj>
              </mc:Choice>
              <mc:Fallback>
                <p:oleObj name="Equation" r:id="rId4" imgW="672808" imgH="304668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09800"/>
                        <a:ext cx="16764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655773"/>
              </p:ext>
            </p:extLst>
          </p:nvPr>
        </p:nvGraphicFramePr>
        <p:xfrm>
          <a:off x="2514600" y="5562600"/>
          <a:ext cx="21510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1" name="Equation" r:id="rId6" imgW="863225" imgH="253890" progId="Equation.DSMT4">
                  <p:embed/>
                </p:oleObj>
              </mc:Choice>
              <mc:Fallback>
                <p:oleObj name="Equation" r:id="rId6" imgW="863225" imgH="25389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62600"/>
                        <a:ext cx="21510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120" y="2514600"/>
            <a:ext cx="1679974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5920" y="5181600"/>
            <a:ext cx="2590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Werner Heisenberg</a:t>
            </a:r>
          </a:p>
          <a:p>
            <a:pPr algn="ctr"/>
            <a:r>
              <a:rPr lang="en-US" sz="700" dirty="0" smtClean="0"/>
              <a:t>Image source: </a:t>
            </a:r>
            <a:r>
              <a:rPr lang="en-US" sz="700" dirty="0" err="1" smtClean="0"/>
              <a:t>Bundesarchiv</a:t>
            </a:r>
            <a:r>
              <a:rPr lang="en-US" sz="700" dirty="0"/>
              <a:t>, Bild183-R57262 / CC-BY-SA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uncertainty principle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7577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Position and momentum:</a:t>
            </a:r>
            <a:br>
              <a:rPr lang="en-US" smtClean="0">
                <a:cs typeface="+mn-cs"/>
              </a:rPr>
            </a:br>
            <a:r>
              <a:rPr lang="en-US" smtClean="0">
                <a:cs typeface="+mn-cs"/>
              </a:rPr>
              <a:t/>
            </a:r>
            <a:br>
              <a:rPr lang="en-US" smtClean="0">
                <a:cs typeface="+mn-cs"/>
              </a:rPr>
            </a:br>
            <a:r>
              <a:rPr lang="en-US" b="1" smtClean="0">
                <a:cs typeface="+mn-cs"/>
              </a:rPr>
              <a:t>Note 1</a:t>
            </a:r>
            <a:r>
              <a:rPr lang="en-US" smtClean="0">
                <a:cs typeface="+mn-cs"/>
              </a:rPr>
              <a:t>: </a:t>
            </a:r>
            <a:r>
              <a:rPr lang="en-US" i="1" smtClean="0">
                <a:latin typeface="Times New Roman" charset="0"/>
                <a:cs typeface="+mn-cs"/>
              </a:rPr>
              <a:t>x</a:t>
            </a:r>
            <a:r>
              <a:rPr lang="en-US" smtClean="0">
                <a:cs typeface="+mn-cs"/>
              </a:rPr>
              <a:t> and </a:t>
            </a:r>
            <a:r>
              <a:rPr lang="en-US" i="1" smtClean="0">
                <a:latin typeface="Times New Roman" charset="0"/>
                <a:cs typeface="+mn-cs"/>
              </a:rPr>
              <a:t>p</a:t>
            </a:r>
            <a:r>
              <a:rPr lang="en-US" i="1" baseline="-25000" smtClean="0">
                <a:latin typeface="Times New Roman" charset="0"/>
                <a:cs typeface="+mn-cs"/>
              </a:rPr>
              <a:t>y</a:t>
            </a:r>
            <a:r>
              <a:rPr lang="en-US" i="1" smtClean="0">
                <a:latin typeface="Times New Roman" charset="0"/>
                <a:cs typeface="+mn-cs"/>
              </a:rPr>
              <a:t> </a:t>
            </a:r>
            <a:r>
              <a:rPr lang="en-US" smtClean="0">
                <a:cs typeface="+mn-cs"/>
              </a:rPr>
              <a:t>commute! The uncertainty is in determining </a:t>
            </a:r>
            <a:r>
              <a:rPr lang="en-US" i="1" smtClean="0">
                <a:latin typeface="Times New Roman" charset="0"/>
                <a:cs typeface="+mn-cs"/>
              </a:rPr>
              <a:t>x</a:t>
            </a:r>
            <a:r>
              <a:rPr lang="en-US" smtClean="0">
                <a:cs typeface="+mn-cs"/>
              </a:rPr>
              <a:t> and </a:t>
            </a:r>
            <a:r>
              <a:rPr lang="en-US" i="1" smtClean="0">
                <a:latin typeface="Times New Roman" charset="0"/>
                <a:cs typeface="+mn-cs"/>
              </a:rPr>
              <a:t>p</a:t>
            </a:r>
            <a:r>
              <a:rPr lang="en-US" i="1" baseline="-25000" smtClean="0">
                <a:latin typeface="Times New Roman" charset="0"/>
                <a:cs typeface="+mn-cs"/>
              </a:rPr>
              <a:t>x</a:t>
            </a:r>
            <a:r>
              <a:rPr lang="en-US" smtClean="0">
                <a:cs typeface="+mn-cs"/>
              </a:rPr>
              <a:t> or </a:t>
            </a:r>
            <a:r>
              <a:rPr lang="en-US" i="1" smtClean="0">
                <a:latin typeface="Times New Roman" charset="0"/>
                <a:cs typeface="+mn-cs"/>
              </a:rPr>
              <a:t>y</a:t>
            </a:r>
            <a:r>
              <a:rPr lang="en-US" smtClean="0">
                <a:cs typeface="+mn-cs"/>
              </a:rPr>
              <a:t> and </a:t>
            </a:r>
            <a:r>
              <a:rPr lang="en-US" i="1" smtClean="0">
                <a:latin typeface="Times New Roman" charset="0"/>
                <a:cs typeface="+mn-cs"/>
              </a:rPr>
              <a:t>p</a:t>
            </a:r>
            <a:r>
              <a:rPr lang="en-US" i="1" baseline="-25000" smtClean="0">
                <a:latin typeface="Times New Roman" charset="0"/>
                <a:cs typeface="+mn-cs"/>
              </a:rPr>
              <a:t>y</a:t>
            </a:r>
            <a:r>
              <a:rPr lang="en-US" smtClean="0">
                <a:cs typeface="+mn-cs"/>
              </a:rPr>
              <a:t>, etc.</a:t>
            </a:r>
            <a:br>
              <a:rPr lang="en-US" smtClean="0">
                <a:cs typeface="+mn-cs"/>
              </a:rPr>
            </a:br>
            <a:r>
              <a:rPr lang="en-US" b="1" smtClean="0">
                <a:cs typeface="+mn-cs"/>
              </a:rPr>
              <a:t>Note 2</a:t>
            </a:r>
            <a:r>
              <a:rPr lang="en-US" smtClean="0">
                <a:cs typeface="+mn-cs"/>
              </a:rPr>
              <a:t>: </a:t>
            </a:r>
            <a:r>
              <a:rPr lang="en-US" i="1" smtClean="0">
                <a:latin typeface="Times New Roman" charset="0"/>
                <a:cs typeface="Times New Roman" charset="0"/>
              </a:rPr>
              <a:t>ħ</a:t>
            </a:r>
            <a:r>
              <a:rPr lang="en-US" smtClean="0">
                <a:cs typeface="Arial" charset="0"/>
              </a:rPr>
              <a:t> has the unit of Js = Nms = kgm</a:t>
            </a:r>
            <a:r>
              <a:rPr lang="en-US" baseline="30000" smtClean="0">
                <a:cs typeface="Arial" charset="0"/>
              </a:rPr>
              <a:t>2</a:t>
            </a:r>
            <a:r>
              <a:rPr lang="en-US" smtClean="0">
                <a:cs typeface="Arial" charset="0"/>
              </a:rPr>
              <a:t>/s. So does </a:t>
            </a:r>
            <a:r>
              <a:rPr lang="en-US" i="1" smtClean="0">
                <a:latin typeface="Times New Roman" charset="0"/>
                <a:cs typeface="+mn-cs"/>
              </a:rPr>
              <a:t>xp</a:t>
            </a:r>
            <a:r>
              <a:rPr lang="en-US" i="1" baseline="-25000" smtClean="0">
                <a:latin typeface="Times New Roman" charset="0"/>
                <a:cs typeface="+mn-cs"/>
              </a:rPr>
              <a:t>x</a:t>
            </a:r>
            <a:r>
              <a:rPr lang="en-US" smtClean="0">
                <a:cs typeface="Arial" charset="0"/>
              </a:rPr>
              <a:t>.</a:t>
            </a:r>
            <a:br>
              <a:rPr lang="en-US" smtClean="0">
                <a:cs typeface="Arial" charset="0"/>
              </a:rPr>
            </a:br>
            <a:r>
              <a:rPr lang="en-US" b="1" smtClean="0">
                <a:cs typeface="Arial" charset="0"/>
              </a:rPr>
              <a:t>Note 3</a:t>
            </a:r>
            <a:r>
              <a:rPr lang="en-US" smtClean="0">
                <a:cs typeface="Arial" charset="0"/>
              </a:rPr>
              <a:t>: when </a:t>
            </a:r>
            <a:r>
              <a:rPr lang="el-GR" smtClean="0">
                <a:latin typeface="Times New Roman" charset="0"/>
                <a:cs typeface="Times New Roman" charset="0"/>
              </a:rPr>
              <a:t>Δ</a:t>
            </a:r>
            <a:r>
              <a:rPr lang="en-US" i="1" smtClean="0">
                <a:latin typeface="Times New Roman" charset="0"/>
                <a:cs typeface="Arial" charset="0"/>
              </a:rPr>
              <a:t>x</a:t>
            </a:r>
            <a:r>
              <a:rPr lang="en-US" smtClean="0">
                <a:latin typeface="Times New Roman" charset="0"/>
                <a:cs typeface="Arial" charset="0"/>
              </a:rPr>
              <a:t> = 0, </a:t>
            </a:r>
            <a:r>
              <a:rPr lang="el-GR" smtClean="0">
                <a:latin typeface="Times New Roman" charset="0"/>
                <a:cs typeface="Times New Roman" charset="0"/>
              </a:rPr>
              <a:t>Δ</a:t>
            </a:r>
            <a:r>
              <a:rPr lang="en-US" i="1" smtClean="0">
                <a:latin typeface="Times New Roman" charset="0"/>
                <a:cs typeface="Arial" charset="0"/>
              </a:rPr>
              <a:t>p</a:t>
            </a:r>
            <a:r>
              <a:rPr lang="en-US" i="1" baseline="-25000" smtClean="0">
                <a:latin typeface="Times New Roman" charset="0"/>
                <a:cs typeface="Arial" charset="0"/>
              </a:rPr>
              <a:t>x</a:t>
            </a:r>
            <a:r>
              <a:rPr lang="en-US" smtClean="0">
                <a:latin typeface="Times New Roman" charset="0"/>
                <a:cs typeface="Arial" charset="0"/>
              </a:rPr>
              <a:t> = </a:t>
            </a:r>
            <a:r>
              <a:rPr lang="el-GR" smtClean="0">
                <a:latin typeface="Times New Roman" charset="0"/>
                <a:cs typeface="Times New Roman" charset="0"/>
              </a:rPr>
              <a:t>∞</a:t>
            </a:r>
            <a:r>
              <a:rPr lang="en-US" smtClean="0">
                <a:latin typeface="Times New Roman" charset="0"/>
                <a:cs typeface="Arial" charset="0"/>
              </a:rPr>
              <a:t> </a:t>
            </a:r>
            <a:r>
              <a:rPr lang="en-US" smtClean="0">
                <a:cs typeface="Arial" charset="0"/>
              </a:rPr>
              <a:t>and vice versa. </a:t>
            </a:r>
          </a:p>
          <a:p>
            <a:pPr eaLnBrk="1" hangingPunct="1">
              <a:defRPr/>
            </a:pPr>
            <a:r>
              <a:rPr lang="en-US" smtClean="0">
                <a:cs typeface="Arial" charset="0"/>
              </a:rPr>
              <a:t>Time and energy: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/>
            </a:r>
            <a:br>
              <a:rPr lang="en-US" smtClean="0">
                <a:cs typeface="Arial" charset="0"/>
              </a:rPr>
            </a:br>
            <a:r>
              <a:rPr lang="en-US" b="1" smtClean="0">
                <a:cs typeface="+mn-cs"/>
              </a:rPr>
              <a:t>Note 4</a:t>
            </a:r>
            <a:r>
              <a:rPr lang="en-US" smtClean="0">
                <a:cs typeface="+mn-cs"/>
              </a:rPr>
              <a:t>: </a:t>
            </a:r>
            <a:r>
              <a:rPr lang="en-US" i="1" smtClean="0">
                <a:latin typeface="Times New Roman" charset="0"/>
                <a:cs typeface="+mn-cs"/>
              </a:rPr>
              <a:t>tE</a:t>
            </a:r>
            <a:r>
              <a:rPr lang="en-US" smtClean="0">
                <a:cs typeface="Arial" charset="0"/>
              </a:rPr>
              <a:t> also has the unit of Js.</a:t>
            </a:r>
          </a:p>
          <a:p>
            <a:pPr eaLnBrk="1" hangingPunct="1">
              <a:defRPr/>
            </a:pPr>
            <a:endParaRPr lang="en-US" smtClean="0">
              <a:cs typeface="Arial" charset="0"/>
            </a:endParaRPr>
          </a:p>
        </p:txBody>
      </p:sp>
      <p:graphicFrame>
        <p:nvGraphicFramePr>
          <p:cNvPr id="4628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1154"/>
              </p:ext>
            </p:extLst>
          </p:nvPr>
        </p:nvGraphicFramePr>
        <p:xfrm>
          <a:off x="3505200" y="2193925"/>
          <a:ext cx="2089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85" name="Equation" r:id="rId4" imgW="838200" imgH="241300" progId="Equation.3">
                  <p:embed/>
                </p:oleObj>
              </mc:Choice>
              <mc:Fallback>
                <p:oleObj name="Equation" r:id="rId4" imgW="8382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193925"/>
                        <a:ext cx="2089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28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3908"/>
              </p:ext>
            </p:extLst>
          </p:nvPr>
        </p:nvGraphicFramePr>
        <p:xfrm>
          <a:off x="3597275" y="5470525"/>
          <a:ext cx="1930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86" name="Equation" r:id="rId6" imgW="774700" imgH="241300" progId="Equation.3">
                  <p:embed/>
                </p:oleObj>
              </mc:Choice>
              <mc:Fallback>
                <p:oleObj name="Equation" r:id="rId6" imgW="7747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5470525"/>
                        <a:ext cx="19304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Information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in wave function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Properties other than energy are also contained in wave functions and can be extracted by solving eigenvalue equations.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We learn a number of important mathematical concepts: 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(a)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Hermitian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operator; (b)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orthogonality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 of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eigenfunctions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; (c) completeness of </a:t>
            </a:r>
            <a:r>
              <a:rPr lang="en-US" dirty="0" err="1" smtClean="0">
                <a:solidFill>
                  <a:schemeClr val="bg2"/>
                </a:solidFill>
                <a:cs typeface="+mn-cs"/>
              </a:rPr>
              <a:t>eigenfunctions</a:t>
            </a:r>
            <a:r>
              <a:rPr lang="en-US" dirty="0" smtClean="0">
                <a:solidFill>
                  <a:schemeClr val="bg2"/>
                </a:solidFill>
                <a:cs typeface="+mn-cs"/>
              </a:rPr>
              <a:t>; </a:t>
            </a:r>
            <a:r>
              <a:rPr lang="en-US" dirty="0" smtClean="0">
                <a:cs typeface="+mn-cs"/>
              </a:rPr>
              <a:t>(d) superposition of wave functions; (e) expectation value; (f) commutability of operators; (g) the uncertainty principle, etc.</a:t>
            </a:r>
          </a:p>
        </p:txBody>
      </p:sp>
    </p:spTree>
    <p:extLst>
      <p:ext uri="{BB962C8B-B14F-4D97-AF65-F5344CB8AC3E}">
        <p14:creationId xmlns:p14="http://schemas.microsoft.com/office/powerpoint/2010/main" val="2942346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The uncertainty principle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101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fact that the product of errors is on the order of </a:t>
            </a:r>
            <a:r>
              <a:rPr lang="en-US" sz="2800" i="1" dirty="0" err="1" smtClean="0">
                <a:latin typeface="Times New Roman" charset="0"/>
                <a:cs typeface="Times New Roman" charset="0"/>
              </a:rPr>
              <a:t>ħ</a:t>
            </a:r>
            <a:r>
              <a:rPr lang="en-US" sz="2800" dirty="0" smtClean="0">
                <a:cs typeface="Arial" charset="0"/>
              </a:rPr>
              <a:t> = 6.63 ×10</a:t>
            </a:r>
            <a:r>
              <a:rPr lang="en-US" sz="2800" baseline="30000" dirty="0" smtClean="0">
                <a:cs typeface="Arial" charset="0"/>
              </a:rPr>
              <a:t>–34</a:t>
            </a:r>
            <a:r>
              <a:rPr lang="en-US" sz="2800" dirty="0" smtClean="0">
                <a:cs typeface="Arial" charset="0"/>
              </a:rPr>
              <a:t> / 2π </a:t>
            </a:r>
            <a:r>
              <a:rPr lang="en-US" sz="2800" dirty="0" err="1" smtClean="0">
                <a:cs typeface="Arial" charset="0"/>
              </a:rPr>
              <a:t>Js</a:t>
            </a:r>
            <a:r>
              <a:rPr lang="en-US" sz="2800" dirty="0" smtClean="0">
                <a:cs typeface="Arial" charset="0"/>
              </a:rPr>
              <a:t> is why we do not notice this at the macroscopic scale.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uncertainty principle is a consequence of the wave-like nature of a particle and a similar phenomena can be found in sound waves.</a:t>
            </a: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This is a fundamental physics law and has nothing to do with today’s instrumental precisions.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95600"/>
            <a:ext cx="8001000" cy="4601345"/>
          </a:xfrm>
          <a:prstGeom prst="rect">
            <a:avLst/>
          </a:prstGeom>
        </p:spPr>
      </p:pic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latin typeface="Times New Roman" charset="0"/>
                <a:cs typeface="Times New Roman" charset="0"/>
              </a:rPr>
              <a:t>Δ</a:t>
            </a:r>
            <a:r>
              <a:rPr lang="en-US" i="1" smtClean="0">
                <a:latin typeface="Times New Roman" charset="0"/>
                <a:cs typeface="Arial" charset="0"/>
              </a:rPr>
              <a:t>x</a:t>
            </a:r>
            <a:r>
              <a:rPr lang="en-US" smtClean="0">
                <a:latin typeface="Times New Roman" charset="0"/>
                <a:cs typeface="Arial" charset="0"/>
              </a:rPr>
              <a:t> = </a:t>
            </a:r>
            <a:r>
              <a:rPr lang="el-GR" smtClean="0">
                <a:latin typeface="Times New Roman" charset="0"/>
                <a:cs typeface="Times New Roman" charset="0"/>
              </a:rPr>
              <a:t>∞</a:t>
            </a:r>
            <a:r>
              <a:rPr lang="en-US" smtClean="0">
                <a:latin typeface="Times New Roman" charset="0"/>
                <a:cs typeface="Arial" charset="0"/>
              </a:rPr>
              <a:t>, </a:t>
            </a:r>
            <a:r>
              <a:rPr lang="el-GR" smtClean="0">
                <a:latin typeface="Times New Roman" charset="0"/>
                <a:cs typeface="Times New Roman" charset="0"/>
              </a:rPr>
              <a:t>Δ</a:t>
            </a:r>
            <a:r>
              <a:rPr lang="en-US" i="1" smtClean="0">
                <a:latin typeface="Times New Roman" charset="0"/>
                <a:cs typeface="Arial" charset="0"/>
              </a:rPr>
              <a:t>p</a:t>
            </a:r>
            <a:r>
              <a:rPr lang="en-US" i="1" baseline="-25000" smtClean="0">
                <a:latin typeface="Times New Roman" charset="0"/>
                <a:cs typeface="Arial" charset="0"/>
              </a:rPr>
              <a:t>x</a:t>
            </a:r>
            <a:r>
              <a:rPr lang="en-US" smtClean="0">
                <a:latin typeface="Times New Roman" charset="0"/>
                <a:cs typeface="Arial" charset="0"/>
              </a:rPr>
              <a:t> = </a:t>
            </a:r>
            <a:r>
              <a:rPr lang="en-US" smtClean="0">
                <a:latin typeface="Times New Roman" charset="0"/>
                <a:cs typeface="Times New Roman" charset="0"/>
              </a:rPr>
              <a:t>0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8"/>
            <a:ext cx="82296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Eigenfunction</a:t>
            </a:r>
            <a:r>
              <a:rPr lang="en-US" dirty="0" smtClean="0">
                <a:cs typeface="+mn-cs"/>
              </a:rPr>
              <a:t> of momentum operator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probability density is              . Position </a:t>
            </a:r>
            <a:r>
              <a:rPr lang="en-US" i="1" dirty="0" smtClean="0">
                <a:latin typeface="Times New Roman" charset="0"/>
                <a:cs typeface="+mn-cs"/>
              </a:rPr>
              <a:t>x</a:t>
            </a:r>
            <a:r>
              <a:rPr lang="en-US" dirty="0" smtClean="0">
                <a:cs typeface="+mn-cs"/>
              </a:rPr>
              <a:t> is completely unknown.</a:t>
            </a:r>
          </a:p>
        </p:txBody>
      </p:sp>
      <p:graphicFrame>
        <p:nvGraphicFramePr>
          <p:cNvPr id="4669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495211"/>
              </p:ext>
            </p:extLst>
          </p:nvPr>
        </p:nvGraphicFramePr>
        <p:xfrm>
          <a:off x="2576513" y="2181225"/>
          <a:ext cx="38401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84" name="Equation" r:id="rId5" imgW="1638300" imgH="419100" progId="Equation.3">
                  <p:embed/>
                </p:oleObj>
              </mc:Choice>
              <mc:Fallback>
                <p:oleObj name="Equation" r:id="rId5" imgW="16383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2181225"/>
                        <a:ext cx="3840162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6949" name="Object 6"/>
          <p:cNvGraphicFramePr>
            <a:graphicFrameLocks noChangeAspect="1"/>
          </p:cNvGraphicFramePr>
          <p:nvPr/>
        </p:nvGraphicFramePr>
        <p:xfrm>
          <a:off x="4419600" y="3048000"/>
          <a:ext cx="14478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7285" name="Equation" r:id="rId7" imgW="685502" imgH="317362" progId="Equation.DSMT4">
                  <p:embed/>
                </p:oleObj>
              </mc:Choice>
              <mc:Fallback>
                <p:oleObj name="Equation" r:id="rId7" imgW="685502" imgH="31736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8000"/>
                        <a:ext cx="14478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9600" y="3124200"/>
            <a:ext cx="4495800" cy="2585518"/>
          </a:xfrm>
          <a:prstGeom prst="rect">
            <a:avLst/>
          </a:prstGeom>
        </p:spPr>
      </p:pic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>
                <a:latin typeface="Times New Roman" charset="0"/>
                <a:cs typeface="Times New Roman" charset="0"/>
              </a:rPr>
              <a:t>Δ</a:t>
            </a:r>
            <a:r>
              <a:rPr lang="en-US" i="1" smtClean="0">
                <a:latin typeface="Times New Roman" charset="0"/>
                <a:cs typeface="Arial" charset="0"/>
              </a:rPr>
              <a:t>x</a:t>
            </a:r>
            <a:r>
              <a:rPr lang="en-US" smtClean="0">
                <a:latin typeface="Times New Roman" charset="0"/>
                <a:cs typeface="Arial" charset="0"/>
              </a:rPr>
              <a:t> = 0, </a:t>
            </a:r>
            <a:r>
              <a:rPr lang="el-GR" smtClean="0">
                <a:latin typeface="Times New Roman" charset="0"/>
                <a:cs typeface="Times New Roman" charset="0"/>
              </a:rPr>
              <a:t>Δ</a:t>
            </a:r>
            <a:r>
              <a:rPr lang="en-US" i="1" smtClean="0">
                <a:latin typeface="Times New Roman" charset="0"/>
                <a:cs typeface="Arial" charset="0"/>
              </a:rPr>
              <a:t>p</a:t>
            </a:r>
            <a:r>
              <a:rPr lang="en-US" i="1" baseline="-25000" smtClean="0">
                <a:latin typeface="Times New Roman" charset="0"/>
                <a:cs typeface="Arial" charset="0"/>
              </a:rPr>
              <a:t>x</a:t>
            </a:r>
            <a:r>
              <a:rPr lang="en-US" smtClean="0">
                <a:latin typeface="Times New Roman" charset="0"/>
                <a:cs typeface="Arial" charset="0"/>
              </a:rPr>
              <a:t> = </a:t>
            </a:r>
            <a:r>
              <a:rPr lang="el-GR" smtClean="0">
                <a:latin typeface="Times New Roman" charset="0"/>
                <a:cs typeface="Times New Roman" charset="0"/>
              </a:rPr>
              <a:t>∞</a:t>
            </a:r>
            <a:endParaRPr lang="en-US" smtClean="0">
              <a:latin typeface="Times New Roman" charset="0"/>
              <a:cs typeface="Times New Roman" charset="0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Eigenfunctions of position operator</a:t>
            </a:r>
          </a:p>
        </p:txBody>
      </p:sp>
      <p:graphicFrame>
        <p:nvGraphicFramePr>
          <p:cNvPr id="468995" name="Object 4"/>
          <p:cNvGraphicFramePr>
            <a:graphicFrameLocks noChangeAspect="1"/>
          </p:cNvGraphicFramePr>
          <p:nvPr/>
        </p:nvGraphicFramePr>
        <p:xfrm>
          <a:off x="2362200" y="2362200"/>
          <a:ext cx="4267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4" name="Equation" r:id="rId5" imgW="1536033" imgH="253890" progId="Equation.DSMT4">
                  <p:embed/>
                </p:oleObj>
              </mc:Choice>
              <mc:Fallback>
                <p:oleObj name="Equation" r:id="rId5" imgW="1536033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62200"/>
                        <a:ext cx="42672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8997" name="Object 6"/>
          <p:cNvGraphicFramePr>
            <a:graphicFrameLocks noChangeAspect="1"/>
          </p:cNvGraphicFramePr>
          <p:nvPr/>
        </p:nvGraphicFramePr>
        <p:xfrm>
          <a:off x="3886200" y="3429000"/>
          <a:ext cx="45053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35" name="Equation" r:id="rId7" imgW="1612900" imgH="330200" progId="Equation.DSMT4">
                  <p:embed/>
                </p:oleObj>
              </mc:Choice>
              <mc:Fallback>
                <p:oleObj name="Equation" r:id="rId7" imgW="1612900" imgH="330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45053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3276600" y="4532313"/>
            <a:ext cx="5638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6600"/>
                </a:solidFill>
                <a:cs typeface="+mn-cs"/>
              </a:rPr>
              <a:t>This identity (Fourier transform) indicates that the delta </a:t>
            </a:r>
            <a:r>
              <a:rPr lang="en-US" sz="2800" dirty="0" smtClean="0">
                <a:solidFill>
                  <a:srgbClr val="FF6600"/>
                </a:solidFill>
                <a:cs typeface="+mn-cs"/>
              </a:rPr>
              <a:t>function </a:t>
            </a:r>
            <a:r>
              <a:rPr lang="en-US" sz="2800" dirty="0">
                <a:solidFill>
                  <a:srgbClr val="FF6600"/>
                </a:solidFill>
                <a:cs typeface="+mn-cs"/>
              </a:rPr>
              <a:t>contains </a:t>
            </a:r>
            <a:r>
              <a:rPr lang="en-US" sz="2800" dirty="0" smtClean="0">
                <a:solidFill>
                  <a:srgbClr val="FF6600"/>
                </a:solidFill>
                <a:cs typeface="+mn-cs"/>
              </a:rPr>
              <a:t>contributions from all frequencies </a:t>
            </a:r>
            <a:r>
              <a:rPr lang="en-US" sz="2800" dirty="0">
                <a:solidFill>
                  <a:srgbClr val="FF6600"/>
                </a:solidFill>
                <a:cs typeface="+mn-cs"/>
              </a:rPr>
              <a:t>(</a:t>
            </a:r>
            <a:r>
              <a:rPr lang="en-US" sz="2800" dirty="0" smtClean="0">
                <a:solidFill>
                  <a:srgbClr val="FF6600"/>
                </a:solidFill>
                <a:cs typeface="+mn-cs"/>
              </a:rPr>
              <a:t>momenta) evenly</a:t>
            </a:r>
            <a:r>
              <a:rPr lang="en-US" sz="2800" dirty="0">
                <a:solidFill>
                  <a:srgbClr val="FF6600"/>
                </a:solidFill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Times New Roman" charset="0"/>
              </a:rPr>
              <a:t>The uncertainty principle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910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dirty="0"/>
              <a:t>An </a:t>
            </a:r>
            <a:r>
              <a:rPr lang="en-US" sz="2600" dirty="0" err="1"/>
              <a:t>ultrashort</a:t>
            </a:r>
            <a:r>
              <a:rPr lang="en-US" sz="2600" dirty="0"/>
              <a:t> pulse of light </a:t>
            </a:r>
            <a:r>
              <a:rPr lang="en-US" sz="2600" dirty="0" smtClean="0"/>
              <a:t>(for example, of a duration of femtoseconds) must be nearly white, containing </a:t>
            </a:r>
            <a:r>
              <a:rPr lang="en-US" sz="2600" dirty="0"/>
              <a:t>all frequencies. </a:t>
            </a:r>
            <a:endParaRPr lang="en-US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cs typeface="+mn-cs"/>
              </a:rPr>
              <a:t>The sound that has a well-defined frequency (energy), such as a vowel, can be played indefinitely in time. The sound that occurs temporarily, such as a consonant, has no well-defined frequency.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dirty="0" smtClean="0">
                <a:cs typeface="+mn-cs"/>
              </a:rPr>
              <a:t>A white noise, such as the sound caused by an explosion occurring in a very short time, contains all frequencies (energies).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6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cs typeface="+mn-cs"/>
              </a:rPr>
              <a:t>Postulates of quantum mechanics: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(1) A physical state of a particle can be described by a </a:t>
            </a:r>
            <a:r>
              <a:rPr lang="en-US" b="1" dirty="0" smtClean="0">
                <a:cs typeface="+mn-cs"/>
              </a:rPr>
              <a:t>wave function</a:t>
            </a:r>
            <a:r>
              <a:rPr lang="en-US" dirty="0" smtClean="0">
                <a:cs typeface="+mn-cs"/>
              </a:rPr>
              <a:t> 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charset="0"/>
              </a:rPr>
              <a:t>(2) We can </a:t>
            </a:r>
            <a:r>
              <a:rPr lang="en-US" b="1" dirty="0" smtClean="0">
                <a:cs typeface="Arial" charset="0"/>
              </a:rPr>
              <a:t>normalize</a:t>
            </a:r>
            <a:r>
              <a:rPr lang="en-US" dirty="0" smtClean="0">
                <a:cs typeface="Arial" charset="0"/>
              </a:rPr>
              <a:t> 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charset="0"/>
              </a:rPr>
              <a:t>(2-1) Two wave functions that differ merely by a factor of </a:t>
            </a:r>
            <a:r>
              <a:rPr lang="en-US" i="1" dirty="0" err="1" smtClean="0">
                <a:latin typeface="Times New Roman" charset="0"/>
                <a:cs typeface="Arial" charset="0"/>
              </a:rPr>
              <a:t>e</a:t>
            </a:r>
            <a:r>
              <a:rPr lang="en-US" i="1" baseline="30000" dirty="0" err="1" smtClean="0">
                <a:latin typeface="Times New Roman" charset="0"/>
                <a:cs typeface="Arial" charset="0"/>
              </a:rPr>
              <a:t>ik</a:t>
            </a:r>
            <a:r>
              <a:rPr lang="en-US" dirty="0" smtClean="0">
                <a:cs typeface="Arial" charset="0"/>
              </a:rPr>
              <a:t> are considered the same.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Arial" charset="0"/>
              </a:rPr>
              <a:t>(3) Its square |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|</a:t>
            </a:r>
            <a:r>
              <a:rPr lang="en-US" baseline="30000" dirty="0" smtClean="0"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 is the </a:t>
            </a:r>
            <a:r>
              <a:rPr lang="en-US" b="1" dirty="0" smtClean="0">
                <a:cs typeface="Arial" charset="0"/>
              </a:rPr>
              <a:t>probability density</a:t>
            </a:r>
            <a:r>
              <a:rPr lang="en-US" dirty="0" smtClean="0">
                <a:cs typeface="Arial" charset="0"/>
              </a:rPr>
              <a:t> of finding the particle at a location. Probability is probability density x volume element.</a:t>
            </a:r>
            <a:endParaRPr lang="el-GR" b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(4) The quantum-mechanical </a:t>
            </a:r>
            <a:r>
              <a:rPr lang="en-US" b="1" dirty="0" smtClean="0">
                <a:cs typeface="+mn-cs"/>
              </a:rPr>
              <a:t>operator </a:t>
            </a:r>
            <a:r>
              <a:rPr lang="en-US" dirty="0" smtClean="0">
                <a:cs typeface="+mn-cs"/>
              </a:rPr>
              <a:t>exists for each </a:t>
            </a:r>
            <a:r>
              <a:rPr lang="en-US" b="1" dirty="0" smtClean="0">
                <a:cs typeface="+mn-cs"/>
              </a:rPr>
              <a:t>observable </a:t>
            </a:r>
            <a:r>
              <a:rPr lang="en-US" dirty="0" smtClean="0">
                <a:cs typeface="+mn-cs"/>
              </a:rPr>
              <a:t>physical property:</a:t>
            </a:r>
          </a:p>
        </p:txBody>
      </p:sp>
      <p:graphicFrame>
        <p:nvGraphicFramePr>
          <p:cNvPr id="27958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90858"/>
              </p:ext>
            </p:extLst>
          </p:nvPr>
        </p:nvGraphicFramePr>
        <p:xfrm>
          <a:off x="1143000" y="3117850"/>
          <a:ext cx="6781800" cy="2901951"/>
        </p:xfrm>
        <a:graphic>
          <a:graphicData uri="http://schemas.openxmlformats.org/drawingml/2006/table">
            <a:tbl>
              <a:tblPr/>
              <a:tblGrid>
                <a:gridCol w="4343400"/>
                <a:gridCol w="24384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Observable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Operator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Position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Momentum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–</a:t>
                      </a:r>
                      <a:r>
                        <a:rPr kumimoji="0" lang="en-US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ħ∂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en-US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∂x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, </a:t>
                      </a:r>
                      <a:r>
                        <a:rPr kumimoji="0" lang="en-US" sz="2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  <a:r>
                        <a:rPr kumimoji="0" lang="en-US" sz="2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ħ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∂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∂t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Energy (kinetic + potential)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– ħ</a:t>
                      </a:r>
                      <a:r>
                        <a:rPr kumimoji="0" lang="en-US" sz="2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/2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 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   + </a:t>
                      </a:r>
                      <a:r>
                        <a:rPr kumimoji="0" lang="en-US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  <a:sym typeface="Symbo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764362"/>
              </p:ext>
            </p:extLst>
          </p:nvPr>
        </p:nvGraphicFramePr>
        <p:xfrm>
          <a:off x="6781800" y="5486400"/>
          <a:ext cx="40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1" name="Equation" r:id="rId4" imgW="203200" imgH="203200" progId="Equation.3">
                  <p:embed/>
                </p:oleObj>
              </mc:Choice>
              <mc:Fallback>
                <p:oleObj name="Equation" r:id="rId4" imgW="20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81800" y="5486400"/>
                        <a:ext cx="406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820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(5) Solve the eigenvalue equation and obtain the </a:t>
            </a:r>
            <a:r>
              <a:rPr lang="en-US" b="1" dirty="0" smtClean="0">
                <a:cs typeface="+mn-cs"/>
              </a:rPr>
              <a:t>complete</a:t>
            </a:r>
            <a:r>
              <a:rPr lang="en-US" dirty="0" smtClean="0">
                <a:cs typeface="+mn-cs"/>
              </a:rPr>
              <a:t> and </a:t>
            </a:r>
            <a:r>
              <a:rPr lang="en-US" b="1" dirty="0" smtClean="0">
                <a:cs typeface="+mn-cs"/>
              </a:rPr>
              <a:t>orthogonal </a:t>
            </a:r>
            <a:r>
              <a:rPr lang="en-US" dirty="0" smtClean="0">
                <a:cs typeface="+mn-cs"/>
              </a:rPr>
              <a:t>set of </a:t>
            </a:r>
            <a:r>
              <a:rPr lang="en-US" b="1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 and </a:t>
            </a:r>
            <a:r>
              <a:rPr lang="en-US" b="1" dirty="0" smtClean="0">
                <a:cs typeface="+mn-cs"/>
              </a:rPr>
              <a:t>eigenvalues</a:t>
            </a:r>
            <a:r>
              <a:rPr lang="en-US" dirty="0" smtClean="0">
                <a:cs typeface="+mn-cs"/>
              </a:rPr>
              <a:t>:</a:t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>If </a:t>
            </a:r>
            <a:r>
              <a:rPr lang="el-GR" dirty="0" smtClean="0">
                <a:cs typeface="Arial" charset="0"/>
              </a:rPr>
              <a:t>Ω</a:t>
            </a:r>
            <a:r>
              <a:rPr lang="en-US" dirty="0" smtClean="0">
                <a:cs typeface="Arial" charset="0"/>
              </a:rPr>
              <a:t> is the Hamiltonian, this is the time-independent Schrödinger equation. If we further replace </a:t>
            </a:r>
            <a:r>
              <a:rPr lang="el-GR" dirty="0" smtClean="0">
                <a:cs typeface="Arial" charset="0"/>
              </a:rPr>
              <a:t>ω</a:t>
            </a:r>
            <a:r>
              <a:rPr lang="en-US" dirty="0" smtClean="0">
                <a:cs typeface="Arial" charset="0"/>
              </a:rPr>
              <a:t> by </a:t>
            </a:r>
            <a:r>
              <a:rPr lang="en-US" i="1" dirty="0" err="1" smtClean="0">
                <a:latin typeface="Times New Roman" charset="0"/>
                <a:cs typeface="+mn-cs"/>
              </a:rPr>
              <a:t>i</a:t>
            </a:r>
            <a:r>
              <a:rPr lang="en-US" i="1" dirty="0" err="1" smtClean="0">
                <a:latin typeface="Times New Roman" charset="0"/>
                <a:cs typeface="Times New Roman" charset="0"/>
              </a:rPr>
              <a:t>ħ</a:t>
            </a:r>
            <a:r>
              <a:rPr lang="en-US" i="1" dirty="0" smtClean="0">
                <a:latin typeface="Times New Roman" charset="0"/>
                <a:cs typeface="Times New Roman" charset="0"/>
              </a:rPr>
              <a:t>∂</a:t>
            </a:r>
            <a:r>
              <a:rPr lang="en-US" dirty="0" smtClean="0">
                <a:latin typeface="Times New Roman" charset="0"/>
                <a:cs typeface="Times New Roman" charset="0"/>
              </a:rPr>
              <a:t>/</a:t>
            </a:r>
            <a:r>
              <a:rPr lang="en-US" i="1" dirty="0" smtClean="0">
                <a:latin typeface="Times New Roman" charset="0"/>
                <a:cs typeface="Times New Roman" charset="0"/>
              </a:rPr>
              <a:t>∂t </a:t>
            </a:r>
            <a:r>
              <a:rPr lang="en-US" dirty="0" smtClean="0">
                <a:cs typeface="Times New Roman" charset="0"/>
              </a:rPr>
              <a:t>we have the time-dependent </a:t>
            </a:r>
            <a:r>
              <a:rPr lang="en-US" dirty="0" smtClean="0">
                <a:cs typeface="Arial" charset="0"/>
              </a:rPr>
              <a:t>Schrödinger equation.</a:t>
            </a:r>
            <a:endParaRPr lang="en-US" i="1" dirty="0" smtClean="0">
              <a:latin typeface="Times New Roman" charset="0"/>
              <a:cs typeface="Times New Roman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4792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487852"/>
              </p:ext>
            </p:extLst>
          </p:nvPr>
        </p:nvGraphicFramePr>
        <p:xfrm>
          <a:off x="3352800" y="3352800"/>
          <a:ext cx="25908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416" name="Equation" r:id="rId4" imgW="837836" imgH="253890" progId="Equation.DSMT4">
                  <p:embed/>
                </p:oleObj>
              </mc:Choice>
              <mc:Fallback>
                <p:oleObj name="Equation" r:id="rId4" imgW="837836" imgH="25389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352800"/>
                        <a:ext cx="25908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(6) Is the wave function </a:t>
            </a:r>
            <a:r>
              <a:rPr lang="el-GR" dirty="0" smtClean="0">
                <a:cs typeface="Arial" charset="0"/>
              </a:rPr>
              <a:t>Ψ</a:t>
            </a:r>
            <a:r>
              <a:rPr lang="en-US" dirty="0" smtClean="0">
                <a:cs typeface="Arial" charset="0"/>
              </a:rPr>
              <a:t> equal to one of the </a:t>
            </a:r>
            <a:r>
              <a:rPr lang="en-US" dirty="0" err="1" smtClean="0">
                <a:cs typeface="Arial" charset="0"/>
              </a:rPr>
              <a:t>eigenfunctions</a:t>
            </a:r>
            <a:r>
              <a:rPr lang="en-US" dirty="0" smtClean="0">
                <a:cs typeface="Arial" charset="0"/>
              </a:rPr>
              <a:t> (apart from the factor </a:t>
            </a:r>
            <a:r>
              <a:rPr lang="en-US" i="1" dirty="0" err="1" smtClean="0">
                <a:latin typeface="Times New Roman" charset="0"/>
                <a:cs typeface="Arial" charset="0"/>
              </a:rPr>
              <a:t>e</a:t>
            </a:r>
            <a:r>
              <a:rPr lang="en-US" i="1" baseline="30000" dirty="0" err="1" smtClean="0">
                <a:latin typeface="Times New Roman" charset="0"/>
                <a:cs typeface="Arial" charset="0"/>
              </a:rPr>
              <a:t>ik</a:t>
            </a:r>
            <a:r>
              <a:rPr lang="en-US" dirty="0" smtClean="0">
                <a:cs typeface="Arial" charset="0"/>
              </a:rPr>
              <a:t>)?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(6-1) </a:t>
            </a:r>
            <a:r>
              <a:rPr lang="en-US" b="1" dirty="0" smtClean="0">
                <a:cs typeface="Arial" charset="0"/>
              </a:rPr>
              <a:t>YES</a:t>
            </a:r>
            <a:r>
              <a:rPr lang="en-US" dirty="0" smtClean="0">
                <a:cs typeface="Arial" charset="0"/>
              </a:rPr>
              <a:t>: every measurement of the property will give the definitive value, which is the corresponding eigenvalue.</a:t>
            </a:r>
          </a:p>
          <a:p>
            <a:pPr lvl="1" eaLnBrk="1" hangingPunct="1">
              <a:defRPr/>
            </a:pPr>
            <a:r>
              <a:rPr lang="en-US" dirty="0" smtClean="0">
                <a:cs typeface="Arial" charset="0"/>
              </a:rPr>
              <a:t>(6-2) </a:t>
            </a:r>
            <a:r>
              <a:rPr lang="en-US" b="1" dirty="0" smtClean="0">
                <a:cs typeface="Arial" charset="0"/>
              </a:rPr>
              <a:t>NO</a:t>
            </a:r>
            <a:r>
              <a:rPr lang="en-US" dirty="0" smtClean="0">
                <a:cs typeface="Arial" charset="0"/>
              </a:rPr>
              <a:t>: a measurement will give one of the eigenvalues in an unpredictable order but with a predictable probability. The probability is equal to  </a:t>
            </a:r>
            <a:r>
              <a:rPr lang="en-US" dirty="0" smtClean="0">
                <a:latin typeface="Times New Roman" charset="0"/>
                <a:cs typeface="Arial" charset="0"/>
              </a:rPr>
              <a:t>|</a:t>
            </a:r>
            <a:r>
              <a:rPr lang="en-US" i="1" dirty="0" smtClean="0">
                <a:latin typeface="Times New Roman" charset="0"/>
                <a:cs typeface="Arial" charset="0"/>
              </a:rPr>
              <a:t>c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n</a:t>
            </a:r>
            <a:r>
              <a:rPr lang="en-US" dirty="0" smtClean="0">
                <a:latin typeface="Times New Roman" charset="0"/>
                <a:cs typeface="Arial" charset="0"/>
              </a:rPr>
              <a:t>|</a:t>
            </a:r>
            <a:r>
              <a:rPr lang="en-US" baseline="30000" dirty="0" smtClean="0">
                <a:latin typeface="Times New Roman" charset="0"/>
                <a:cs typeface="Arial" charset="0"/>
              </a:rPr>
              <a:t>2</a:t>
            </a:r>
            <a:r>
              <a:rPr lang="en-US" dirty="0" smtClean="0">
                <a:cs typeface="Arial" charset="0"/>
              </a:rPr>
              <a:t> where                                 . The expectation value is                   .</a:t>
            </a:r>
            <a:endParaRPr lang="el-GR" dirty="0" smtClean="0">
              <a:cs typeface="Arial" charset="0"/>
            </a:endParaRPr>
          </a:p>
        </p:txBody>
      </p:sp>
      <p:graphicFrame>
        <p:nvGraphicFramePr>
          <p:cNvPr id="48128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921951"/>
              </p:ext>
            </p:extLst>
          </p:nvPr>
        </p:nvGraphicFramePr>
        <p:xfrm>
          <a:off x="2936875" y="5257800"/>
          <a:ext cx="26606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1" name="Equation" r:id="rId4" imgW="1727200" imgH="241300" progId="Equation.DSMT4">
                  <p:embed/>
                </p:oleObj>
              </mc:Choice>
              <mc:Fallback>
                <p:oleObj name="Equation" r:id="rId4" imgW="17272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75" y="5257800"/>
                        <a:ext cx="26606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284" name="Object 5"/>
          <p:cNvGraphicFramePr>
            <a:graphicFrameLocks noChangeAspect="1"/>
          </p:cNvGraphicFramePr>
          <p:nvPr/>
        </p:nvGraphicFramePr>
        <p:xfrm>
          <a:off x="2438400" y="5638800"/>
          <a:ext cx="16002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2" name="Equation" r:id="rId6" imgW="1079500" imgH="279400" progId="Equation.DSMT4">
                  <p:embed/>
                </p:oleObj>
              </mc:Choice>
              <mc:Fallback>
                <p:oleObj name="Equation" r:id="rId6" imgW="10795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638800"/>
                        <a:ext cx="16002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Summary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(7) When we are to determine more than one observables </a:t>
            </a:r>
            <a:r>
              <a:rPr lang="en-US" i="1" dirty="0" smtClean="0">
                <a:cs typeface="+mn-cs"/>
              </a:rPr>
              <a:t>A</a:t>
            </a:r>
            <a:r>
              <a:rPr lang="en-US" dirty="0" smtClean="0">
                <a:cs typeface="+mn-cs"/>
              </a:rPr>
              <a:t> and </a:t>
            </a:r>
            <a:r>
              <a:rPr lang="en-US" i="1" dirty="0" smtClean="0">
                <a:cs typeface="+mn-cs"/>
              </a:rPr>
              <a:t>B</a:t>
            </a:r>
            <a:r>
              <a:rPr lang="en-US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Evaluate the </a:t>
            </a:r>
            <a:r>
              <a:rPr lang="en-US" b="1" dirty="0" err="1" smtClean="0"/>
              <a:t>commutator</a:t>
            </a:r>
            <a:r>
              <a:rPr lang="en-US" dirty="0" smtClean="0"/>
              <a:t> of the corresponding operators,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 = </a:t>
            </a:r>
            <a:r>
              <a:rPr lang="en-US" i="1" dirty="0" smtClean="0"/>
              <a:t>AB – BA.</a:t>
            </a:r>
          </a:p>
          <a:p>
            <a:pPr lvl="1" eaLnBrk="1" hangingPunct="1">
              <a:defRPr/>
            </a:pPr>
            <a:r>
              <a:rPr lang="en-US" dirty="0" smtClean="0"/>
              <a:t>If it is zero: we can determine the values of these two observables simultaneously and exactly.</a:t>
            </a:r>
          </a:p>
          <a:p>
            <a:pPr lvl="1" eaLnBrk="1" hangingPunct="1">
              <a:defRPr/>
            </a:pPr>
            <a:r>
              <a:rPr lang="en-US" dirty="0" smtClean="0"/>
              <a:t>If nonzero: they are </a:t>
            </a:r>
            <a:r>
              <a:rPr lang="en-US" b="1" dirty="0" smtClean="0"/>
              <a:t>complementary observables</a:t>
            </a:r>
            <a:r>
              <a:rPr lang="en-US" dirty="0" smtClean="0"/>
              <a:t>. We cannot determine these values simultaneously and exactly.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What we have learned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in the previous lecture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cs typeface="+mn-cs"/>
              </a:rPr>
              <a:t>If</a:t>
            </a:r>
            <a:r>
              <a:rPr lang="en-US" dirty="0" smtClean="0">
                <a:cs typeface="+mn-cs"/>
              </a:rPr>
              <a:t> a particle is in the state </a:t>
            </a:r>
            <a:r>
              <a:rPr lang="el-GR" i="1" dirty="0" smtClean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a</a:t>
            </a:r>
            <a:r>
              <a:rPr lang="en-US" dirty="0" smtClean="0">
                <a:cs typeface="Arial" charset="0"/>
              </a:rPr>
              <a:t>, it has a well-defined energy </a:t>
            </a:r>
            <a:r>
              <a:rPr lang="en-US" i="1" dirty="0" smtClean="0">
                <a:latin typeface="Times New Roman" charset="0"/>
                <a:cs typeface="Arial" charset="0"/>
              </a:rPr>
              <a:t>E</a:t>
            </a:r>
            <a:r>
              <a:rPr lang="en-US" dirty="0" smtClean="0">
                <a:cs typeface="Arial" charset="0"/>
              </a:rPr>
              <a:t>; </a:t>
            </a:r>
            <a:r>
              <a:rPr lang="en-US" b="1" i="1" dirty="0" smtClean="0">
                <a:cs typeface="Arial" charset="0"/>
              </a:rPr>
              <a:t>if</a:t>
            </a:r>
            <a:r>
              <a:rPr lang="en-US" dirty="0" smtClean="0">
                <a:cs typeface="Arial" charset="0"/>
              </a:rPr>
              <a:t> it is in </a:t>
            </a:r>
            <a:r>
              <a:rPr lang="el-GR" i="1" dirty="0" smtClean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b</a:t>
            </a:r>
            <a:r>
              <a:rPr lang="en-US" dirty="0" smtClean="0">
                <a:cs typeface="Arial" charset="0"/>
              </a:rPr>
              <a:t>, then it has the position </a:t>
            </a:r>
            <a:r>
              <a:rPr lang="en-US" i="1" dirty="0" smtClean="0">
                <a:latin typeface="Times New Roman" charset="0"/>
                <a:cs typeface="Arial" charset="0"/>
              </a:rPr>
              <a:t>x</a:t>
            </a:r>
            <a:r>
              <a:rPr lang="en-US" dirty="0" smtClean="0">
                <a:cs typeface="Arial" charset="0"/>
              </a:rPr>
              <a:t>; </a:t>
            </a:r>
            <a:r>
              <a:rPr lang="en-US" b="1" i="1" dirty="0" smtClean="0">
                <a:cs typeface="Arial" charset="0"/>
              </a:rPr>
              <a:t>if </a:t>
            </a:r>
            <a:r>
              <a:rPr lang="en-US" dirty="0" smtClean="0">
                <a:cs typeface="Arial" charset="0"/>
              </a:rPr>
              <a:t>it is in </a:t>
            </a:r>
            <a:r>
              <a:rPr lang="el-GR" i="1" dirty="0" smtClean="0">
                <a:latin typeface="Times New Roman" charset="0"/>
                <a:cs typeface="Times New Roman" charset="0"/>
              </a:rPr>
              <a:t>Ψ</a:t>
            </a:r>
            <a:r>
              <a:rPr lang="en-US" i="1" baseline="-25000" dirty="0" smtClean="0">
                <a:latin typeface="Times New Roman" charset="0"/>
                <a:cs typeface="Arial" charset="0"/>
              </a:rPr>
              <a:t>c</a:t>
            </a:r>
            <a:r>
              <a:rPr lang="en-US" dirty="0" smtClean="0">
                <a:cs typeface="Arial" charset="0"/>
              </a:rPr>
              <a:t>, it has the momentum </a:t>
            </a:r>
            <a:r>
              <a:rPr lang="en-US" i="1" dirty="0" err="1" smtClean="0">
                <a:latin typeface="Times New Roman" charset="0"/>
                <a:cs typeface="Arial" charset="0"/>
              </a:rPr>
              <a:t>p</a:t>
            </a:r>
            <a:r>
              <a:rPr lang="en-US" i="1" baseline="-25000" dirty="0" err="1" smtClean="0">
                <a:latin typeface="Times New Roman" charset="0"/>
                <a:cs typeface="Arial" charset="0"/>
              </a:rPr>
              <a:t>x</a:t>
            </a:r>
            <a:r>
              <a:rPr lang="en-US" dirty="0" smtClean="0">
                <a:cs typeface="Arial" charset="0"/>
              </a:rPr>
              <a:t>.</a:t>
            </a:r>
            <a:endParaRPr lang="el-GR" dirty="0" smtClean="0">
              <a:cs typeface="Arial" charset="0"/>
            </a:endParaRPr>
          </a:p>
        </p:txBody>
      </p:sp>
      <p:graphicFrame>
        <p:nvGraphicFramePr>
          <p:cNvPr id="4055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674039"/>
              </p:ext>
            </p:extLst>
          </p:nvPr>
        </p:nvGraphicFramePr>
        <p:xfrm>
          <a:off x="1219200" y="3962400"/>
          <a:ext cx="23622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691" name="Equation" r:id="rId4" imgW="863225" imgH="710891" progId="Equation.DSMT4">
                  <p:embed/>
                </p:oleObj>
              </mc:Choice>
              <mc:Fallback>
                <p:oleObj name="Equation" r:id="rId4" imgW="863225" imgH="71089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2362200" cy="19446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3" name="Line 5"/>
          <p:cNvSpPr>
            <a:spLocks noChangeShapeType="1"/>
          </p:cNvSpPr>
          <p:nvPr/>
        </p:nvSpPr>
        <p:spPr bwMode="auto">
          <a:xfrm flipH="1" flipV="1">
            <a:off x="3657600" y="43434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 flipH="1" flipV="1">
            <a:off x="3625850" y="4953000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75" name="Line 7"/>
          <p:cNvSpPr>
            <a:spLocks noChangeShapeType="1"/>
          </p:cNvSpPr>
          <p:nvPr/>
        </p:nvSpPr>
        <p:spPr bwMode="auto">
          <a:xfrm flipH="1">
            <a:off x="3702050" y="4953000"/>
            <a:ext cx="9461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7576" name="Text Box 8"/>
          <p:cNvSpPr txBox="1">
            <a:spLocks noChangeArrowheads="1"/>
          </p:cNvSpPr>
          <p:nvPr/>
        </p:nvSpPr>
        <p:spPr bwMode="auto">
          <a:xfrm>
            <a:off x="4648200" y="3962400"/>
            <a:ext cx="33210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FF6600"/>
                </a:solidFill>
                <a:cs typeface="+mn-cs"/>
              </a:rPr>
              <a:t>These three wave functions are </a:t>
            </a:r>
            <a:r>
              <a:rPr lang="en-US" sz="2400" dirty="0" err="1">
                <a:solidFill>
                  <a:srgbClr val="FF6600"/>
                </a:solidFill>
                <a:cs typeface="+mn-cs"/>
              </a:rPr>
              <a:t>eigenfunctions</a:t>
            </a:r>
            <a:r>
              <a:rPr lang="en-US" sz="2400" dirty="0">
                <a:solidFill>
                  <a:srgbClr val="FF6600"/>
                </a:solidFill>
                <a:cs typeface="+mn-cs"/>
              </a:rPr>
              <a:t> of three different operators and are generally different.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energy of a state that it </a:t>
            </a:r>
            <a:r>
              <a:rPr lang="en-US" i="1" dirty="0" smtClean="0"/>
              <a:t>not </a:t>
            </a:r>
            <a:r>
              <a:rPr lang="en-US" dirty="0" smtClean="0"/>
              <a:t>the solution of the Schrödinger equation (for energy)? What is the position and momentum of a state that is </a:t>
            </a:r>
            <a:r>
              <a:rPr lang="en-US" i="1" dirty="0" smtClean="0"/>
              <a:t>not </a:t>
            </a:r>
            <a:r>
              <a:rPr lang="en-US" dirty="0" smtClean="0"/>
              <a:t>the solutions of the Schrödinger-like eigenvalue equations for position and momentum?</a:t>
            </a:r>
          </a:p>
          <a:p>
            <a:r>
              <a:rPr lang="en-US" dirty="0" smtClean="0"/>
              <a:t>Can a state be the simultaneous </a:t>
            </a:r>
            <a:r>
              <a:rPr lang="en-US" dirty="0" err="1" smtClean="0"/>
              <a:t>eigenfunction</a:t>
            </a:r>
            <a:r>
              <a:rPr lang="en-US" dirty="0" smtClean="0"/>
              <a:t> of two or more observable operators?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2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Superpositions</a:t>
            </a:r>
            <a:r>
              <a:rPr lang="en-US" dirty="0" smtClean="0">
                <a:cs typeface="+mj-cs"/>
              </a:rPr>
              <a:t> and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expectation values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To answer these, we use </a:t>
            </a:r>
            <a:r>
              <a:rPr lang="en-US" b="1" dirty="0" smtClean="0">
                <a:cs typeface="+mn-cs"/>
              </a:rPr>
              <a:t>completeness</a:t>
            </a:r>
            <a:r>
              <a:rPr lang="en-US" dirty="0" smtClean="0">
                <a:cs typeface="+mn-cs"/>
              </a:rPr>
              <a:t> and </a:t>
            </a:r>
            <a:r>
              <a:rPr lang="en-US" b="1" dirty="0" err="1" smtClean="0">
                <a:cs typeface="+mn-cs"/>
              </a:rPr>
              <a:t>orthogonality</a:t>
            </a:r>
            <a:r>
              <a:rPr lang="en-US" dirty="0" smtClean="0">
                <a:cs typeface="+mn-cs"/>
              </a:rPr>
              <a:t> of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 of </a:t>
            </a:r>
            <a:r>
              <a:rPr lang="en-US" dirty="0" err="1" smtClean="0">
                <a:cs typeface="+mn-cs"/>
              </a:rPr>
              <a:t>Hermitian</a:t>
            </a:r>
            <a:r>
              <a:rPr lang="en-US" dirty="0" smtClean="0">
                <a:cs typeface="+mn-cs"/>
              </a:rPr>
              <a:t> operators.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We expand the normalized wave function </a:t>
            </a:r>
            <a:r>
              <a:rPr lang="el-GR" i="1" dirty="0" smtClean="0">
                <a:latin typeface="Times New Roman" charset="0"/>
                <a:cs typeface="Times New Roman" charset="0"/>
              </a:rPr>
              <a:t>Ψ</a:t>
            </a:r>
            <a:r>
              <a:rPr lang="en-US" dirty="0" smtClean="0">
                <a:cs typeface="+mn-cs"/>
              </a:rPr>
              <a:t> as a linear combination of </a:t>
            </a:r>
            <a:r>
              <a:rPr lang="en-US" dirty="0" err="1" smtClean="0">
                <a:cs typeface="+mn-cs"/>
              </a:rPr>
              <a:t>eigenfunctions</a:t>
            </a:r>
            <a:r>
              <a:rPr lang="en-US" dirty="0" smtClean="0">
                <a:cs typeface="+mn-cs"/>
              </a:rPr>
              <a:t>.</a:t>
            </a:r>
          </a:p>
        </p:txBody>
      </p:sp>
      <p:graphicFrame>
        <p:nvGraphicFramePr>
          <p:cNvPr id="4096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872540"/>
              </p:ext>
            </p:extLst>
          </p:nvPr>
        </p:nvGraphicFramePr>
        <p:xfrm>
          <a:off x="842963" y="4224338"/>
          <a:ext cx="7361237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83" name="Equation" r:id="rId4" imgW="2692400" imgH="800100" progId="Equation.DSMT4">
                  <p:embed/>
                </p:oleObj>
              </mc:Choice>
              <mc:Fallback>
                <p:oleObj name="Equation" r:id="rId4" imgW="2692400" imgH="800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4224338"/>
                        <a:ext cx="7361237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Superpositions</a:t>
            </a:r>
            <a:r>
              <a:rPr lang="en-US" dirty="0" smtClean="0">
                <a:cs typeface="+mj-cs"/>
              </a:rPr>
              <a:t> and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expectation values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When we make a measurement of energy of the particle in this “mixed” state, </a:t>
            </a:r>
            <a:r>
              <a:rPr lang="en-US" b="1" dirty="0" smtClean="0">
                <a:cs typeface="+mn-cs"/>
              </a:rPr>
              <a:t>we do </a:t>
            </a:r>
            <a:r>
              <a:rPr lang="en-US" b="1" u="sng" dirty="0" smtClean="0">
                <a:cs typeface="+mn-cs"/>
              </a:rPr>
              <a:t>NOT</a:t>
            </a:r>
            <a:r>
              <a:rPr lang="en-US" b="1" dirty="0" smtClean="0">
                <a:cs typeface="+mn-cs"/>
              </a:rPr>
              <a:t> obtain a mixed energy that is a linear combination of energies </a:t>
            </a:r>
            <a:r>
              <a:rPr lang="en-US" b="1" i="1" dirty="0" smtClean="0">
                <a:latin typeface="Times New Roman" charset="0"/>
                <a:cs typeface="+mn-cs"/>
              </a:rPr>
              <a:t>E</a:t>
            </a:r>
            <a:r>
              <a:rPr lang="en-US" b="1" i="1" baseline="-25000" dirty="0" smtClean="0">
                <a:latin typeface="Times New Roman" charset="0"/>
                <a:cs typeface="+mn-cs"/>
              </a:rPr>
              <a:t>n</a:t>
            </a:r>
            <a:r>
              <a:rPr lang="en-US" b="1" dirty="0" smtClean="0">
                <a:cs typeface="+mn-cs"/>
              </a:rPr>
              <a:t>. </a:t>
            </a:r>
            <a:r>
              <a:rPr lang="en-US" dirty="0" smtClean="0">
                <a:cs typeface="+mn-cs"/>
              </a:rPr>
              <a:t>Such a theory would contradict the quantization of energy.  </a:t>
            </a:r>
            <a:endParaRPr lang="en-US" b="1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graphicFrame>
        <p:nvGraphicFramePr>
          <p:cNvPr id="4116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68687"/>
              </p:ext>
            </p:extLst>
          </p:nvPr>
        </p:nvGraphicFramePr>
        <p:xfrm>
          <a:off x="2106613" y="4548188"/>
          <a:ext cx="48260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87" name="Equation" r:id="rId4" imgW="1765300" imgH="241300" progId="Equation.DSMT4">
                  <p:embed/>
                </p:oleObj>
              </mc:Choice>
              <mc:Fallback>
                <p:oleObj name="Equation" r:id="rId4" imgW="17653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4548188"/>
                        <a:ext cx="4826000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318761"/>
              </p:ext>
            </p:extLst>
          </p:nvPr>
        </p:nvGraphicFramePr>
        <p:xfrm>
          <a:off x="2244725" y="5233988"/>
          <a:ext cx="454818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88" name="Equation" r:id="rId6" imgW="1663700" imgH="241300" progId="Equation.DSMT4">
                  <p:embed/>
                </p:oleObj>
              </mc:Choice>
              <mc:Fallback>
                <p:oleObj name="Equation" r:id="rId6" imgW="16637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5233988"/>
                        <a:ext cx="454818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7" name="Line 7"/>
          <p:cNvSpPr>
            <a:spLocks noChangeShapeType="1"/>
          </p:cNvSpPr>
          <p:nvPr/>
        </p:nvSpPr>
        <p:spPr bwMode="auto">
          <a:xfrm>
            <a:off x="1871662" y="5232400"/>
            <a:ext cx="5181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48" name="Line 8"/>
          <p:cNvSpPr>
            <a:spLocks noChangeShapeType="1"/>
          </p:cNvSpPr>
          <p:nvPr/>
        </p:nvSpPr>
        <p:spPr bwMode="auto">
          <a:xfrm flipV="1">
            <a:off x="1871662" y="5308600"/>
            <a:ext cx="5181600" cy="419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0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Superpositions</a:t>
            </a:r>
            <a:r>
              <a:rPr lang="en-US" dirty="0" smtClean="0">
                <a:cs typeface="+mj-cs"/>
              </a:rPr>
              <a:t> and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expectation values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Instead, </a:t>
            </a:r>
            <a:r>
              <a:rPr lang="en-US" b="1" dirty="0" smtClean="0">
                <a:cs typeface="+mn-cs"/>
              </a:rPr>
              <a:t>we obtain one of the allowed energy eigenvalues </a:t>
            </a:r>
            <a:r>
              <a:rPr lang="en-US" b="1" dirty="0" smtClean="0">
                <a:latin typeface="Times New Roman" charset="0"/>
                <a:cs typeface="+mn-cs"/>
              </a:rPr>
              <a:t>{</a:t>
            </a:r>
            <a:r>
              <a:rPr lang="en-US" b="1" i="1" dirty="0" smtClean="0">
                <a:latin typeface="Times New Roman" charset="0"/>
                <a:cs typeface="+mn-cs"/>
              </a:rPr>
              <a:t>E</a:t>
            </a:r>
            <a:r>
              <a:rPr lang="en-US" b="1" i="1" baseline="-25000" dirty="0" smtClean="0">
                <a:latin typeface="Times New Roman" charset="0"/>
                <a:cs typeface="+mn-cs"/>
              </a:rPr>
              <a:t>n</a:t>
            </a:r>
            <a:r>
              <a:rPr lang="en-US" b="1" dirty="0" smtClean="0">
                <a:latin typeface="Times New Roman" charset="0"/>
                <a:cs typeface="+mn-cs"/>
              </a:rPr>
              <a:t>}</a:t>
            </a:r>
            <a:r>
              <a:rPr lang="en-US" b="1" dirty="0" smtClean="0">
                <a:cs typeface="+mn-cs"/>
              </a:rPr>
              <a:t>. The probability of obtaining </a:t>
            </a:r>
            <a:r>
              <a:rPr lang="en-US" b="1" i="1" dirty="0" smtClean="0">
                <a:latin typeface="Times New Roman" charset="0"/>
                <a:cs typeface="+mn-cs"/>
              </a:rPr>
              <a:t>E</a:t>
            </a:r>
            <a:r>
              <a:rPr lang="en-US" b="1" i="1" baseline="-25000" dirty="0" smtClean="0">
                <a:latin typeface="Times New Roman" charset="0"/>
                <a:cs typeface="+mn-cs"/>
              </a:rPr>
              <a:t>n</a:t>
            </a:r>
            <a:r>
              <a:rPr lang="en-US" b="1" dirty="0" smtClean="0">
                <a:cs typeface="+mn-cs"/>
              </a:rPr>
              <a:t> is </a:t>
            </a:r>
            <a:r>
              <a:rPr lang="en-US" b="1" i="1" dirty="0" smtClean="0">
                <a:latin typeface="Times New Roman" charset="0"/>
                <a:cs typeface="+mn-cs"/>
              </a:rPr>
              <a:t>|c</a:t>
            </a:r>
            <a:r>
              <a:rPr lang="en-US" b="1" i="1" baseline="-25000" dirty="0" smtClean="0">
                <a:latin typeface="Times New Roman" charset="0"/>
                <a:cs typeface="+mn-cs"/>
              </a:rPr>
              <a:t>n</a:t>
            </a:r>
            <a:r>
              <a:rPr lang="en-US" b="1" dirty="0" smtClean="0">
                <a:latin typeface="Times New Roman" charset="0"/>
                <a:cs typeface="+mn-cs"/>
              </a:rPr>
              <a:t>|</a:t>
            </a:r>
            <a:r>
              <a:rPr lang="en-US" b="1" baseline="30000" dirty="0" smtClean="0">
                <a:latin typeface="Times New Roman" charset="0"/>
                <a:cs typeface="+mn-cs"/>
              </a:rPr>
              <a:t>2</a:t>
            </a:r>
            <a:r>
              <a:rPr lang="en-US" b="1" dirty="0" smtClean="0"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This is consistent with the Born interpretation of a wave function – something to do with the probability.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This principle of </a:t>
            </a:r>
            <a:r>
              <a:rPr lang="en-US" b="1" dirty="0" smtClean="0">
                <a:cs typeface="+mn-cs"/>
              </a:rPr>
              <a:t>superposition</a:t>
            </a:r>
            <a:r>
              <a:rPr lang="en-US" dirty="0" smtClean="0">
                <a:cs typeface="+mn-cs"/>
              </a:rPr>
              <a:t> also applies to properties other than energy.</a:t>
            </a:r>
          </a:p>
        </p:txBody>
      </p:sp>
      <p:graphicFrame>
        <p:nvGraphicFramePr>
          <p:cNvPr id="41369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443206"/>
              </p:ext>
            </p:extLst>
          </p:nvPr>
        </p:nvGraphicFramePr>
        <p:xfrm>
          <a:off x="2030413" y="3251200"/>
          <a:ext cx="48244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80" name="Equation" r:id="rId4" imgW="1765300" imgH="241300" progId="Equation.DSMT4">
                  <p:embed/>
                </p:oleObj>
              </mc:Choice>
              <mc:Fallback>
                <p:oleObj name="Equation" r:id="rId4" imgW="1765300" imgH="241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413" y="3251200"/>
                        <a:ext cx="482441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Superpositions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the Born interpretation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47800"/>
            <a:ext cx="2895600" cy="166524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533848"/>
              </p:ext>
            </p:extLst>
          </p:nvPr>
        </p:nvGraphicFramePr>
        <p:xfrm>
          <a:off x="228600" y="3124200"/>
          <a:ext cx="874553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4" imgW="3200400" imgH="292100" progId="Equation.DSMT4">
                  <p:embed/>
                </p:oleObj>
              </mc:Choice>
              <mc:Fallback>
                <p:oleObj name="Equation" r:id="rId4" imgW="32004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124200"/>
                        <a:ext cx="8745538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4038600"/>
            <a:ext cx="4648200" cy="2673162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87038"/>
              </p:ext>
            </p:extLst>
          </p:nvPr>
        </p:nvGraphicFramePr>
        <p:xfrm>
          <a:off x="5867400" y="4495800"/>
          <a:ext cx="243046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889000" imgH="279400" progId="Equation.DSMT4">
                  <p:embed/>
                </p:oleObj>
              </mc:Choice>
              <mc:Fallback>
                <p:oleObj name="Equation" r:id="rId7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95800"/>
                        <a:ext cx="2430462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38800" y="1981200"/>
            <a:ext cx="3035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Dirac’s delta function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2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Superpositions</a:t>
            </a:r>
            <a:r>
              <a:rPr lang="en-US" dirty="0" smtClean="0">
                <a:cs typeface="+mj-cs"/>
              </a:rPr>
              <a:t> and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expectation values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33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What is the </a:t>
            </a:r>
            <a:r>
              <a:rPr lang="en-US" b="1" dirty="0" smtClean="0">
                <a:cs typeface="+mn-cs"/>
              </a:rPr>
              <a:t>average </a:t>
            </a:r>
            <a:r>
              <a:rPr lang="en-US" dirty="0" smtClean="0">
                <a:cs typeface="+mn-cs"/>
              </a:rPr>
              <a:t>energy (or any other property) value of a wave function </a:t>
            </a:r>
            <a:r>
              <a:rPr lang="el-GR" i="1" dirty="0" smtClean="0">
                <a:latin typeface="Times New Roman" charset="0"/>
                <a:cs typeface="Times New Roman" charset="0"/>
              </a:rPr>
              <a:t>Ψ</a:t>
            </a:r>
            <a:r>
              <a:rPr lang="en-US" dirty="0" smtClean="0">
                <a:cs typeface="+mn-cs"/>
              </a:rPr>
              <a:t> ?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We obtain </a:t>
            </a:r>
            <a:r>
              <a:rPr lang="en-US" i="1" dirty="0" smtClean="0">
                <a:latin typeface="Times New Roman" charset="0"/>
                <a:cs typeface="+mn-cs"/>
              </a:rPr>
              <a:t>E</a:t>
            </a:r>
            <a:r>
              <a:rPr lang="en-US" i="1" baseline="-25000" dirty="0" smtClean="0">
                <a:latin typeface="Times New Roman" charset="0"/>
                <a:cs typeface="+mn-cs"/>
              </a:rPr>
              <a:t>n</a:t>
            </a:r>
            <a:r>
              <a:rPr lang="en-US" i="1" dirty="0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at the probability of </a:t>
            </a:r>
            <a:r>
              <a:rPr lang="en-US" i="1" dirty="0" smtClean="0">
                <a:latin typeface="Times New Roman" charset="0"/>
                <a:cs typeface="+mn-cs"/>
              </a:rPr>
              <a:t>|c</a:t>
            </a:r>
            <a:r>
              <a:rPr lang="en-US" i="1" baseline="-25000" dirty="0" smtClean="0">
                <a:latin typeface="Times New Roman" charset="0"/>
                <a:cs typeface="+mn-cs"/>
              </a:rPr>
              <a:t>n</a:t>
            </a:r>
            <a:r>
              <a:rPr lang="en-US" dirty="0" smtClean="0">
                <a:latin typeface="Times New Roman" charset="0"/>
                <a:cs typeface="+mn-cs"/>
              </a:rPr>
              <a:t>|</a:t>
            </a:r>
            <a:r>
              <a:rPr lang="en-US" baseline="30000" dirty="0" smtClean="0">
                <a:latin typeface="Times New Roman" charset="0"/>
                <a:cs typeface="+mn-cs"/>
              </a:rPr>
              <a:t>2</a:t>
            </a:r>
            <a:r>
              <a:rPr lang="en-US" dirty="0" smtClean="0">
                <a:cs typeface="+mn-cs"/>
              </a:rPr>
              <a:t>. Therefore, the </a:t>
            </a:r>
            <a:r>
              <a:rPr lang="en-US" b="1" dirty="0" smtClean="0">
                <a:cs typeface="+mn-cs"/>
              </a:rPr>
              <a:t>expectation value</a:t>
            </a:r>
            <a:r>
              <a:rPr lang="en-US" dirty="0" smtClean="0">
                <a:cs typeface="+mn-cs"/>
              </a:rPr>
              <a:t> of energy would be: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In general,</a:t>
            </a:r>
          </a:p>
        </p:txBody>
      </p:sp>
      <p:graphicFrame>
        <p:nvGraphicFramePr>
          <p:cNvPr id="4157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763910"/>
              </p:ext>
            </p:extLst>
          </p:nvPr>
        </p:nvGraphicFramePr>
        <p:xfrm>
          <a:off x="1479550" y="4083050"/>
          <a:ext cx="53467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84" name="Equation" r:id="rId4" imgW="2133600" imgH="609600" progId="Equation.DSMT4">
                  <p:embed/>
                </p:oleObj>
              </mc:Choice>
              <mc:Fallback>
                <p:oleObj name="Equation" r:id="rId4" imgW="2133600" imgH="60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4083050"/>
                        <a:ext cx="53467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539571"/>
              </p:ext>
            </p:extLst>
          </p:nvPr>
        </p:nvGraphicFramePr>
        <p:xfrm>
          <a:off x="2943225" y="5775325"/>
          <a:ext cx="283368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85" name="Equation" r:id="rId6" imgW="1130300" imgH="292100" progId="Equation.DSMT4">
                  <p:embed/>
                </p:oleObj>
              </mc:Choice>
              <mc:Fallback>
                <p:oleObj name="Equation" r:id="rId6" imgW="1130300" imgH="29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5775325"/>
                        <a:ext cx="283368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4419600" y="4953000"/>
            <a:ext cx="418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6600"/>
                </a:solidFill>
                <a:cs typeface="+mn-cs"/>
              </a:rPr>
              <a:t>Justification will be given next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25353</TotalTime>
  <Words>1410</Words>
  <Application>Microsoft Macintosh PowerPoint</Application>
  <PresentationFormat>On-screen Show (4:3)</PresentationFormat>
  <Paragraphs>143</Paragraphs>
  <Slides>28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Network</vt:lpstr>
      <vt:lpstr>Equation</vt:lpstr>
      <vt:lpstr>Lecture 7 Information in wave function. II.</vt:lpstr>
      <vt:lpstr>Information  in wave function</vt:lpstr>
      <vt:lpstr>What we have learned in the previous lecture</vt:lpstr>
      <vt:lpstr>Next questions</vt:lpstr>
      <vt:lpstr>Superpositions and  expectation values</vt:lpstr>
      <vt:lpstr>Superpositions and  expectation values</vt:lpstr>
      <vt:lpstr>Superpositions and  expectation values</vt:lpstr>
      <vt:lpstr>Superpositions and the Born interpretation</vt:lpstr>
      <vt:lpstr>Superpositions and  expectation values</vt:lpstr>
      <vt:lpstr>Superpositions and  expectation values</vt:lpstr>
      <vt:lpstr>Justification</vt:lpstr>
      <vt:lpstr>The uncertainty principle</vt:lpstr>
      <vt:lpstr>Non-commutable operators</vt:lpstr>
      <vt:lpstr>Non-commutable operators</vt:lpstr>
      <vt:lpstr>Order of operations</vt:lpstr>
      <vt:lpstr>Non-commutable operators</vt:lpstr>
      <vt:lpstr>Non-commutable operators</vt:lpstr>
      <vt:lpstr>The uncertainty principle</vt:lpstr>
      <vt:lpstr>The uncertainty principle</vt:lpstr>
      <vt:lpstr>The uncertainty principle</vt:lpstr>
      <vt:lpstr>Δx = ∞, Δpx = 0</vt:lpstr>
      <vt:lpstr>Δx = 0, Δpx = ∞</vt:lpstr>
      <vt:lpstr>The uncertainty principle</vt:lpstr>
      <vt:lpstr>Summary</vt:lpstr>
      <vt:lpstr>Summary</vt:lpstr>
      <vt:lpstr>Summary</vt:lpstr>
      <vt:lpstr>Summary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Physical Chemistry II</dc:title>
  <dc:creator>So Hirata</dc:creator>
  <cp:lastModifiedBy>So Hirata</cp:lastModifiedBy>
  <cp:revision>557</cp:revision>
  <dcterms:created xsi:type="dcterms:W3CDTF">2004-10-28T18:09:17Z</dcterms:created>
  <dcterms:modified xsi:type="dcterms:W3CDTF">2012-12-21T05:14:53Z</dcterms:modified>
</cp:coreProperties>
</file>