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0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1.xml" ContentType="application/vnd.openxmlformats-officedocument.presentationml.notesSlide+xml"/>
  <Override PartName="/ppt/embeddings/oleObject14.bin" ContentType="application/vnd.openxmlformats-officedocument.oleObject"/>
  <Override PartName="/ppt/notesSlides/notesSlide1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3.xml" ContentType="application/vnd.openxmlformats-officedocument.presentationml.notesSlide+xml"/>
  <Override PartName="/ppt/embeddings/oleObject17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8.bin" ContentType="application/vnd.openxmlformats-officedocument.oleObject"/>
  <Override PartName="/ppt/notesSlides/notesSlide16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7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8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9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20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1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4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5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26.xml" ContentType="application/vnd.openxmlformats-officedocument.presentationml.notesSlide+xml"/>
  <Override PartName="/ppt/embeddings/oleObject40.bin" ContentType="application/vnd.openxmlformats-officedocument.oleObject"/>
  <Override PartName="/ppt/notesSlides/notesSlide27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28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29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30.xml" ContentType="application/vnd.openxmlformats-officedocument.presentationml.notesSlide+xml"/>
  <Override PartName="/ppt/embeddings/oleObject53.bin" ContentType="application/vnd.openxmlformats-officedocument.oleObject"/>
  <Override PartName="/ppt/notesSlides/notesSlide31.xml" ContentType="application/vnd.openxmlformats-officedocument.presentationml.notesSlide+xml"/>
  <Override PartName="/ppt/embeddings/oleObject54.bin" ContentType="application/vnd.openxmlformats-officedocument.oleObject"/>
  <Override PartName="/ppt/notesSlides/notesSlide32.xml" ContentType="application/vnd.openxmlformats-officedocument.presentationml.notesSlide+xml"/>
  <Override PartName="/ppt/embeddings/oleObject55.bin" ContentType="application/vnd.openxmlformats-officedocument.oleObject"/>
  <Override PartName="/ppt/notesSlides/notesSlide33.xml" ContentType="application/vnd.openxmlformats-officedocument.presentationml.notesSlide+xml"/>
  <Override PartName="/ppt/embeddings/oleObject5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644" r:id="rId2"/>
    <p:sldId id="402" r:id="rId3"/>
    <p:sldId id="403" r:id="rId4"/>
    <p:sldId id="404" r:id="rId5"/>
    <p:sldId id="405" r:id="rId6"/>
    <p:sldId id="406" r:id="rId7"/>
    <p:sldId id="412" r:id="rId8"/>
    <p:sldId id="413" r:id="rId9"/>
    <p:sldId id="407" r:id="rId10"/>
    <p:sldId id="408" r:id="rId11"/>
    <p:sldId id="415" r:id="rId12"/>
    <p:sldId id="645" r:id="rId13"/>
    <p:sldId id="416" r:id="rId14"/>
    <p:sldId id="489" r:id="rId15"/>
    <p:sldId id="419" r:id="rId16"/>
    <p:sldId id="420" r:id="rId17"/>
    <p:sldId id="421" r:id="rId18"/>
    <p:sldId id="422" r:id="rId19"/>
    <p:sldId id="423" r:id="rId20"/>
    <p:sldId id="424" r:id="rId21"/>
    <p:sldId id="647" r:id="rId22"/>
    <p:sldId id="418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6" r:id="rId32"/>
    <p:sldId id="646" r:id="rId33"/>
    <p:sldId id="437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9FD"/>
    <a:srgbClr val="99CCFF"/>
    <a:srgbClr val="FF66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emf"/><Relationship Id="rId3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40.wmf"/><Relationship Id="rId3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B791ABAF-8527-B043-9DE2-54BF56062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3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1827DC-6BCF-7649-AD2E-DE2B3106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827DC-6BCF-7649-AD2E-DE2B31066E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3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401D5-D77F-FF46-B6B5-CD5F0147C56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755EF-11F7-1B49-8049-31BBD6C079F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755EF-11F7-1B49-8049-31BBD6C079F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19EFE-7A54-3247-8F46-D81A9870E99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0D6D7-8966-B943-BB22-E84ECF52A81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60600-D37B-EB41-B1D5-34617A7A65E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B6B117-D44A-F248-81B3-601260FDB49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16909-E954-E048-8D82-73378E956A9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43E786-AA4F-874F-83B7-ECE8F9BF328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80C2A8-70E7-D949-8530-F02DDAE6C8F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FC199-AF85-EC4C-B7AC-31070EA1582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720C3-CAE6-6249-A9A4-D66F593076F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720C3-CAE6-6249-A9A4-D66F593076F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C74A6-52A4-6746-BC42-5FEEBB4B91F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47E65-F722-1C4F-85DE-8FC1096FD1D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4E7C82-6B2C-694B-B6A1-18EE84B3E36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D62A2-C705-5D4B-9AFA-409B2A41467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60D0E-17A3-5249-9578-AE494D84369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101B0-91E9-424A-9681-F216BB5BE5A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FB669-385C-9449-B2A6-32A7620AB18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45788-7FD8-2D49-9D51-ABE1EF79773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BCAEC-DF42-CF4E-8C89-390B3BAF283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2A7DE-8226-E84F-897D-B4161FAAB75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6D330-5745-C84F-AAE0-F94CAEF036B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6D330-5745-C84F-AAE0-F94CAEF036B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2B8CF-C053-134A-A204-AC554FB378F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BFAC4-8CB3-F942-B576-1C9BBD67BCF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EA6B9-4CC5-5B4D-A155-E9426E41F35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68632-BB51-AE4E-8D15-E38E24194F3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DBE106-BB07-9F43-B8CA-2D2CF6EC482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D9DB0-1EA7-4B46-83A7-9E2285E6220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E27664-3B5C-864B-B582-305CF17F8A0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8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096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7A36-33E9-F34A-8447-2474B0DF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95E4-FAA7-F146-A8F8-22138C5A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E2C9-5FC0-A945-9FF6-9B15A92C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69BA-3F74-AE4A-90BA-103784C5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A282-D3AB-9646-B33C-5C9905F2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388E-F8DF-E247-B486-2C32FC810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58C8-DFA6-1945-B49A-18255A63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77CD-36A0-AA4B-A482-DCDCF99B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727F-A49B-2D41-997E-526AFF79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B047-2FF8-7647-9955-801F3298D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2D4E-8F6F-0445-93EA-3134F8F4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2BAC-0ED9-F147-85AA-455255D5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B58F-4547-D54C-ACCF-1870C11D1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3AA6EAA7-48DF-B84E-B0F3-3CF6543F0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5.emf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4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7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6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9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1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0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2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3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5.w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46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48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e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51.bin"/><Relationship Id="rId15" Type="http://schemas.openxmlformats.org/officeDocument/2006/relationships/image" Target="../media/image54.emf"/><Relationship Id="rId16" Type="http://schemas.openxmlformats.org/officeDocument/2006/relationships/oleObject" Target="../embeddings/oleObject52.bin"/><Relationship Id="rId17" Type="http://schemas.openxmlformats.org/officeDocument/2006/relationships/image" Target="../media/image5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51.emf"/><Relationship Id="rId10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58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6</a:t>
            </a:r>
            <a:br>
              <a:rPr lang="en-US" sz="5400" dirty="0" smtClean="0"/>
            </a:br>
            <a:r>
              <a:rPr lang="en-US" sz="3200" dirty="0" smtClean="0"/>
              <a:t>Information in wave function. I.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682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(c) So Hirata, Department of Chemistry, University of Illinois at Urbana-Champaign. </a:t>
            </a:r>
            <a:r>
              <a:rPr lang="en-US" sz="1400" dirty="0" smtClean="0"/>
              <a:t>This material has </a:t>
            </a:r>
            <a:r>
              <a:rPr lang="en-US" sz="1400" dirty="0"/>
              <a:t>been developed and made available online by work supported jointly by University of Illinois, the National Science Foundation under Grant CHE-1118616 (CAREER), and the Camille &amp; Henry Dreyfus Foundation, Inc. through the Camille Dreyfus Teacher-Scholar program. Any opinions, findings, and conclusions or recommendations expressed in this material are those of the author(s) and do not necessarily reflect the views of the sponsoring agencies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741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energy operator. II.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An alternative operator for energy is: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Replacing </a:t>
            </a:r>
            <a:r>
              <a:rPr lang="en-US" i="1" dirty="0" smtClean="0">
                <a:cs typeface="+mn-cs"/>
              </a:rPr>
              <a:t>E </a:t>
            </a:r>
            <a:r>
              <a:rPr lang="en-US" dirty="0" smtClean="0">
                <a:cs typeface="+mn-cs"/>
              </a:rPr>
              <a:t>by this in the time-independent SE, we have the time-dependent SE:</a:t>
            </a:r>
            <a:endParaRPr lang="en-US" dirty="0" smtClean="0">
              <a:cs typeface="Arial" charset="0"/>
            </a:endParaRPr>
          </a:p>
        </p:txBody>
      </p:sp>
      <p:graphicFrame>
        <p:nvGraphicFramePr>
          <p:cNvPr id="352259" name="Object 4"/>
          <p:cNvGraphicFramePr>
            <a:graphicFrameLocks noChangeAspect="1"/>
          </p:cNvGraphicFramePr>
          <p:nvPr/>
        </p:nvGraphicFramePr>
        <p:xfrm>
          <a:off x="3375025" y="2365375"/>
          <a:ext cx="195897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86" name="Equation" r:id="rId4" imgW="596641" imgH="393529" progId="Equation.3">
                  <p:embed/>
                </p:oleObj>
              </mc:Choice>
              <mc:Fallback>
                <p:oleObj name="Equation" r:id="rId4" imgW="59664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2365375"/>
                        <a:ext cx="195897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0" name="Object 5"/>
          <p:cNvGraphicFramePr>
            <a:graphicFrameLocks noChangeAspect="1"/>
          </p:cNvGraphicFramePr>
          <p:nvPr/>
        </p:nvGraphicFramePr>
        <p:xfrm>
          <a:off x="2971800" y="5029200"/>
          <a:ext cx="304800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87" name="Equation" r:id="rId6" imgW="799753" imgH="393529" progId="Equation.3">
                  <p:embed/>
                </p:oleObj>
              </mc:Choice>
              <mc:Fallback>
                <p:oleObj name="Equation" r:id="rId6" imgW="799753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04800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Hermitian operator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When a property can be extracted from a wave function by solving an eigenvalue equation              , the property is called </a:t>
            </a:r>
            <a:r>
              <a:rPr lang="en-US" b="1" dirty="0" smtClean="0">
                <a:cs typeface="+mn-cs"/>
              </a:rPr>
              <a:t>observable </a:t>
            </a:r>
            <a:r>
              <a:rPr lang="en-US" dirty="0" smtClean="0">
                <a:cs typeface="+mn-cs"/>
              </a:rPr>
              <a:t>in the sense that it is an experimentally observable quantity.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Does any arbitrary operator correspond to some </a:t>
            </a:r>
            <a:r>
              <a:rPr lang="en-US" b="1" dirty="0" smtClean="0">
                <a:cs typeface="+mn-cs"/>
              </a:rPr>
              <a:t>observable </a:t>
            </a:r>
            <a:r>
              <a:rPr lang="en-US" dirty="0" smtClean="0">
                <a:cs typeface="+mn-cs"/>
              </a:rPr>
              <a:t>property?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answer is </a:t>
            </a:r>
            <a:r>
              <a:rPr lang="en-US" b="1" dirty="0" smtClean="0">
                <a:cs typeface="+mn-cs"/>
              </a:rPr>
              <a:t>NO</a:t>
            </a:r>
            <a:r>
              <a:rPr lang="en-US" dirty="0" smtClean="0">
                <a:cs typeface="+mn-cs"/>
              </a:rPr>
              <a:t>.</a:t>
            </a:r>
          </a:p>
        </p:txBody>
      </p:sp>
      <p:graphicFrame>
        <p:nvGraphicFramePr>
          <p:cNvPr id="354307" name="Object 4"/>
          <p:cNvGraphicFramePr>
            <a:graphicFrameLocks noChangeAspect="1"/>
          </p:cNvGraphicFramePr>
          <p:nvPr/>
        </p:nvGraphicFramePr>
        <p:xfrm>
          <a:off x="2362200" y="2605088"/>
          <a:ext cx="1524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83" name="Equation" r:id="rId4" imgW="634449" imgH="215713" progId="Equation.3">
                  <p:embed/>
                </p:oleObj>
              </mc:Choice>
              <mc:Fallback>
                <p:oleObj name="Equation" r:id="rId4" imgW="634449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05088"/>
                        <a:ext cx="15240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Hermitian operator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69942"/>
              </p:ext>
            </p:extLst>
          </p:nvPr>
        </p:nvGraphicFramePr>
        <p:xfrm>
          <a:off x="1905000" y="1905000"/>
          <a:ext cx="14589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444500" imgH="393700" progId="Equation.3">
                  <p:embed/>
                </p:oleObj>
              </mc:Choice>
              <mc:Fallback>
                <p:oleObj name="Equation" r:id="rId4" imgW="444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145891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773672"/>
              </p:ext>
            </p:extLst>
          </p:nvPr>
        </p:nvGraphicFramePr>
        <p:xfrm>
          <a:off x="5700713" y="1905000"/>
          <a:ext cx="13335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6" imgW="406400" imgH="393700" progId="Equation.3">
                  <p:embed/>
                </p:oleObj>
              </mc:Choice>
              <mc:Fallback>
                <p:oleObj name="Equation" r:id="rId6" imgW="406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1905000"/>
                        <a:ext cx="13335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1519535"/>
            <a:ext cx="295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Momentum operator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519535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Nonphysical operator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348335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iPod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0578" y="3348335"/>
            <a:ext cx="73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19" y="3810000"/>
            <a:ext cx="4948181" cy="2845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4267200"/>
            <a:ext cx="1219200" cy="1831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400" y="3809999"/>
            <a:ext cx="4953000" cy="28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Hermitian</a:t>
            </a:r>
            <a:r>
              <a:rPr lang="en-US" dirty="0" smtClean="0">
                <a:cs typeface="+mj-cs"/>
              </a:rPr>
              <a:t> operator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quantum-mechanical operator must be a </a:t>
            </a:r>
            <a:r>
              <a:rPr lang="en-US" b="1" dirty="0" err="1" smtClean="0">
                <a:cs typeface="+mn-cs"/>
              </a:rPr>
              <a:t>Hermitian</a:t>
            </a:r>
            <a:r>
              <a:rPr lang="en-US" b="1" dirty="0" smtClean="0">
                <a:cs typeface="+mn-cs"/>
              </a:rPr>
              <a:t> operator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dirty="0" err="1" smtClean="0">
                <a:cs typeface="+mn-cs"/>
              </a:rPr>
              <a:t>Hermitian</a:t>
            </a:r>
            <a:r>
              <a:rPr lang="en-US" dirty="0" smtClean="0">
                <a:cs typeface="+mn-cs"/>
              </a:rPr>
              <a:t> operator is the one that satisfies:</a:t>
            </a:r>
          </a:p>
        </p:txBody>
      </p:sp>
      <p:graphicFrame>
        <p:nvGraphicFramePr>
          <p:cNvPr id="3584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26014"/>
              </p:ext>
            </p:extLst>
          </p:nvPr>
        </p:nvGraphicFramePr>
        <p:xfrm>
          <a:off x="1927225" y="3581400"/>
          <a:ext cx="515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1" name="Equation" r:id="rId4" imgW="1625600" imgH="279400" progId="Equation.DSMT4">
                  <p:embed/>
                </p:oleObj>
              </mc:Choice>
              <mc:Fallback>
                <p:oleObj name="Equation" r:id="rId4" imgW="16256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3581400"/>
                        <a:ext cx="51593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Hermitian operator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observable quantities should be real, even when a wave function is complex and can have the phase factor of </a:t>
            </a:r>
            <a:r>
              <a:rPr lang="en-US" i="1" dirty="0" err="1" smtClean="0">
                <a:latin typeface="Times New Roman" charset="0"/>
                <a:cs typeface="+mn-cs"/>
              </a:rPr>
              <a:t>e</a:t>
            </a:r>
            <a:r>
              <a:rPr lang="en-US" i="1" baseline="30000" dirty="0" err="1" smtClean="0">
                <a:latin typeface="Times New Roman" charset="0"/>
                <a:cs typeface="+mn-cs"/>
              </a:rPr>
              <a:t>ik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356355" name="Picture 4" descr="MCj035702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185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3" name="AutoShape 5"/>
          <p:cNvSpPr>
            <a:spLocks noChangeArrowheads="1"/>
          </p:cNvSpPr>
          <p:nvPr/>
        </p:nvSpPr>
        <p:spPr bwMode="auto">
          <a:xfrm>
            <a:off x="914400" y="3505200"/>
            <a:ext cx="3962400" cy="2514600"/>
          </a:xfrm>
          <a:prstGeom prst="wedgeEllipseCallout">
            <a:avLst>
              <a:gd name="adj1" fmla="val 71116"/>
              <a:gd name="adj2" fmla="val -3680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>
                <a:solidFill>
                  <a:srgbClr val="FF6600"/>
                </a:solidFill>
                <a:cs typeface="+mn-cs"/>
              </a:rPr>
              <a:t>Go north for 40 + 25 </a:t>
            </a:r>
            <a:r>
              <a:rPr lang="en-US" sz="2800" i="1">
                <a:solidFill>
                  <a:srgbClr val="FF6600"/>
                </a:solidFill>
                <a:latin typeface="Times New Roman" charset="0"/>
                <a:cs typeface="+mn-cs"/>
              </a:rPr>
              <a:t>i</a:t>
            </a:r>
            <a:r>
              <a:rPr lang="en-US" sz="2800" i="1">
                <a:solidFill>
                  <a:srgbClr val="FF6600"/>
                </a:solidFill>
                <a:cs typeface="+mn-cs"/>
              </a:rPr>
              <a:t> </a:t>
            </a:r>
            <a:r>
              <a:rPr lang="en-US" sz="2800">
                <a:solidFill>
                  <a:srgbClr val="FF6600"/>
                </a:solidFill>
                <a:cs typeface="+mn-cs"/>
              </a:rPr>
              <a:t>miles. It is only 20 </a:t>
            </a:r>
            <a:r>
              <a:rPr lang="en-US" sz="2800" i="1">
                <a:solidFill>
                  <a:srgbClr val="FF6600"/>
                </a:solidFill>
                <a:latin typeface="Times New Roman" charset="0"/>
                <a:cs typeface="+mn-cs"/>
              </a:rPr>
              <a:t>i</a:t>
            </a:r>
            <a:r>
              <a:rPr lang="en-US" sz="2800" i="1">
                <a:solidFill>
                  <a:srgbClr val="FF6600"/>
                </a:solidFill>
                <a:cs typeface="+mn-cs"/>
              </a:rPr>
              <a:t> </a:t>
            </a:r>
            <a:r>
              <a:rPr lang="en-US" sz="2800">
                <a:solidFill>
                  <a:srgbClr val="FF6600"/>
                </a:solidFill>
                <a:cs typeface="+mn-cs"/>
              </a:rPr>
              <a:t>minute drive.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7485" y="6019800"/>
            <a:ext cx="418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example of nonphysical instructions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position operator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position operator is </a:t>
            </a:r>
            <a:r>
              <a:rPr lang="en-US" dirty="0" err="1" smtClean="0">
                <a:cs typeface="+mn-cs"/>
              </a:rPr>
              <a:t>Hermitian</a:t>
            </a:r>
            <a:r>
              <a:rPr lang="en-US" dirty="0" smtClean="0">
                <a:cs typeface="+mn-cs"/>
              </a:rPr>
              <a:t>, because </a:t>
            </a:r>
            <a:r>
              <a:rPr lang="en-US" i="1" dirty="0" smtClean="0">
                <a:latin typeface="Times New Roman" charset="0"/>
                <a:cs typeface="+mn-cs"/>
              </a:rPr>
              <a:t>x* = x</a:t>
            </a:r>
            <a:r>
              <a:rPr lang="en-US" dirty="0" smtClean="0">
                <a:cs typeface="+mn-cs"/>
              </a:rPr>
              <a:t> and multiplication is commutative (the order of multiplication can be changed). </a:t>
            </a:r>
          </a:p>
        </p:txBody>
      </p:sp>
      <p:graphicFrame>
        <p:nvGraphicFramePr>
          <p:cNvPr id="3624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527844"/>
              </p:ext>
            </p:extLst>
          </p:nvPr>
        </p:nvGraphicFramePr>
        <p:xfrm>
          <a:off x="661988" y="3455987"/>
          <a:ext cx="75374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76" name="Equation" r:id="rId4" imgW="2374900" imgH="279400" progId="Equation.DSMT4">
                  <p:embed/>
                </p:oleObj>
              </mc:Choice>
              <mc:Fallback>
                <p:oleObj name="Equation" r:id="rId4" imgW="23749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3455987"/>
                        <a:ext cx="75374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86000"/>
            <a:ext cx="2960687" cy="1702680"/>
          </a:xfrm>
          <a:prstGeom prst="rect">
            <a:avLst/>
          </a:prstGeom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momentum operator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definite integral of a function </a:t>
            </a:r>
            <a:r>
              <a:rPr lang="el-GR" i="1" dirty="0" smtClean="0">
                <a:latin typeface="Times New Roman" charset="0"/>
                <a:cs typeface="Arial" charset="0"/>
              </a:rPr>
              <a:t>ψ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b</a:t>
            </a:r>
            <a:r>
              <a:rPr lang="en-US" i="1" dirty="0" smtClean="0">
                <a:latin typeface="Times New Roman" charset="0"/>
                <a:cs typeface="Arial" charset="0"/>
              </a:rPr>
              <a:t>*</a:t>
            </a:r>
            <a:r>
              <a:rPr lang="el-GR" i="1" dirty="0" smtClean="0">
                <a:latin typeface="Times New Roman" charset="0"/>
                <a:cs typeface="Arial" charset="0"/>
              </a:rPr>
              <a:t>ψ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a</a:t>
            </a:r>
            <a:r>
              <a:rPr lang="en-US" dirty="0" smtClean="0">
                <a:cs typeface="+mn-cs"/>
              </a:rPr>
              <a:t> is some number, say,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Differentiating this by </a:t>
            </a:r>
            <a:r>
              <a:rPr lang="en-US" i="1" dirty="0" smtClean="0">
                <a:latin typeface="Times New Roman" charset="0"/>
                <a:cs typeface="+mn-cs"/>
              </a:rPr>
              <a:t>x</a:t>
            </a:r>
            <a:r>
              <a:rPr lang="en-US" dirty="0" smtClean="0">
                <a:cs typeface="+mn-cs"/>
              </a:rPr>
              <a:t>, we get:</a:t>
            </a:r>
            <a:endParaRPr lang="el-GR" dirty="0" smtClean="0">
              <a:cs typeface="+mn-cs"/>
            </a:endParaRPr>
          </a:p>
        </p:txBody>
      </p:sp>
      <p:graphicFrame>
        <p:nvGraphicFramePr>
          <p:cNvPr id="3645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112406"/>
              </p:ext>
            </p:extLst>
          </p:nvPr>
        </p:nvGraphicFramePr>
        <p:xfrm>
          <a:off x="3048000" y="2971800"/>
          <a:ext cx="28194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76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28194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73967"/>
              </p:ext>
            </p:extLst>
          </p:nvPr>
        </p:nvGraphicFramePr>
        <p:xfrm>
          <a:off x="2505075" y="4495800"/>
          <a:ext cx="44291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77" name="Equation" r:id="rId7" imgW="1396394" imgH="393529" progId="Equation.DSMT4">
                  <p:embed/>
                </p:oleObj>
              </mc:Choice>
              <mc:Fallback>
                <p:oleObj name="Equation" r:id="rId7" imgW="139639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4495800"/>
                        <a:ext cx="442912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momentum operator</a:t>
            </a:r>
          </a:p>
        </p:txBody>
      </p:sp>
      <p:graphicFrame>
        <p:nvGraphicFramePr>
          <p:cNvPr id="366594" name="Object 4"/>
          <p:cNvGraphicFramePr>
            <a:graphicFrameLocks noChangeAspect="1"/>
          </p:cNvGraphicFramePr>
          <p:nvPr/>
        </p:nvGraphicFramePr>
        <p:xfrm>
          <a:off x="1828800" y="1524000"/>
          <a:ext cx="51816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075" name="Equation" r:id="rId4" imgW="2070100" imgH="889000" progId="Equation.DSMT4">
                  <p:embed/>
                </p:oleObj>
              </mc:Choice>
              <mc:Fallback>
                <p:oleObj name="Equation" r:id="rId4" imgW="2070100" imgH="889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5181600" cy="222885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02453"/>
              </p:ext>
            </p:extLst>
          </p:nvPr>
        </p:nvGraphicFramePr>
        <p:xfrm>
          <a:off x="1492250" y="3998913"/>
          <a:ext cx="59309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076" name="Equation" r:id="rId6" imgW="2336800" imgH="508000" progId="Equation.DSMT4">
                  <p:embed/>
                </p:oleObj>
              </mc:Choice>
              <mc:Fallback>
                <p:oleObj name="Equation" r:id="rId6" imgW="23368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998913"/>
                        <a:ext cx="5930900" cy="129063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6" name="Object 6"/>
          <p:cNvGraphicFramePr>
            <a:graphicFrameLocks noChangeAspect="1"/>
          </p:cNvGraphicFramePr>
          <p:nvPr/>
        </p:nvGraphicFramePr>
        <p:xfrm>
          <a:off x="2041525" y="5486400"/>
          <a:ext cx="48672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077" name="Equation" r:id="rId8" imgW="1917700" imgH="279400" progId="Equation.DSMT4">
                  <p:embed/>
                </p:oleObj>
              </mc:Choice>
              <mc:Fallback>
                <p:oleObj name="Equation" r:id="rId8" imgW="19177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5486400"/>
                        <a:ext cx="4867275" cy="7112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kinetic energy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operator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definite integral is some constant.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Differentiating by </a:t>
            </a:r>
            <a:r>
              <a:rPr lang="en-US" i="1" dirty="0" smtClean="0">
                <a:latin typeface="Times New Roman" charset="0"/>
                <a:cs typeface="+mn-cs"/>
              </a:rPr>
              <a:t>x</a:t>
            </a:r>
            <a:r>
              <a:rPr lang="en-US" dirty="0" smtClean="0">
                <a:cs typeface="+mn-cs"/>
              </a:rPr>
              <a:t>,</a:t>
            </a:r>
          </a:p>
        </p:txBody>
      </p:sp>
      <p:graphicFrame>
        <p:nvGraphicFramePr>
          <p:cNvPr id="3686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84578"/>
              </p:ext>
            </p:extLst>
          </p:nvPr>
        </p:nvGraphicFramePr>
        <p:xfrm>
          <a:off x="2895600" y="2362200"/>
          <a:ext cx="3303588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2" name="Equation" r:id="rId4" imgW="1040948" imgH="418918" progId="Equation.DSMT4">
                  <p:embed/>
                </p:oleObj>
              </mc:Choice>
              <mc:Fallback>
                <p:oleObj name="Equation" r:id="rId4" imgW="1040948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3303588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507691"/>
              </p:ext>
            </p:extLst>
          </p:nvPr>
        </p:nvGraphicFramePr>
        <p:xfrm>
          <a:off x="2286000" y="4572000"/>
          <a:ext cx="49117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3" name="Equation" r:id="rId6" imgW="1549400" imgH="419100" progId="Equation.DSMT4">
                  <p:embed/>
                </p:oleObj>
              </mc:Choice>
              <mc:Fallback>
                <p:oleObj name="Equation" r:id="rId6" imgW="15494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72000"/>
                        <a:ext cx="4911725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kinetic energy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operator</a:t>
            </a:r>
          </a:p>
        </p:txBody>
      </p:sp>
      <p:graphicFrame>
        <p:nvGraphicFramePr>
          <p:cNvPr id="370690" name="Object 3"/>
          <p:cNvGraphicFramePr>
            <a:graphicFrameLocks noChangeAspect="1"/>
          </p:cNvGraphicFramePr>
          <p:nvPr/>
        </p:nvGraphicFramePr>
        <p:xfrm>
          <a:off x="1400175" y="1428750"/>
          <a:ext cx="6038850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72" name="Equation" r:id="rId4" imgW="2413000" imgH="965200" progId="Equation.DSMT4">
                  <p:embed/>
                </p:oleObj>
              </mc:Choice>
              <mc:Fallback>
                <p:oleObj name="Equation" r:id="rId4" imgW="2413000" imgH="965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428750"/>
                        <a:ext cx="6038850" cy="242093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1" name="Object 4"/>
          <p:cNvGraphicFramePr>
            <a:graphicFrameLocks noChangeAspect="1"/>
          </p:cNvGraphicFramePr>
          <p:nvPr/>
        </p:nvGraphicFramePr>
        <p:xfrm>
          <a:off x="1600200" y="4038600"/>
          <a:ext cx="567531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73" name="Equation" r:id="rId6" imgW="2235200" imgH="482600" progId="Equation.DSMT4">
                  <p:embed/>
                </p:oleObj>
              </mc:Choice>
              <mc:Fallback>
                <p:oleObj name="Equation" r:id="rId6" imgW="22352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38600"/>
                        <a:ext cx="5675313" cy="12271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2" name="Object 6"/>
          <p:cNvGraphicFramePr>
            <a:graphicFrameLocks noChangeAspect="1"/>
          </p:cNvGraphicFramePr>
          <p:nvPr/>
        </p:nvGraphicFramePr>
        <p:xfrm>
          <a:off x="2895600" y="5410200"/>
          <a:ext cx="567531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74" name="Equation" r:id="rId8" imgW="2235200" imgH="482600" progId="Equation.DSMT4">
                  <p:embed/>
                </p:oleObj>
              </mc:Choice>
              <mc:Fallback>
                <p:oleObj name="Equation" r:id="rId8" imgW="22352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5675313" cy="12271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228600" y="5305425"/>
            <a:ext cx="266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cs typeface="+mn-cs"/>
              </a:rPr>
              <a:t>Starting from an expression where</a:t>
            </a:r>
            <a:r>
              <a:rPr lang="en-US" sz="2400">
                <a:latin typeface="Times New Roman" charset="0"/>
                <a:cs typeface="+mn-cs"/>
              </a:rPr>
              <a:t> </a:t>
            </a:r>
            <a:r>
              <a:rPr lang="el-GR" sz="2400" i="1">
                <a:latin typeface="Times New Roman" charset="0"/>
                <a:cs typeface="+mn-cs"/>
              </a:rPr>
              <a:t>ψ</a:t>
            </a:r>
            <a:r>
              <a:rPr lang="en-US" sz="2400" i="1" baseline="-25000">
                <a:latin typeface="Times New Roman" charset="0"/>
                <a:cs typeface="Arial" charset="0"/>
              </a:rPr>
              <a:t>a</a:t>
            </a:r>
            <a:r>
              <a:rPr lang="en-US" sz="2400">
                <a:latin typeface="Times New Roman" charset="0"/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and</a:t>
            </a:r>
            <a:r>
              <a:rPr lang="en-US" sz="2400">
                <a:latin typeface="Times New Roman" charset="0"/>
                <a:cs typeface="Arial" charset="0"/>
              </a:rPr>
              <a:t> </a:t>
            </a:r>
            <a:r>
              <a:rPr lang="el-GR" sz="2400" i="1">
                <a:latin typeface="Times New Roman" charset="0"/>
                <a:cs typeface="+mn-cs"/>
              </a:rPr>
              <a:t>ψ</a:t>
            </a:r>
            <a:r>
              <a:rPr lang="en-US" sz="2400" i="1" baseline="-25000">
                <a:latin typeface="Times New Roman" charset="0"/>
                <a:cs typeface="+mn-cs"/>
              </a:rPr>
              <a:t>b</a:t>
            </a:r>
            <a:r>
              <a:rPr lang="en-US" sz="2400" i="1">
                <a:latin typeface="Times New Roman" charset="0"/>
                <a:cs typeface="+mn-cs"/>
              </a:rPr>
              <a:t>*</a:t>
            </a:r>
            <a:r>
              <a:rPr lang="en-US" sz="2400">
                <a:latin typeface="Times New Roman" charset="0"/>
                <a:cs typeface="+mn-cs"/>
              </a:rPr>
              <a:t> </a:t>
            </a:r>
            <a:r>
              <a:rPr lang="en-US" sz="2400">
                <a:cs typeface="+mn-cs"/>
              </a:rPr>
              <a:t>are</a:t>
            </a:r>
            <a:r>
              <a:rPr lang="en-US" sz="2400">
                <a:latin typeface="Times New Roman" charset="0"/>
                <a:cs typeface="+mn-cs"/>
              </a:rPr>
              <a:t> </a:t>
            </a:r>
            <a:r>
              <a:rPr lang="en-US" sz="2400">
                <a:cs typeface="+mn-cs"/>
              </a:rPr>
              <a:t>swapped</a:t>
            </a:r>
            <a:endParaRPr lang="el-GR" sz="24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Information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in wave function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Properties other than energy are also contained in wave functions and can be extracted by solving eigenvalue equations.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We learn a number of important mathematical concepts: (a) </a:t>
            </a:r>
            <a:r>
              <a:rPr lang="en-US" dirty="0" err="1" smtClean="0">
                <a:cs typeface="+mn-cs"/>
              </a:rPr>
              <a:t>Hermitian</a:t>
            </a:r>
            <a:r>
              <a:rPr lang="en-US" dirty="0" smtClean="0">
                <a:cs typeface="+mn-cs"/>
              </a:rPr>
              <a:t> operator; (b) </a:t>
            </a:r>
            <a:r>
              <a:rPr lang="en-US" dirty="0" err="1" smtClean="0">
                <a:cs typeface="+mn-cs"/>
              </a:rPr>
              <a:t>orthogonality</a:t>
            </a:r>
            <a:r>
              <a:rPr lang="en-US" dirty="0" smtClean="0">
                <a:cs typeface="+mn-cs"/>
              </a:rPr>
              <a:t> of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; (c) completeness of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(d) superposition of wave functions; (e) expectation value; (f) commutability of operators; (g) the uncertainty principle, </a:t>
            </a:r>
            <a:r>
              <a:rPr lang="en-US" dirty="0" smtClean="0">
                <a:cs typeface="+mn-cs"/>
              </a:rPr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kinetic energy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operator</a:t>
            </a:r>
          </a:p>
        </p:txBody>
      </p:sp>
      <p:graphicFrame>
        <p:nvGraphicFramePr>
          <p:cNvPr id="3727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65295"/>
              </p:ext>
            </p:extLst>
          </p:nvPr>
        </p:nvGraphicFramePr>
        <p:xfrm>
          <a:off x="1973262" y="2387600"/>
          <a:ext cx="522446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16" name="Equation" r:id="rId4" imgW="2057400" imgH="482600" progId="Equation.DSMT4">
                  <p:embed/>
                </p:oleObj>
              </mc:Choice>
              <mc:Fallback>
                <p:oleObj name="Equation" r:id="rId4" imgW="20574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2" y="2387600"/>
                        <a:ext cx="5224463" cy="12271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769961"/>
              </p:ext>
            </p:extLst>
          </p:nvPr>
        </p:nvGraphicFramePr>
        <p:xfrm>
          <a:off x="1752600" y="3962400"/>
          <a:ext cx="5624512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17" name="Equation" r:id="rId6" imgW="2794000" imgH="508000" progId="Equation.DSMT4">
                  <p:embed/>
                </p:oleObj>
              </mc:Choice>
              <mc:Fallback>
                <p:oleObj name="Equation" r:id="rId6" imgW="27940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5624512" cy="102393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Hamiltonian</a:t>
            </a:r>
          </a:p>
        </p:txBody>
      </p:sp>
      <p:graphicFrame>
        <p:nvGraphicFramePr>
          <p:cNvPr id="3727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148488"/>
              </p:ext>
            </p:extLst>
          </p:nvPr>
        </p:nvGraphicFramePr>
        <p:xfrm>
          <a:off x="609600" y="2438400"/>
          <a:ext cx="7926388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12" name="Equation" r:id="rId4" imgW="3937000" imgH="508000" progId="Equation.DSMT4">
                  <p:embed/>
                </p:oleObj>
              </mc:Choice>
              <mc:Fallback>
                <p:oleObj name="Equation" r:id="rId4" imgW="3937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7926388" cy="102393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398358"/>
              </p:ext>
            </p:extLst>
          </p:nvPr>
        </p:nvGraphicFramePr>
        <p:xfrm>
          <a:off x="1676400" y="4038600"/>
          <a:ext cx="58531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13" name="Equation" r:id="rId6" imgW="1651000" imgH="279400" progId="Equation.DSMT4">
                  <p:embed/>
                </p:oleObj>
              </mc:Choice>
              <mc:Fallback>
                <p:oleObj name="Equation" r:id="rId6" imgW="1651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5853113" cy="99218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27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Properties of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an </a:t>
            </a:r>
            <a:r>
              <a:rPr lang="en-US" dirty="0" err="1" smtClean="0">
                <a:cs typeface="+mj-cs"/>
              </a:rPr>
              <a:t>Hermitian</a:t>
            </a:r>
            <a:r>
              <a:rPr lang="en-US" dirty="0" smtClean="0">
                <a:cs typeface="+mj-cs"/>
              </a:rPr>
              <a:t> operator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5334000" cy="27003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Its eigenvalues are </a:t>
            </a:r>
            <a:r>
              <a:rPr lang="en-US" b="1" dirty="0" smtClean="0">
                <a:cs typeface="+mn-cs"/>
              </a:rPr>
              <a:t>real</a:t>
            </a:r>
            <a:r>
              <a:rPr lang="en-US" dirty="0" smtClean="0">
                <a:cs typeface="+mn-cs"/>
              </a:rPr>
              <a:t>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Its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 are </a:t>
            </a:r>
            <a:r>
              <a:rPr lang="en-US" b="1" dirty="0" smtClean="0">
                <a:cs typeface="+mn-cs"/>
              </a:rPr>
              <a:t>orthogonal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Its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 are </a:t>
            </a:r>
            <a:r>
              <a:rPr lang="en-US" b="1" dirty="0" smtClean="0">
                <a:cs typeface="+mn-cs"/>
              </a:rPr>
              <a:t>complete</a:t>
            </a:r>
            <a:r>
              <a:rPr lang="en-US" dirty="0" smtClean="0"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2892386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5791200"/>
            <a:ext cx="276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GNU free licensed image</a:t>
            </a:r>
          </a:p>
          <a:p>
            <a:pPr algn="ctr"/>
            <a:r>
              <a:rPr lang="en-US" dirty="0" smtClean="0"/>
              <a:t>from Wikipedia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Real eigenvalues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Consider an </a:t>
            </a:r>
            <a:r>
              <a:rPr lang="en-US" dirty="0" err="1" smtClean="0">
                <a:cs typeface="+mn-cs"/>
              </a:rPr>
              <a:t>eigenfunction</a:t>
            </a:r>
            <a:r>
              <a:rPr lang="en-US" dirty="0" smtClean="0">
                <a:cs typeface="+mn-cs"/>
              </a:rPr>
              <a:t> and eigenvalue of an </a:t>
            </a:r>
            <a:r>
              <a:rPr lang="en-US" dirty="0" err="1" smtClean="0">
                <a:cs typeface="+mn-cs"/>
              </a:rPr>
              <a:t>Hermitian</a:t>
            </a:r>
            <a:r>
              <a:rPr lang="en-US" dirty="0" smtClean="0">
                <a:cs typeface="+mn-cs"/>
              </a:rPr>
              <a:t> operator. At this point, we do not know if </a:t>
            </a:r>
            <a:r>
              <a:rPr lang="en-US" i="1" dirty="0" smtClean="0">
                <a:cs typeface="+mn-cs"/>
              </a:rPr>
              <a:t>a</a:t>
            </a:r>
            <a:r>
              <a:rPr lang="en-US" dirty="0" smtClean="0">
                <a:cs typeface="+mn-cs"/>
              </a:rPr>
              <a:t> is a real or a complex value. The </a:t>
            </a:r>
            <a:r>
              <a:rPr lang="en-US" dirty="0" err="1" smtClean="0">
                <a:cs typeface="+mn-cs"/>
              </a:rPr>
              <a:t>eigenfunction</a:t>
            </a:r>
            <a:r>
              <a:rPr lang="en-US" dirty="0" smtClean="0">
                <a:cs typeface="+mn-cs"/>
              </a:rPr>
              <a:t> is normalized.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Multiply </a:t>
            </a:r>
            <a:r>
              <a:rPr lang="el-GR" i="1" dirty="0" smtClean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a</a:t>
            </a:r>
            <a:r>
              <a:rPr lang="en-US" dirty="0" smtClean="0">
                <a:latin typeface="Times New Roman" charset="0"/>
                <a:cs typeface="Arial" charset="0"/>
              </a:rPr>
              <a:t>*</a:t>
            </a:r>
            <a:r>
              <a:rPr lang="en-US" dirty="0" smtClean="0">
                <a:cs typeface="Arial" charset="0"/>
              </a:rPr>
              <a:t> from the left and integrate</a:t>
            </a:r>
            <a:endParaRPr lang="el-GR" dirty="0" smtClean="0">
              <a:cs typeface="Arial" charset="0"/>
            </a:endParaRPr>
          </a:p>
        </p:txBody>
      </p:sp>
      <p:graphicFrame>
        <p:nvGraphicFramePr>
          <p:cNvPr id="385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73438"/>
              </p:ext>
            </p:extLst>
          </p:nvPr>
        </p:nvGraphicFramePr>
        <p:xfrm>
          <a:off x="1828800" y="4800600"/>
          <a:ext cx="56419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56" name="Equation" r:id="rId4" imgW="1778000" imgH="279400" progId="Equation.DSMT4">
                  <p:embed/>
                </p:oleObj>
              </mc:Choice>
              <mc:Fallback>
                <p:oleObj name="Equation" r:id="rId4" imgW="17780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00600"/>
                        <a:ext cx="56419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665320"/>
              </p:ext>
            </p:extLst>
          </p:nvPr>
        </p:nvGraphicFramePr>
        <p:xfrm>
          <a:off x="3429000" y="3505200"/>
          <a:ext cx="23383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57" name="Equation" r:id="rId6" imgW="736280" imgH="253890" progId="Equation.DSMT4">
                  <p:embed/>
                </p:oleObj>
              </mc:Choice>
              <mc:Fallback>
                <p:oleObj name="Equation" r:id="rId6" imgW="736280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23383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Real eigenvalues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Take the complex conjugate of the previous eigenvalue equation.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Multiply </a:t>
            </a:r>
            <a:r>
              <a:rPr lang="el-GR" i="1" dirty="0" smtClean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a</a:t>
            </a:r>
            <a:r>
              <a:rPr lang="en-US" dirty="0" smtClean="0">
                <a:cs typeface="Arial" charset="0"/>
              </a:rPr>
              <a:t> from the left and integrate</a:t>
            </a:r>
            <a:endParaRPr lang="el-GR" dirty="0" smtClean="0"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387075" name="Object 4"/>
          <p:cNvGraphicFramePr>
            <a:graphicFrameLocks noChangeAspect="1"/>
          </p:cNvGraphicFramePr>
          <p:nvPr/>
        </p:nvGraphicFramePr>
        <p:xfrm>
          <a:off x="1524000" y="4572000"/>
          <a:ext cx="60055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04" name="Equation" r:id="rId4" imgW="1892300" imgH="279400" progId="Equation.DSMT4">
                  <p:embed/>
                </p:oleObj>
              </mc:Choice>
              <mc:Fallback>
                <p:oleObj name="Equation" r:id="rId4" imgW="18923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6005513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5"/>
          <p:cNvGraphicFramePr>
            <a:graphicFrameLocks noChangeAspect="1"/>
          </p:cNvGraphicFramePr>
          <p:nvPr/>
        </p:nvGraphicFramePr>
        <p:xfrm>
          <a:off x="3200400" y="2743200"/>
          <a:ext cx="2540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05" name="Equation" r:id="rId6" imgW="799753" imgH="253890" progId="Equation.DSMT4">
                  <p:embed/>
                </p:oleObj>
              </mc:Choice>
              <mc:Fallback>
                <p:oleObj name="Equation" r:id="rId6" imgW="799753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43200"/>
                        <a:ext cx="25400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Real eigenvalues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Because </a:t>
            </a:r>
            <a:r>
              <a:rPr lang="el-GR" dirty="0" smtClean="0">
                <a:cs typeface="Arial" charset="0"/>
              </a:rPr>
              <a:t>Ω</a:t>
            </a:r>
            <a:r>
              <a:rPr lang="en-US" dirty="0" smtClean="0">
                <a:cs typeface="Arial" charset="0"/>
              </a:rPr>
              <a:t> is </a:t>
            </a:r>
            <a:r>
              <a:rPr lang="en-US" dirty="0" err="1" smtClean="0">
                <a:cs typeface="Arial" charset="0"/>
              </a:rPr>
              <a:t>Hermitian</a:t>
            </a:r>
            <a:r>
              <a:rPr lang="en-US" dirty="0" smtClean="0">
                <a:cs typeface="Arial" charset="0"/>
              </a:rPr>
              <a:t>, we have</a:t>
            </a:r>
            <a:endParaRPr lang="el-GR" dirty="0" smtClean="0">
              <a:cs typeface="Arial" charset="0"/>
            </a:endParaRPr>
          </a:p>
        </p:txBody>
      </p:sp>
      <p:graphicFrame>
        <p:nvGraphicFramePr>
          <p:cNvPr id="389123" name="Object 5"/>
          <p:cNvGraphicFramePr>
            <a:graphicFrameLocks noChangeAspect="1"/>
          </p:cNvGraphicFramePr>
          <p:nvPr/>
        </p:nvGraphicFramePr>
        <p:xfrm>
          <a:off x="1676400" y="2362200"/>
          <a:ext cx="56419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7" name="Equation" r:id="rId4" imgW="1778000" imgH="279400" progId="Equation.DSMT4">
                  <p:embed/>
                </p:oleObj>
              </mc:Choice>
              <mc:Fallback>
                <p:oleObj name="Equation" r:id="rId4" imgW="17780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62200"/>
                        <a:ext cx="56419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4" name="Object 6"/>
          <p:cNvGraphicFramePr>
            <a:graphicFrameLocks noChangeAspect="1"/>
          </p:cNvGraphicFramePr>
          <p:nvPr/>
        </p:nvGraphicFramePr>
        <p:xfrm>
          <a:off x="1538288" y="3913188"/>
          <a:ext cx="600551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8" name="Equation" r:id="rId6" imgW="1892300" imgH="279400" progId="Equation.DSMT4">
                  <p:embed/>
                </p:oleObj>
              </mc:Choice>
              <mc:Fallback>
                <p:oleObj name="Equation" r:id="rId6" imgW="18923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3913188"/>
                        <a:ext cx="6005512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1" name="AutoShape 7"/>
          <p:cNvSpPr>
            <a:spLocks noChangeArrowheads="1"/>
          </p:cNvSpPr>
          <p:nvPr/>
        </p:nvSpPr>
        <p:spPr bwMode="auto">
          <a:xfrm>
            <a:off x="2590800" y="3048000"/>
            <a:ext cx="457200" cy="990600"/>
          </a:xfrm>
          <a:prstGeom prst="upDownArrow">
            <a:avLst>
              <a:gd name="adj1" fmla="val 50000"/>
              <a:gd name="adj2" fmla="val 43333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2895600" y="336708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Equal</a:t>
            </a:r>
          </a:p>
        </p:txBody>
      </p:sp>
      <p:graphicFrame>
        <p:nvGraphicFramePr>
          <p:cNvPr id="389127" name="Object 9"/>
          <p:cNvGraphicFramePr>
            <a:graphicFrameLocks noChangeAspect="1"/>
          </p:cNvGraphicFramePr>
          <p:nvPr/>
        </p:nvGraphicFramePr>
        <p:xfrm>
          <a:off x="3276600" y="5257800"/>
          <a:ext cx="2343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9" name="Equation" r:id="rId8" imgW="520474" imgH="203112" progId="Equation.DSMT4">
                  <p:embed/>
                </p:oleObj>
              </mc:Choice>
              <mc:Fallback>
                <p:oleObj name="Equation" r:id="rId8" imgW="520474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2343150" cy="9144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5867400" y="5410200"/>
            <a:ext cx="1582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+mn-cs"/>
              </a:rPr>
              <a:t>a</a:t>
            </a:r>
            <a:r>
              <a:rPr lang="en-US" sz="3200">
                <a:cs typeface="+mn-cs"/>
              </a:rPr>
              <a:t> is real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Orthogonality</a:t>
            </a:r>
            <a:endParaRPr lang="en-US" dirty="0" smtClean="0">
              <a:cs typeface="+mj-cs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What are “orthogonal” functions? Two functions </a:t>
            </a:r>
            <a:r>
              <a:rPr lang="el-GR" i="1" dirty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and </a:t>
            </a:r>
            <a:r>
              <a:rPr lang="el-GR" i="1" dirty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dirty="0">
                <a:latin typeface="Times New Roman" charset="0"/>
                <a:cs typeface="Arial" charset="0"/>
              </a:rPr>
              <a:t>b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/>
              <a:t>are orthogonal if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 </a:t>
            </a:r>
            <a:r>
              <a:rPr lang="el-GR" i="1" dirty="0" smtClean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a</a:t>
            </a:r>
            <a:r>
              <a:rPr lang="en-US" dirty="0" smtClean="0">
                <a:cs typeface="Arial" charset="0"/>
              </a:rPr>
              <a:t> and </a:t>
            </a:r>
            <a:r>
              <a:rPr lang="el-GR" i="1" dirty="0" smtClean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b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cs typeface="+mn-cs"/>
              </a:rPr>
              <a:t>corresponding to two different eigenvalues </a:t>
            </a:r>
            <a:r>
              <a:rPr lang="en-US" i="1" dirty="0" smtClean="0">
                <a:latin typeface="Times New Roman" charset="0"/>
                <a:cs typeface="+mn-cs"/>
              </a:rPr>
              <a:t>a</a:t>
            </a:r>
            <a:r>
              <a:rPr lang="en-US" i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and </a:t>
            </a:r>
            <a:r>
              <a:rPr lang="en-US" i="1" dirty="0" smtClean="0">
                <a:latin typeface="Times New Roman" charset="0"/>
                <a:cs typeface="+mn-cs"/>
              </a:rPr>
              <a:t>b</a:t>
            </a:r>
            <a:r>
              <a:rPr lang="en-US" dirty="0" smtClean="0">
                <a:cs typeface="+mn-cs"/>
              </a:rPr>
              <a:t> are always orthogonal.</a:t>
            </a:r>
          </a:p>
        </p:txBody>
      </p:sp>
      <p:graphicFrame>
        <p:nvGraphicFramePr>
          <p:cNvPr id="3911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46320"/>
              </p:ext>
            </p:extLst>
          </p:nvPr>
        </p:nvGraphicFramePr>
        <p:xfrm>
          <a:off x="3124200" y="2895600"/>
          <a:ext cx="26606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48" name="Equation" r:id="rId4" imgW="838200" imgH="279400" progId="Equation.DSMT4">
                  <p:embed/>
                </p:oleObj>
              </mc:Choice>
              <mc:Fallback>
                <p:oleObj name="Equation" r:id="rId4" imgW="8382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95600"/>
                        <a:ext cx="26606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Orthogonality</a:t>
            </a:r>
            <a:endParaRPr lang="en-US" dirty="0" smtClean="0">
              <a:cs typeface="+mj-cs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Multiply </a:t>
            </a:r>
            <a:r>
              <a:rPr lang="el-GR" i="1" smtClean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smtClean="0">
                <a:latin typeface="Times New Roman" charset="0"/>
                <a:cs typeface="Arial" charset="0"/>
              </a:rPr>
              <a:t>b</a:t>
            </a:r>
            <a:r>
              <a:rPr lang="en-US" smtClean="0">
                <a:latin typeface="Times New Roman" charset="0"/>
                <a:cs typeface="Arial" charset="0"/>
              </a:rPr>
              <a:t>*</a:t>
            </a:r>
            <a:r>
              <a:rPr lang="en-US" smtClean="0">
                <a:cs typeface="Arial" charset="0"/>
              </a:rPr>
              <a:t> from the left of the first equation and </a:t>
            </a:r>
            <a:r>
              <a:rPr lang="el-GR" i="1" smtClean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smtClean="0">
                <a:latin typeface="Times New Roman" charset="0"/>
                <a:cs typeface="Arial" charset="0"/>
              </a:rPr>
              <a:t>a</a:t>
            </a:r>
            <a:r>
              <a:rPr lang="en-US" smtClean="0">
                <a:cs typeface="Arial" charset="0"/>
              </a:rPr>
              <a:t> from the left of the second equation and integrate</a:t>
            </a:r>
          </a:p>
        </p:txBody>
      </p:sp>
      <p:graphicFrame>
        <p:nvGraphicFramePr>
          <p:cNvPr id="393219" name="Object 4"/>
          <p:cNvGraphicFramePr>
            <a:graphicFrameLocks noChangeAspect="1"/>
          </p:cNvGraphicFramePr>
          <p:nvPr/>
        </p:nvGraphicFramePr>
        <p:xfrm>
          <a:off x="3332163" y="1295400"/>
          <a:ext cx="2379662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03" name="Equation" r:id="rId4" imgW="749300" imgH="508000" progId="Equation.DSMT4">
                  <p:embed/>
                </p:oleObj>
              </mc:Choice>
              <mc:Fallback>
                <p:oleObj name="Equation" r:id="rId4" imgW="7493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1295400"/>
                        <a:ext cx="2379662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0" name="Object 8"/>
          <p:cNvGraphicFramePr>
            <a:graphicFrameLocks noChangeAspect="1"/>
          </p:cNvGraphicFramePr>
          <p:nvPr/>
        </p:nvGraphicFramePr>
        <p:xfrm>
          <a:off x="769938" y="4267200"/>
          <a:ext cx="745648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04" name="Equation" r:id="rId6" imgW="2349500" imgH="279400" progId="Equation.DSMT4">
                  <p:embed/>
                </p:oleObj>
              </mc:Choice>
              <mc:Fallback>
                <p:oleObj name="Equation" r:id="rId6" imgW="23495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267200"/>
                        <a:ext cx="7456487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1" name="Object 9"/>
          <p:cNvGraphicFramePr>
            <a:graphicFrameLocks noChangeAspect="1"/>
          </p:cNvGraphicFramePr>
          <p:nvPr/>
        </p:nvGraphicFramePr>
        <p:xfrm>
          <a:off x="793750" y="5818188"/>
          <a:ext cx="74961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05" name="Equation" r:id="rId8" imgW="2362200" imgH="279400" progId="Equation.DSMT4">
                  <p:embed/>
                </p:oleObj>
              </mc:Choice>
              <mc:Fallback>
                <p:oleObj name="Equation" r:id="rId8" imgW="23622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5818188"/>
                        <a:ext cx="749617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2" name="AutoShape 10"/>
          <p:cNvSpPr>
            <a:spLocks noChangeArrowheads="1"/>
          </p:cNvSpPr>
          <p:nvPr/>
        </p:nvSpPr>
        <p:spPr bwMode="auto">
          <a:xfrm>
            <a:off x="1555750" y="4953000"/>
            <a:ext cx="457200" cy="990600"/>
          </a:xfrm>
          <a:prstGeom prst="upDownArrow">
            <a:avLst>
              <a:gd name="adj1" fmla="val 50000"/>
              <a:gd name="adj2" fmla="val 43333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1860550" y="527208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Equal</a:t>
            </a: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6172200" y="2286000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>
                <a:latin typeface="Times New Roman" charset="0"/>
                <a:cs typeface="+mn-cs"/>
              </a:rPr>
              <a:t>b = b*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Orthogonality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395266" name="Object 5"/>
          <p:cNvGraphicFramePr>
            <a:graphicFrameLocks noChangeAspect="1"/>
          </p:cNvGraphicFramePr>
          <p:nvPr/>
        </p:nvGraphicFramePr>
        <p:xfrm>
          <a:off x="3048000" y="4191000"/>
          <a:ext cx="3063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95" name="Equation" r:id="rId4" imgW="965200" imgH="279400" progId="Equation.DSMT4">
                  <p:embed/>
                </p:oleObj>
              </mc:Choice>
              <mc:Fallback>
                <p:oleObj name="Equation" r:id="rId4" imgW="9652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30638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67" name="Object 6"/>
          <p:cNvGraphicFramePr>
            <a:graphicFrameLocks noChangeAspect="1"/>
          </p:cNvGraphicFramePr>
          <p:nvPr/>
        </p:nvGraphicFramePr>
        <p:xfrm>
          <a:off x="2209800" y="2362200"/>
          <a:ext cx="47164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96" name="Equation" r:id="rId6" imgW="1485900" imgH="279400" progId="Equation.DSMT4">
                  <p:embed/>
                </p:oleObj>
              </mc:Choice>
              <mc:Fallback>
                <p:oleObj name="Equation" r:id="rId6" imgW="14859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4716463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Completeness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562600" cy="51387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 a two-dimensional space, any vector can be written as a linear combination of </a:t>
            </a:r>
            <a:r>
              <a:rPr lang="en-US" b="1" dirty="0" smtClean="0">
                <a:cs typeface="+mn-cs"/>
              </a:rPr>
              <a:t>orthogonal</a:t>
            </a:r>
            <a:r>
              <a:rPr lang="en-US" dirty="0" smtClean="0">
                <a:cs typeface="+mn-cs"/>
              </a:rPr>
              <a:t> vectors </a:t>
            </a:r>
            <a:r>
              <a:rPr lang="en-US" i="1" dirty="0" smtClean="0">
                <a:latin typeface="Times New Roman" charset="0"/>
                <a:cs typeface="+mn-cs"/>
              </a:rPr>
              <a:t>x</a:t>
            </a:r>
            <a:r>
              <a:rPr lang="en-US" dirty="0" smtClean="0">
                <a:cs typeface="+mn-cs"/>
              </a:rPr>
              <a:t> and </a:t>
            </a:r>
            <a:r>
              <a:rPr lang="en-US" i="1" dirty="0" smtClean="0">
                <a:latin typeface="Times New Roman" charset="0"/>
                <a:cs typeface="+mn-cs"/>
              </a:rPr>
              <a:t>y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three-dimension, we need three orthogonal vectors </a:t>
            </a:r>
            <a:r>
              <a:rPr lang="en-US" i="1" dirty="0" smtClean="0">
                <a:latin typeface="Times New Roman" charset="0"/>
                <a:cs typeface="+mn-cs"/>
              </a:rPr>
              <a:t>x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latin typeface="Times New Roman" charset="0"/>
                <a:cs typeface="+mn-cs"/>
              </a:rPr>
              <a:t>y</a:t>
            </a:r>
            <a:r>
              <a:rPr lang="en-US" dirty="0" smtClean="0">
                <a:cs typeface="+mn-cs"/>
              </a:rPr>
              <a:t>, and </a:t>
            </a:r>
            <a:r>
              <a:rPr lang="en-US" i="1" dirty="0" smtClean="0">
                <a:latin typeface="Times New Roman" charset="0"/>
                <a:cs typeface="+mn-cs"/>
              </a:rPr>
              <a:t>z</a:t>
            </a:r>
            <a:r>
              <a:rPr lang="en-US" dirty="0" smtClean="0">
                <a:cs typeface="+mn-cs"/>
              </a:rPr>
              <a:t> that expands any vector.</a:t>
            </a:r>
          </a:p>
        </p:txBody>
      </p:sp>
      <p:graphicFrame>
        <p:nvGraphicFramePr>
          <p:cNvPr id="3973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427475"/>
              </p:ext>
            </p:extLst>
          </p:nvPr>
        </p:nvGraphicFramePr>
        <p:xfrm>
          <a:off x="2286000" y="3657600"/>
          <a:ext cx="20574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278" name="Equation" r:id="rId4" imgW="838200" imgH="266700" progId="Equation.3">
                  <p:embed/>
                </p:oleObj>
              </mc:Choice>
              <mc:Fallback>
                <p:oleObj name="Equation" r:id="rId4" imgW="838200" imgH="266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657600"/>
                        <a:ext cx="20574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7316" name="Group 10"/>
          <p:cNvGrpSpPr>
            <a:grpSpLocks/>
          </p:cNvGrpSpPr>
          <p:nvPr/>
        </p:nvGrpSpPr>
        <p:grpSpPr bwMode="auto">
          <a:xfrm>
            <a:off x="6096000" y="1828800"/>
            <a:ext cx="2219325" cy="2266950"/>
            <a:chOff x="418" y="1508"/>
            <a:chExt cx="1398" cy="1428"/>
          </a:xfrm>
        </p:grpSpPr>
        <p:sp>
          <p:nvSpPr>
            <p:cNvPr id="230411" name="Line 11"/>
            <p:cNvSpPr>
              <a:spLocks noChangeShapeType="1"/>
            </p:cNvSpPr>
            <p:nvPr/>
          </p:nvSpPr>
          <p:spPr bwMode="auto">
            <a:xfrm flipV="1">
              <a:off x="576" y="192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0412" name="Line 12"/>
            <p:cNvSpPr>
              <a:spLocks noChangeShapeType="1"/>
            </p:cNvSpPr>
            <p:nvPr/>
          </p:nvSpPr>
          <p:spPr bwMode="auto">
            <a:xfrm>
              <a:off x="576" y="27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9732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0048043"/>
                </p:ext>
              </p:extLst>
            </p:nvPr>
          </p:nvGraphicFramePr>
          <p:xfrm>
            <a:off x="1536" y="2544"/>
            <a:ext cx="280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279" name="Equation" r:id="rId6" imgW="127000" imgH="177800" progId="Equation.3">
                    <p:embed/>
                  </p:oleObj>
                </mc:Choice>
                <mc:Fallback>
                  <p:oleObj name="Equation" r:id="rId6" imgW="127000" imgH="1778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544"/>
                          <a:ext cx="280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2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7506369"/>
                </p:ext>
              </p:extLst>
            </p:nvPr>
          </p:nvGraphicFramePr>
          <p:xfrm>
            <a:off x="418" y="1508"/>
            <a:ext cx="308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280" name="Equation" r:id="rId8" imgW="139700" imgH="203200" progId="Equation.3">
                    <p:embed/>
                  </p:oleObj>
                </mc:Choice>
                <mc:Fallback>
                  <p:oleObj name="Equation" r:id="rId8" imgW="139700" imgH="203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" y="1508"/>
                          <a:ext cx="308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7317" name="Group 17"/>
          <p:cNvGrpSpPr>
            <a:grpSpLocks/>
          </p:cNvGrpSpPr>
          <p:nvPr/>
        </p:nvGrpSpPr>
        <p:grpSpPr bwMode="auto">
          <a:xfrm>
            <a:off x="5956300" y="3962400"/>
            <a:ext cx="2959100" cy="2495550"/>
            <a:chOff x="3552" y="2556"/>
            <a:chExt cx="1864" cy="1572"/>
          </a:xfrm>
        </p:grpSpPr>
        <p:sp>
          <p:nvSpPr>
            <p:cNvPr id="230404" name="Line 4"/>
            <p:cNvSpPr>
              <a:spLocks noChangeShapeType="1"/>
            </p:cNvSpPr>
            <p:nvPr/>
          </p:nvSpPr>
          <p:spPr bwMode="auto">
            <a:xfrm flipV="1">
              <a:off x="4224" y="297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0405" name="Line 5"/>
            <p:cNvSpPr>
              <a:spLocks noChangeShapeType="1"/>
            </p:cNvSpPr>
            <p:nvPr/>
          </p:nvSpPr>
          <p:spPr bwMode="auto">
            <a:xfrm>
              <a:off x="4224" y="379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973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6990021"/>
                </p:ext>
              </p:extLst>
            </p:nvPr>
          </p:nvGraphicFramePr>
          <p:xfrm>
            <a:off x="5136" y="3552"/>
            <a:ext cx="280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281" name="Equation" r:id="rId10" imgW="127000" imgH="177800" progId="Equation.3">
                    <p:embed/>
                  </p:oleObj>
                </mc:Choice>
                <mc:Fallback>
                  <p:oleObj name="Equation" r:id="rId10" imgW="127000" imgH="1778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3552"/>
                          <a:ext cx="280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732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645811"/>
                </p:ext>
              </p:extLst>
            </p:nvPr>
          </p:nvGraphicFramePr>
          <p:xfrm>
            <a:off x="4074" y="2556"/>
            <a:ext cx="308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282" name="Equation" r:id="rId12" imgW="139700" imgH="203200" progId="Equation.3">
                    <p:embed/>
                  </p:oleObj>
                </mc:Choice>
                <mc:Fallback>
                  <p:oleObj name="Equation" r:id="rId12" imgW="139700" imgH="2032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4" y="2556"/>
                          <a:ext cx="308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0415" name="Line 15"/>
            <p:cNvSpPr>
              <a:spLocks noChangeShapeType="1"/>
            </p:cNvSpPr>
            <p:nvPr/>
          </p:nvSpPr>
          <p:spPr bwMode="auto">
            <a:xfrm flipH="1">
              <a:off x="3744" y="3792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9732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788264"/>
                </p:ext>
              </p:extLst>
            </p:nvPr>
          </p:nvGraphicFramePr>
          <p:xfrm>
            <a:off x="3552" y="3696"/>
            <a:ext cx="280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283" name="Equation" r:id="rId14" imgW="127000" imgH="165100" progId="Equation.3">
                    <p:embed/>
                  </p:oleObj>
                </mc:Choice>
                <mc:Fallback>
                  <p:oleObj name="Equation" r:id="rId14" imgW="127000" imgH="1651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696"/>
                          <a:ext cx="280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75246"/>
              </p:ext>
            </p:extLst>
          </p:nvPr>
        </p:nvGraphicFramePr>
        <p:xfrm>
          <a:off x="2033588" y="5975350"/>
          <a:ext cx="28686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284" name="Equation" r:id="rId16" imgW="1168400" imgH="266700" progId="Equation.DSMT4">
                  <p:embed/>
                </p:oleObj>
              </mc:Choice>
              <mc:Fallback>
                <p:oleObj name="Equation" r:id="rId16" imgW="1168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5975350"/>
                        <a:ext cx="28686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Eigenvalues and </a:t>
            </a:r>
            <a:br>
              <a:rPr lang="en-US" dirty="0" smtClean="0">
                <a:cs typeface="+mj-cs"/>
              </a:rPr>
            </a:br>
            <a:r>
              <a:rPr lang="en-US" dirty="0" err="1" smtClean="0">
                <a:cs typeface="+mj-cs"/>
              </a:rPr>
              <a:t>eigenfunctions</a:t>
            </a:r>
            <a:endParaRPr lang="en-US" dirty="0" smtClean="0">
              <a:cs typeface="+mj-cs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wave function and energy can be obtained by solving the Schr</a:t>
            </a:r>
            <a:r>
              <a:rPr lang="en-US" dirty="0" smtClean="0">
                <a:cs typeface="Arial" charset="0"/>
              </a:rPr>
              <a:t>ödinger equation. 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The wave function has the complete but probabilistic information about the location of a particle.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The </a:t>
            </a:r>
            <a:r>
              <a:rPr lang="en-US" dirty="0" smtClean="0">
                <a:cs typeface="+mn-cs"/>
              </a:rPr>
              <a:t>Schr</a:t>
            </a:r>
            <a:r>
              <a:rPr lang="en-US" dirty="0" smtClean="0">
                <a:cs typeface="Arial" charset="0"/>
              </a:rPr>
              <a:t>ödinger equation is an eigenvalue equation:</a:t>
            </a:r>
          </a:p>
        </p:txBody>
      </p:sp>
      <p:graphicFrame>
        <p:nvGraphicFramePr>
          <p:cNvPr id="337923" name="Object 4"/>
          <p:cNvGraphicFramePr>
            <a:graphicFrameLocks noChangeAspect="1"/>
          </p:cNvGraphicFramePr>
          <p:nvPr/>
        </p:nvGraphicFramePr>
        <p:xfrm>
          <a:off x="2743200" y="5105400"/>
          <a:ext cx="36576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9" name="Equation" r:id="rId4" imgW="672808" imgH="203112" progId="Equation.3">
                  <p:embed/>
                </p:oleObj>
              </mc:Choice>
              <mc:Fallback>
                <p:oleObj name="Equation" r:id="rId4" imgW="672808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05400"/>
                        <a:ext cx="36576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Completeness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Any function (that conforms to the allowable forms of wave functions) is expressed as a linear combination of (orthogonal)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 of an </a:t>
            </a:r>
            <a:r>
              <a:rPr lang="en-US" dirty="0" err="1" smtClean="0">
                <a:cs typeface="+mn-cs"/>
              </a:rPr>
              <a:t>Hermitian</a:t>
            </a:r>
            <a:r>
              <a:rPr lang="en-US" dirty="0" smtClean="0">
                <a:cs typeface="+mn-cs"/>
              </a:rPr>
              <a:t> operator.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this sense,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 of an </a:t>
            </a:r>
            <a:r>
              <a:rPr lang="en-US" dirty="0" err="1" smtClean="0">
                <a:cs typeface="+mn-cs"/>
              </a:rPr>
              <a:t>Hermitian</a:t>
            </a:r>
            <a:r>
              <a:rPr lang="en-US" dirty="0" smtClean="0">
                <a:cs typeface="+mn-cs"/>
              </a:rPr>
              <a:t> operator is </a:t>
            </a:r>
            <a:r>
              <a:rPr lang="en-US" b="1" dirty="0" smtClean="0">
                <a:cs typeface="+mn-cs"/>
              </a:rPr>
              <a:t>complete</a:t>
            </a:r>
            <a:r>
              <a:rPr lang="en-US" dirty="0" smtClean="0">
                <a:cs typeface="+mn-cs"/>
              </a:rPr>
              <a:t>.</a:t>
            </a:r>
          </a:p>
        </p:txBody>
      </p:sp>
      <p:graphicFrame>
        <p:nvGraphicFramePr>
          <p:cNvPr id="399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880123"/>
              </p:ext>
            </p:extLst>
          </p:nvPr>
        </p:nvGraphicFramePr>
        <p:xfrm>
          <a:off x="1322388" y="3657600"/>
          <a:ext cx="660241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0" name="Equation" r:id="rId4" imgW="1689100" imgH="241300" progId="Equation.3">
                  <p:embed/>
                </p:oleObj>
              </mc:Choice>
              <mc:Fallback>
                <p:oleObj name="Equation" r:id="rId4" imgW="16891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3657600"/>
                        <a:ext cx="6602412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 quantum mechanics, we translate energy and other observable quantities to operators, which must be </a:t>
            </a:r>
            <a:r>
              <a:rPr lang="en-US" i="1" dirty="0" err="1" smtClean="0">
                <a:cs typeface="+mn-cs"/>
              </a:rPr>
              <a:t>Hermitian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4014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832378"/>
              </p:ext>
            </p:extLst>
          </p:nvPr>
        </p:nvGraphicFramePr>
        <p:xfrm>
          <a:off x="1981200" y="3276600"/>
          <a:ext cx="4892675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6" name="Equation" r:id="rId4" imgW="2400300" imgH="1054100" progId="Equation.DSMT4">
                  <p:embed/>
                </p:oleObj>
              </mc:Choice>
              <mc:Fallback>
                <p:oleObj name="Equation" r:id="rId4" imgW="2400300" imgH="1054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4892675" cy="21510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dirty="0" err="1" smtClean="0">
                <a:cs typeface="+mn-cs"/>
              </a:rPr>
              <a:t>Hermitian</a:t>
            </a:r>
            <a:r>
              <a:rPr lang="en-US" dirty="0" smtClean="0">
                <a:cs typeface="+mn-cs"/>
              </a:rPr>
              <a:t> operator satisfies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It has the following three important properties: (1) its eigenvalues are real; (2) its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 are orthogonal*; (3) its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 form a complete set.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60675"/>
              </p:ext>
            </p:extLst>
          </p:nvPr>
        </p:nvGraphicFramePr>
        <p:xfrm>
          <a:off x="2438400" y="2209800"/>
          <a:ext cx="4343400" cy="74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75" name="Equation" r:id="rId4" imgW="1625600" imgH="279400" progId="Equation.DSMT4">
                  <p:embed/>
                </p:oleObj>
              </mc:Choice>
              <mc:Fallback>
                <p:oleObj name="Equation" r:id="rId4" imgW="1625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4343400" cy="747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5754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*Exception exists: Two </a:t>
            </a:r>
            <a:r>
              <a:rPr lang="en-US" dirty="0" err="1" smtClean="0"/>
              <a:t>eigenfunctions</a:t>
            </a:r>
            <a:r>
              <a:rPr lang="en-US" dirty="0" smtClean="0"/>
              <a:t> corresponding to an identical eigenvalue may not be orthogonal. However, they can be made orthogonal to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1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Eigenvalue equations of these operators: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344487" lvl="1" indent="0"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First of these is called the time-independent Schr</a:t>
            </a:r>
            <a:r>
              <a:rPr lang="en-US" dirty="0" smtClean="0">
                <a:cs typeface="Arial" charset="0"/>
              </a:rPr>
              <a:t>ödinger equation.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We know that the energy of the particle in state </a:t>
            </a:r>
            <a:r>
              <a:rPr lang="en-US" dirty="0" err="1" smtClean="0">
                <a:cs typeface="+mn-cs"/>
              </a:rPr>
              <a:t>Ψ</a:t>
            </a:r>
            <a:r>
              <a:rPr lang="en-US" i="1" baseline="-25000" dirty="0" err="1" smtClean="0">
                <a:cs typeface="+mn-cs"/>
              </a:rPr>
              <a:t>a</a:t>
            </a:r>
            <a:r>
              <a:rPr lang="en-US" dirty="0" smtClean="0">
                <a:cs typeface="+mn-cs"/>
              </a:rPr>
              <a:t> is </a:t>
            </a:r>
            <a:r>
              <a:rPr lang="en-US" i="1" dirty="0" smtClean="0">
                <a:cs typeface="+mn-cs"/>
              </a:rPr>
              <a:t>E</a:t>
            </a:r>
            <a:r>
              <a:rPr lang="en-US" dirty="0" smtClean="0">
                <a:cs typeface="+mn-cs"/>
              </a:rPr>
              <a:t>, </a:t>
            </a:r>
            <a:r>
              <a:rPr lang="en-US" dirty="0"/>
              <a:t>the </a:t>
            </a:r>
            <a:r>
              <a:rPr lang="en-US" dirty="0" smtClean="0"/>
              <a:t>position of the particle in state </a:t>
            </a:r>
            <a:r>
              <a:rPr lang="en-US" dirty="0" err="1" smtClean="0"/>
              <a:t>Ψ</a:t>
            </a:r>
            <a:r>
              <a:rPr lang="en-US" i="1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i="1" dirty="0" smtClean="0"/>
              <a:t>x</a:t>
            </a:r>
            <a:r>
              <a:rPr lang="en-US" dirty="0" smtClean="0"/>
              <a:t>, and </a:t>
            </a:r>
            <a:r>
              <a:rPr lang="en-US" dirty="0"/>
              <a:t>the </a:t>
            </a:r>
            <a:r>
              <a:rPr lang="en-US" dirty="0" smtClean="0"/>
              <a:t>momentum of </a:t>
            </a:r>
            <a:r>
              <a:rPr lang="en-US" dirty="0"/>
              <a:t>the </a:t>
            </a:r>
            <a:r>
              <a:rPr lang="en-US" dirty="0" smtClean="0"/>
              <a:t>particle in state </a:t>
            </a:r>
            <a:r>
              <a:rPr lang="en-US" dirty="0" err="1" smtClean="0"/>
              <a:t>Ψ</a:t>
            </a:r>
            <a:r>
              <a:rPr lang="en-US" i="1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x</a:t>
            </a:r>
            <a:r>
              <a:rPr lang="en-US" dirty="0" smtClean="0"/>
              <a:t>.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4034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96136"/>
              </p:ext>
            </p:extLst>
          </p:nvPr>
        </p:nvGraphicFramePr>
        <p:xfrm>
          <a:off x="1295400" y="2286000"/>
          <a:ext cx="65659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36" name="Equation" r:id="rId4" imgW="2400300" imgH="254000" progId="Equation.DSMT4">
                  <p:embed/>
                </p:oleObj>
              </mc:Choice>
              <mc:Fallback>
                <p:oleObj name="Equation" r:id="rId4" imgW="24003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565900" cy="6937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Eigenvalues and </a:t>
            </a:r>
            <a:br>
              <a:rPr lang="en-US" dirty="0" smtClean="0">
                <a:cs typeface="+mj-cs"/>
              </a:rPr>
            </a:br>
            <a:r>
              <a:rPr lang="en-US" dirty="0" err="1" smtClean="0">
                <a:cs typeface="+mj-cs"/>
              </a:rPr>
              <a:t>eigenfunctions</a:t>
            </a:r>
            <a:endParaRPr lang="en-US" dirty="0" smtClean="0">
              <a:cs typeface="+mj-cs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What about other properties: momentum, kinetic energy, etc.?  These can also be obtained by the Schr</a:t>
            </a:r>
            <a:r>
              <a:rPr lang="en-US" dirty="0" smtClean="0">
                <a:cs typeface="Arial" charset="0"/>
              </a:rPr>
              <a:t>ödinger-like eigenvalue equation:</a:t>
            </a: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For each property, there is a quantum-mechanical operator </a:t>
            </a:r>
            <a:r>
              <a:rPr lang="el-GR" dirty="0" smtClean="0">
                <a:cs typeface="Arial" charset="0"/>
              </a:rPr>
              <a:t>Ω</a:t>
            </a:r>
            <a:r>
              <a:rPr lang="en-US" dirty="0" smtClean="0">
                <a:cs typeface="Arial" charset="0"/>
              </a:rPr>
              <a:t>.</a:t>
            </a:r>
            <a:endParaRPr lang="el-GR" dirty="0" smtClean="0">
              <a:cs typeface="Arial" charset="0"/>
            </a:endParaRPr>
          </a:p>
        </p:txBody>
      </p:sp>
      <p:graphicFrame>
        <p:nvGraphicFramePr>
          <p:cNvPr id="339971" name="Object 5"/>
          <p:cNvGraphicFramePr>
            <a:graphicFrameLocks noChangeAspect="1"/>
          </p:cNvGraphicFramePr>
          <p:nvPr/>
        </p:nvGraphicFramePr>
        <p:xfrm>
          <a:off x="2341563" y="3811588"/>
          <a:ext cx="3449637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48" name="Equation" r:id="rId4" imgW="634449" imgH="215713" progId="Equation.3">
                  <p:embed/>
                </p:oleObj>
              </mc:Choice>
              <mc:Fallback>
                <p:oleObj name="Equation" r:id="rId4" imgW="634449" imgH="2157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3811588"/>
                        <a:ext cx="3449637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638800" y="3962400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FF6600"/>
                </a:solidFill>
                <a:cs typeface="+mn-cs"/>
              </a:rPr>
              <a:t>There are infinitely many eigenfunctions and eigenvalues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position operator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operator for location along the </a:t>
            </a:r>
            <a:r>
              <a:rPr lang="en-US" i="1" dirty="0" smtClean="0">
                <a:cs typeface="+mn-cs"/>
              </a:rPr>
              <a:t>x</a:t>
            </a:r>
            <a:r>
              <a:rPr lang="en-US" dirty="0" smtClean="0">
                <a:cs typeface="+mn-cs"/>
              </a:rPr>
              <a:t>-axis is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Arial" charset="0"/>
              </a:rPr>
              <a:t>If a wave function satisfies the eigenvalue equation: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i="1" dirty="0" smtClean="0">
                <a:latin typeface="Times New Roman" charset="0"/>
                <a:cs typeface="Arial" charset="0"/>
              </a:rPr>
              <a:t>e</a:t>
            </a:r>
            <a:r>
              <a:rPr lang="en-US" dirty="0" smtClean="0">
                <a:cs typeface="Arial" charset="0"/>
              </a:rPr>
              <a:t> is the position of the particle.</a:t>
            </a:r>
          </a:p>
        </p:txBody>
      </p:sp>
      <p:graphicFrame>
        <p:nvGraphicFramePr>
          <p:cNvPr id="342019" name="Object 4"/>
          <p:cNvGraphicFramePr>
            <a:graphicFrameLocks noChangeAspect="1"/>
          </p:cNvGraphicFramePr>
          <p:nvPr/>
        </p:nvGraphicFramePr>
        <p:xfrm>
          <a:off x="3429000" y="2286000"/>
          <a:ext cx="19812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46" name="Equation" r:id="rId4" imgW="457002" imgH="177723" progId="Equation.3">
                  <p:embed/>
                </p:oleObj>
              </mc:Choice>
              <mc:Fallback>
                <p:oleObj name="Equation" r:id="rId4" imgW="457002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19812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65028"/>
              </p:ext>
            </p:extLst>
          </p:nvPr>
        </p:nvGraphicFramePr>
        <p:xfrm>
          <a:off x="3276600" y="4148137"/>
          <a:ext cx="24384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47" name="Equation" r:id="rId6" imgW="596641" imgH="177723" progId="Equation.3">
                  <p:embed/>
                </p:oleObj>
              </mc:Choice>
              <mc:Fallback>
                <p:oleObj name="Equation" r:id="rId6" imgW="596641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48137"/>
                        <a:ext cx="24384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momentum operator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operator for the </a:t>
            </a:r>
            <a:r>
              <a:rPr lang="en-US" i="1" dirty="0" smtClean="0">
                <a:cs typeface="+mn-cs"/>
              </a:rPr>
              <a:t>x</a:t>
            </a:r>
            <a:r>
              <a:rPr lang="en-US" dirty="0" smtClean="0">
                <a:cs typeface="+mn-cs"/>
              </a:rPr>
              <a:t>-component of the linear momentum is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If a wave function satisfies the eigenvalue equation: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i="1" dirty="0" smtClean="0">
                <a:latin typeface="Times New Roman" charset="0"/>
                <a:cs typeface="Arial" charset="0"/>
              </a:rPr>
              <a:t>e</a:t>
            </a:r>
            <a:r>
              <a:rPr lang="en-US" dirty="0" smtClean="0">
                <a:cs typeface="Arial" charset="0"/>
              </a:rPr>
              <a:t> is the </a:t>
            </a:r>
            <a:r>
              <a:rPr lang="en-US" i="1" dirty="0" smtClean="0">
                <a:cs typeface="Arial" charset="0"/>
              </a:rPr>
              <a:t>x</a:t>
            </a:r>
            <a:r>
              <a:rPr lang="en-US" dirty="0" smtClean="0">
                <a:cs typeface="Arial" charset="0"/>
              </a:rPr>
              <a:t>-component of the momentum.</a:t>
            </a:r>
          </a:p>
        </p:txBody>
      </p:sp>
      <p:graphicFrame>
        <p:nvGraphicFramePr>
          <p:cNvPr id="344067" name="Object 4"/>
          <p:cNvGraphicFramePr>
            <a:graphicFrameLocks noChangeAspect="1"/>
          </p:cNvGraphicFramePr>
          <p:nvPr/>
        </p:nvGraphicFramePr>
        <p:xfrm>
          <a:off x="3124200" y="2438400"/>
          <a:ext cx="24606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4" name="Equation" r:id="rId4" imgW="748975" imgH="393529" progId="Equation.3">
                  <p:embed/>
                </p:oleObj>
              </mc:Choice>
              <mc:Fallback>
                <p:oleObj name="Equation" r:id="rId4" imgW="74897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438400"/>
                        <a:ext cx="246062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8" name="Object 5"/>
          <p:cNvGraphicFramePr>
            <a:graphicFrameLocks noChangeAspect="1"/>
          </p:cNvGraphicFramePr>
          <p:nvPr/>
        </p:nvGraphicFramePr>
        <p:xfrm>
          <a:off x="2438400" y="4343400"/>
          <a:ext cx="40386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5" name="Equation" r:id="rId6" imgW="1371600" imgH="393700" progId="Equation.3">
                  <p:embed/>
                </p:oleObj>
              </mc:Choice>
              <mc:Fallback>
                <p:oleObj name="Equation" r:id="rId6" imgW="13716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43400"/>
                        <a:ext cx="40386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potential energy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operator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operator for a potential energy, e.g., that of a parabolic form (this is analogous to a ball attached to a spring of constant </a:t>
            </a:r>
            <a:r>
              <a:rPr lang="en-US" i="1" smtClean="0">
                <a:cs typeface="+mn-cs"/>
              </a:rPr>
              <a:t>k</a:t>
            </a:r>
            <a:r>
              <a:rPr lang="en-US" smtClean="0">
                <a:cs typeface="+mn-cs"/>
              </a:rPr>
              <a:t>):</a:t>
            </a:r>
          </a:p>
        </p:txBody>
      </p:sp>
      <p:graphicFrame>
        <p:nvGraphicFramePr>
          <p:cNvPr id="3461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030400"/>
              </p:ext>
            </p:extLst>
          </p:nvPr>
        </p:nvGraphicFramePr>
        <p:xfrm>
          <a:off x="3276600" y="3505200"/>
          <a:ext cx="31369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92" name="Equation" r:id="rId4" imgW="723586" imgH="393529" progId="Equation.3">
                  <p:embed/>
                </p:oleObj>
              </mc:Choice>
              <mc:Fallback>
                <p:oleObj name="Equation" r:id="rId4" imgW="723586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31369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kinetic energy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operator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kinetic energy is </a:t>
            </a:r>
            <a:r>
              <a:rPr lang="en-US" i="1" dirty="0" smtClean="0">
                <a:cs typeface="+mn-cs"/>
              </a:rPr>
              <a:t>p</a:t>
            </a:r>
            <a:r>
              <a:rPr lang="en-US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/2</a:t>
            </a:r>
            <a:r>
              <a:rPr lang="en-US" i="1" dirty="0" smtClean="0">
                <a:cs typeface="+mn-cs"/>
              </a:rPr>
              <a:t>m</a:t>
            </a:r>
            <a:r>
              <a:rPr lang="en-US" dirty="0" smtClean="0">
                <a:cs typeface="+mn-cs"/>
              </a:rPr>
              <a:t>. Using the definition of the momentum operator, we find</a:t>
            </a:r>
          </a:p>
        </p:txBody>
      </p:sp>
      <p:graphicFrame>
        <p:nvGraphicFramePr>
          <p:cNvPr id="3481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395592"/>
              </p:ext>
            </p:extLst>
          </p:nvPr>
        </p:nvGraphicFramePr>
        <p:xfrm>
          <a:off x="990600" y="3048000"/>
          <a:ext cx="716756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0" name="Equation" r:id="rId4" imgW="2667000" imgH="419100" progId="Equation.3">
                  <p:embed/>
                </p:oleObj>
              </mc:Choice>
              <mc:Fallback>
                <p:oleObj name="Equation" r:id="rId4" imgW="2667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7167563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309727"/>
              </p:ext>
            </p:extLst>
          </p:nvPr>
        </p:nvGraphicFramePr>
        <p:xfrm>
          <a:off x="2971800" y="4495800"/>
          <a:ext cx="32083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1" name="Equation" r:id="rId6" imgW="1193800" imgH="419100" progId="Equation.3">
                  <p:embed/>
                </p:oleObj>
              </mc:Choice>
              <mc:Fallback>
                <p:oleObj name="Equation" r:id="rId6" imgW="11938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3208337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energy operator. I.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operator for energy = kinetic + potential energies is the Hamiltonian!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eigenvalue equation for this operator is nothing but the time-independent Schr</a:t>
            </a:r>
            <a:r>
              <a:rPr lang="en-US" dirty="0" smtClean="0">
                <a:cs typeface="Arial" charset="0"/>
              </a:rPr>
              <a:t>ödinger equation:</a:t>
            </a:r>
          </a:p>
        </p:txBody>
      </p:sp>
      <p:graphicFrame>
        <p:nvGraphicFramePr>
          <p:cNvPr id="350211" name="Object 4"/>
          <p:cNvGraphicFramePr>
            <a:graphicFrameLocks noChangeAspect="1"/>
          </p:cNvGraphicFramePr>
          <p:nvPr/>
        </p:nvGraphicFramePr>
        <p:xfrm>
          <a:off x="2082800" y="2819400"/>
          <a:ext cx="481171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38" name="Equation" r:id="rId4" imgW="1790700" imgH="419100" progId="Equation.3">
                  <p:embed/>
                </p:oleObj>
              </mc:Choice>
              <mc:Fallback>
                <p:oleObj name="Equation" r:id="rId4" imgW="17907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819400"/>
                        <a:ext cx="4811713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2" name="Object 5"/>
          <p:cNvGraphicFramePr>
            <a:graphicFrameLocks noChangeAspect="1"/>
          </p:cNvGraphicFramePr>
          <p:nvPr/>
        </p:nvGraphicFramePr>
        <p:xfrm>
          <a:off x="3200400" y="5562600"/>
          <a:ext cx="28194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39" name="Equation" r:id="rId6" imgW="672808" imgH="203112" progId="Equation.3">
                  <p:embed/>
                </p:oleObj>
              </mc:Choice>
              <mc:Fallback>
                <p:oleObj name="Equation" r:id="rId6" imgW="67280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562600"/>
                        <a:ext cx="28194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25168</TotalTime>
  <Words>1043</Words>
  <Application>Microsoft Macintosh PowerPoint</Application>
  <PresentationFormat>On-screen Show (4:3)</PresentationFormat>
  <Paragraphs>157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Network</vt:lpstr>
      <vt:lpstr>Equation</vt:lpstr>
      <vt:lpstr>Lecture 6 Information in wave function. I.</vt:lpstr>
      <vt:lpstr>Information  in wave function</vt:lpstr>
      <vt:lpstr>Eigenvalues and  eigenfunctions</vt:lpstr>
      <vt:lpstr>Eigenvalues and  eigenfunctions</vt:lpstr>
      <vt:lpstr>The position operator</vt:lpstr>
      <vt:lpstr>The momentum operator</vt:lpstr>
      <vt:lpstr>The potential energy  operator</vt:lpstr>
      <vt:lpstr>The kinetic energy  operator</vt:lpstr>
      <vt:lpstr>The energy operator. I.</vt:lpstr>
      <vt:lpstr>The energy operator. II.</vt:lpstr>
      <vt:lpstr>Hermitian operator</vt:lpstr>
      <vt:lpstr>Hermitian operator</vt:lpstr>
      <vt:lpstr>Hermitian operator</vt:lpstr>
      <vt:lpstr>Hermitian operator</vt:lpstr>
      <vt:lpstr>The position operator</vt:lpstr>
      <vt:lpstr>The momentum operator</vt:lpstr>
      <vt:lpstr>The momentum operator</vt:lpstr>
      <vt:lpstr>The kinetic energy  operator</vt:lpstr>
      <vt:lpstr>The kinetic energy  operator</vt:lpstr>
      <vt:lpstr>The kinetic energy operator</vt:lpstr>
      <vt:lpstr>The Hamiltonian</vt:lpstr>
      <vt:lpstr>Properties of  an Hermitian operator</vt:lpstr>
      <vt:lpstr>Real eigenvalues</vt:lpstr>
      <vt:lpstr>Real eigenvalues</vt:lpstr>
      <vt:lpstr>Real eigenvalues</vt:lpstr>
      <vt:lpstr>Orthogonality</vt:lpstr>
      <vt:lpstr>Orthogonality</vt:lpstr>
      <vt:lpstr>Orthogonality</vt:lpstr>
      <vt:lpstr>Completeness</vt:lpstr>
      <vt:lpstr>Completeness</vt:lpstr>
      <vt:lpstr>Summary</vt:lpstr>
      <vt:lpstr>Summary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Physical Chemistry II</dc:title>
  <dc:creator>So Hirata</dc:creator>
  <cp:lastModifiedBy>So Hirata</cp:lastModifiedBy>
  <cp:revision>548</cp:revision>
  <dcterms:created xsi:type="dcterms:W3CDTF">2004-10-28T18:09:17Z</dcterms:created>
  <dcterms:modified xsi:type="dcterms:W3CDTF">2012-12-21T05:14:47Z</dcterms:modified>
</cp:coreProperties>
</file>