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notesSlides/notesSlide14.xml" ContentType="application/vnd.openxmlformats-officedocument.presentationml.notesSlide+xml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notesSlides/notesSlide15.xml" ContentType="application/vnd.openxmlformats-officedocument.presentationml.notesSlide+xml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notesSlides/notesSlide16.xml" ContentType="application/vnd.openxmlformats-officedocument.presentationml.notesSlide+xml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notesSlides/notesSlide17.xml" ContentType="application/vnd.openxmlformats-officedocument.presentationml.notesSlide+xml"/>
  <Override PartName="/ppt/embeddings/oleObject16.bin" ContentType="application/vnd.openxmlformats-officedocument.oleObject"/>
  <Override PartName="/ppt/notesSlides/notesSlide18.xml" ContentType="application/vnd.openxmlformats-officedocument.presentationml.notesSlide+xml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notesSlides/notesSlide19.xml" ContentType="application/vnd.openxmlformats-officedocument.presentationml.notesSlide+xml"/>
  <Override PartName="/ppt/embeddings/oleObject21.bin" ContentType="application/vnd.openxmlformats-officedocument.oleObject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notesSlides/notesSlide22.xml" ContentType="application/vnd.openxmlformats-officedocument.presentationml.notesSlide+xml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notesSlides/notesSlide23.xml" ContentType="application/vnd.openxmlformats-officedocument.presentationml.notesSlide+xml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notesSlides/notesSlide24.xml" ContentType="application/vnd.openxmlformats-officedocument.presentationml.notesSlide+xml"/>
  <Override PartName="/ppt/embeddings/oleObject29.bin" ContentType="application/vnd.openxmlformats-officedocument.oleObject"/>
  <Override PartName="/ppt/notesSlides/notesSlide25.xml" ContentType="application/vnd.openxmlformats-officedocument.presentationml.notesSlide+xml"/>
  <Override PartName="/ppt/embeddings/oleObject30.bin" ContentType="application/vnd.openxmlformats-officedocument.oleObject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embeddings/oleObject31.bin" ContentType="application/vnd.openxmlformats-officedocument.oleObject"/>
  <Override PartName="/ppt/notesSlides/notesSlide28.xml" ContentType="application/vnd.openxmlformats-officedocument.presentationml.notesSlide+xml"/>
  <Override PartName="/ppt/embeddings/oleObject32.bin" ContentType="application/vnd.openxmlformats-officedocument.oleObject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notesMasterIdLst>
    <p:notesMasterId r:id="rId34"/>
  </p:notesMasterIdLst>
  <p:handoutMasterIdLst>
    <p:handoutMasterId r:id="rId35"/>
  </p:handoutMasterIdLst>
  <p:sldIdLst>
    <p:sldId id="642" r:id="rId2"/>
    <p:sldId id="365" r:id="rId3"/>
    <p:sldId id="366" r:id="rId4"/>
    <p:sldId id="367" r:id="rId5"/>
    <p:sldId id="370" r:id="rId6"/>
    <p:sldId id="368" r:id="rId7"/>
    <p:sldId id="369" r:id="rId8"/>
    <p:sldId id="371" r:id="rId9"/>
    <p:sldId id="372" r:id="rId10"/>
    <p:sldId id="632" r:id="rId11"/>
    <p:sldId id="377" r:id="rId12"/>
    <p:sldId id="378" r:id="rId13"/>
    <p:sldId id="379" r:id="rId14"/>
    <p:sldId id="380" r:id="rId15"/>
    <p:sldId id="381" r:id="rId16"/>
    <p:sldId id="624" r:id="rId17"/>
    <p:sldId id="625" r:id="rId18"/>
    <p:sldId id="626" r:id="rId19"/>
    <p:sldId id="390" r:id="rId20"/>
    <p:sldId id="391" r:id="rId21"/>
    <p:sldId id="483" r:id="rId22"/>
    <p:sldId id="484" r:id="rId23"/>
    <p:sldId id="394" r:id="rId24"/>
    <p:sldId id="645" r:id="rId25"/>
    <p:sldId id="643" r:id="rId26"/>
    <p:sldId id="395" r:id="rId27"/>
    <p:sldId id="396" r:id="rId28"/>
    <p:sldId id="397" r:id="rId29"/>
    <p:sldId id="398" r:id="rId30"/>
    <p:sldId id="399" r:id="rId31"/>
    <p:sldId id="646" r:id="rId32"/>
    <p:sldId id="400" r:id="rId3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69FD"/>
    <a:srgbClr val="99CCFF"/>
    <a:srgbClr val="FF6600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Relationship Id="rId2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Relationship Id="rId2" Type="http://schemas.openxmlformats.org/officeDocument/2006/relationships/image" Target="../media/image2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Relationship Id="rId2" Type="http://schemas.openxmlformats.org/officeDocument/2006/relationships/image" Target="../media/image3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Relationship Id="rId2" Type="http://schemas.openxmlformats.org/officeDocument/2006/relationships/image" Target="../media/image32.wmf"/><Relationship Id="rId3" Type="http://schemas.openxmlformats.org/officeDocument/2006/relationships/image" Target="../media/image33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Relationship Id="rId2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Relationship Id="rId2" Type="http://schemas.openxmlformats.org/officeDocument/2006/relationships/image" Target="../media/image14.wmf"/><Relationship Id="rId3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4" Type="http://schemas.openxmlformats.org/officeDocument/2006/relationships/image" Target="../media/image17.wmf"/><Relationship Id="rId1" Type="http://schemas.openxmlformats.org/officeDocument/2006/relationships/image" Target="../media/image14.wmf"/><Relationship Id="rId2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Relationship Id="rId2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Relationship Id="rId2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4" Type="http://schemas.openxmlformats.org/officeDocument/2006/relationships/image" Target="../media/image26.wmf"/><Relationship Id="rId1" Type="http://schemas.openxmlformats.org/officeDocument/2006/relationships/image" Target="../media/image23.wmf"/><Relationship Id="rId2" Type="http://schemas.openxmlformats.org/officeDocument/2006/relationships/image" Target="../media/image2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6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6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cs typeface="+mn-cs"/>
              </a:defRPr>
            </a:lvl1pPr>
          </a:lstStyle>
          <a:p>
            <a:pPr>
              <a:defRPr/>
            </a:pPr>
            <a:fld id="{B791ABAF-8527-B043-9DE2-54BF56062E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8142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3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3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3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3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3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71827DC-6BCF-7649-AD2E-DE2B31066E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4617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1827DC-6BCF-7649-AD2E-DE2B31066E6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3308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791957-8886-BC45-99DD-BBA9BAE034C8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74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4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3D872A-E473-9E4F-9AB0-A07A4851A823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A543DC-BC9E-5144-90DC-62A1BBD83CC5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555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55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3B0187-CECE-2844-9931-A126A5C540AB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33BDF4-B493-594C-9C0D-2381D9E82ABC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557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57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49F9A7-B8F0-644C-89C8-AA08BA009DD1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558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58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7F3C13-8825-FB48-A534-93B756C54475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68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8BEEF1-A96F-3440-B75D-B49347BBEE4C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69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9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EE024B-3D40-FB4E-950A-DE9DD49972FC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69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9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16009E-CBD8-B849-A045-A1138AF58399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567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67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CA7220-AEDB-2442-A17B-EB8E35A54F70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54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45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58117E-B1DE-9946-B19B-EF688E090703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568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68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D10E6E-6EB3-3343-9805-01F89B254608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569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69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F8B1C9-A4C8-9F4E-9938-6299B6F3921F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570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0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2EB62B-3038-C84C-A647-441DDF48C019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571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1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2EB62B-3038-C84C-A647-441DDF48C019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571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1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2EB62B-3038-C84C-A647-441DDF48C019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571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1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8C4485-CC20-6947-B92A-A7E8A848A1D6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574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4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24EE44-1FA5-F242-BC12-CE7194C204B3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57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C37F71-6951-7F42-939C-594F41EDC647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576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6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6BA760-7352-4942-81DC-B7F461C1BB58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577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7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60E0C5-C02E-DF41-90EA-0D3BA7BED748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546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46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E4B8E0-D4CD-B046-A244-998F9E08B239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578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8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1D399F-D229-6D48-A102-C0468434879B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579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9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B100450-DA42-F848-979E-54C658587321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5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45CB42-4FE5-C64F-A03E-2B4F117ACB7C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548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48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605B92-3EAB-FD43-8AD3-E3B6585F2F2A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72C25F-E6E3-F047-B98C-60848BE7CDC5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550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50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7DEE69-C90A-2245-BFB2-4A5B40D3AA50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1AA4A1-F73F-ED44-AE27-A37B7F9484B3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55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5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6" name="Picture 8" descr="imark_1867_pro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971800"/>
            <a:ext cx="109696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charset="0"/>
              <a:buNone/>
              <a:defRPr sz="32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67A36-33E9-F34A-8447-2474B0DFFD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962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495E4-FAA7-F146-A8F8-22138C5AF5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351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2E2C9-5FC0-A945-9FF6-9B15A92C32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49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469BA-3F74-AE4A-90BA-103784C508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3231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2A282-D3AB-9646-B33C-5C9905F22C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708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A388E-F8DF-E247-B486-2C32FC8105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787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558C8-DFA6-1945-B49A-18255A63DF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689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3F77CD-36A0-AA4B-A482-DCDCF99B9E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430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9727F-A49B-2D41-997E-526AFF799A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06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A4B047-2FF8-7647-9955-801F3298DC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052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22D4E-8F6F-0445-93EA-3134F8F493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34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82BAC-0ED9-F147-85AA-455255D589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472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16B58F-4547-D54C-ACCF-1870C11D14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749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82296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cs typeface="+mn-cs"/>
              </a:defRPr>
            </a:lvl1pPr>
          </a:lstStyle>
          <a:p>
            <a:pPr>
              <a:defRPr/>
            </a:pPr>
            <a:fld id="{3AA6EAA7-48DF-B84E-B0F3-3CF6543F0F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0"/>
        <a:buChar char="l"/>
        <a:defRPr sz="30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l"/>
        <a:defRPr sz="2600">
          <a:solidFill>
            <a:schemeClr val="tx1"/>
          </a:solidFill>
          <a:latin typeface="+mn-lt"/>
          <a:ea typeface="+mn-ea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charset="0"/>
        <a:buChar char="l"/>
        <a:defRPr sz="2300">
          <a:solidFill>
            <a:schemeClr val="tx1"/>
          </a:solidFill>
          <a:latin typeface="+mn-lt"/>
          <a:ea typeface="+mn-ea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11.wmf"/><Relationship Id="rId6" Type="http://schemas.openxmlformats.org/officeDocument/2006/relationships/oleObject" Target="../embeddings/oleObject4.bin"/><Relationship Id="rId7" Type="http://schemas.openxmlformats.org/officeDocument/2006/relationships/image" Target="../media/image12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13.wmf"/><Relationship Id="rId6" Type="http://schemas.openxmlformats.org/officeDocument/2006/relationships/oleObject" Target="../embeddings/oleObject6.bin"/><Relationship Id="rId7" Type="http://schemas.openxmlformats.org/officeDocument/2006/relationships/image" Target="../media/image14.wmf"/><Relationship Id="rId8" Type="http://schemas.openxmlformats.org/officeDocument/2006/relationships/oleObject" Target="../embeddings/oleObject7.bin"/><Relationship Id="rId9" Type="http://schemas.openxmlformats.org/officeDocument/2006/relationships/image" Target="../media/image15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14.wmf"/><Relationship Id="rId6" Type="http://schemas.openxmlformats.org/officeDocument/2006/relationships/oleObject" Target="../embeddings/oleObject9.bin"/><Relationship Id="rId7" Type="http://schemas.openxmlformats.org/officeDocument/2006/relationships/image" Target="../media/image15.wmf"/><Relationship Id="rId8" Type="http://schemas.openxmlformats.org/officeDocument/2006/relationships/oleObject" Target="../embeddings/oleObject10.bin"/><Relationship Id="rId9" Type="http://schemas.openxmlformats.org/officeDocument/2006/relationships/image" Target="../media/image16.wmf"/><Relationship Id="rId10" Type="http://schemas.openxmlformats.org/officeDocument/2006/relationships/oleObject" Target="../embeddings/oleObject11.bin"/><Relationship Id="rId11" Type="http://schemas.openxmlformats.org/officeDocument/2006/relationships/image" Target="../media/image17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oleObject12.bin"/><Relationship Id="rId5" Type="http://schemas.openxmlformats.org/officeDocument/2006/relationships/image" Target="../media/image18.wmf"/><Relationship Id="rId6" Type="http://schemas.openxmlformats.org/officeDocument/2006/relationships/oleObject" Target="../embeddings/oleObject13.bin"/><Relationship Id="rId7" Type="http://schemas.openxmlformats.org/officeDocument/2006/relationships/image" Target="../media/image19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oleObject" Target="../embeddings/oleObject14.bin"/><Relationship Id="rId5" Type="http://schemas.openxmlformats.org/officeDocument/2006/relationships/image" Target="../media/image20.wmf"/><Relationship Id="rId6" Type="http://schemas.openxmlformats.org/officeDocument/2006/relationships/oleObject" Target="../embeddings/oleObject15.bin"/><Relationship Id="rId7" Type="http://schemas.openxmlformats.org/officeDocument/2006/relationships/image" Target="../media/image21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oleObject16.bin"/><Relationship Id="rId5" Type="http://schemas.openxmlformats.org/officeDocument/2006/relationships/image" Target="../media/image21.wmf"/><Relationship Id="rId6" Type="http://schemas.openxmlformats.org/officeDocument/2006/relationships/image" Target="../media/image22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oleObject" Target="../embeddings/oleObject17.bin"/><Relationship Id="rId5" Type="http://schemas.openxmlformats.org/officeDocument/2006/relationships/image" Target="../media/image23.wmf"/><Relationship Id="rId6" Type="http://schemas.openxmlformats.org/officeDocument/2006/relationships/oleObject" Target="../embeddings/oleObject18.bin"/><Relationship Id="rId7" Type="http://schemas.openxmlformats.org/officeDocument/2006/relationships/image" Target="../media/image24.wmf"/><Relationship Id="rId8" Type="http://schemas.openxmlformats.org/officeDocument/2006/relationships/oleObject" Target="../embeddings/oleObject19.bin"/><Relationship Id="rId9" Type="http://schemas.openxmlformats.org/officeDocument/2006/relationships/image" Target="../media/image25.wmf"/><Relationship Id="rId10" Type="http://schemas.openxmlformats.org/officeDocument/2006/relationships/oleObject" Target="../embeddings/oleObject20.bin"/><Relationship Id="rId11" Type="http://schemas.openxmlformats.org/officeDocument/2006/relationships/image" Target="../media/image26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oleObject" Target="../embeddings/oleObject21.bin"/><Relationship Id="rId5" Type="http://schemas.openxmlformats.org/officeDocument/2006/relationships/image" Target="../media/image27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oleObject" Target="../embeddings/oleObject22.bin"/><Relationship Id="rId5" Type="http://schemas.openxmlformats.org/officeDocument/2006/relationships/image" Target="../media/image28.emf"/><Relationship Id="rId6" Type="http://schemas.openxmlformats.org/officeDocument/2006/relationships/oleObject" Target="../embeddings/oleObject23.bin"/><Relationship Id="rId7" Type="http://schemas.openxmlformats.org/officeDocument/2006/relationships/image" Target="../media/image29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oleObject" Target="../embeddings/oleObject24.bin"/><Relationship Id="rId5" Type="http://schemas.openxmlformats.org/officeDocument/2006/relationships/image" Target="../media/image30.emf"/><Relationship Id="rId6" Type="http://schemas.openxmlformats.org/officeDocument/2006/relationships/oleObject" Target="../embeddings/oleObject25.bin"/><Relationship Id="rId7" Type="http://schemas.openxmlformats.org/officeDocument/2006/relationships/image" Target="../media/image31.w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oleObject" Target="../embeddings/oleObject26.bin"/><Relationship Id="rId5" Type="http://schemas.openxmlformats.org/officeDocument/2006/relationships/image" Target="../media/image31.wmf"/><Relationship Id="rId6" Type="http://schemas.openxmlformats.org/officeDocument/2006/relationships/oleObject" Target="../embeddings/oleObject27.bin"/><Relationship Id="rId7" Type="http://schemas.openxmlformats.org/officeDocument/2006/relationships/image" Target="../media/image32.wmf"/><Relationship Id="rId8" Type="http://schemas.openxmlformats.org/officeDocument/2006/relationships/oleObject" Target="../embeddings/oleObject28.bin"/><Relationship Id="rId9" Type="http://schemas.openxmlformats.org/officeDocument/2006/relationships/image" Target="../media/image33.w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4" Type="http://schemas.openxmlformats.org/officeDocument/2006/relationships/oleObject" Target="../embeddings/oleObject29.bin"/><Relationship Id="rId5" Type="http://schemas.openxmlformats.org/officeDocument/2006/relationships/image" Target="../media/image31.wmf"/><Relationship Id="rId6" Type="http://schemas.openxmlformats.org/officeDocument/2006/relationships/image" Target="../media/image34.png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4" Type="http://schemas.openxmlformats.org/officeDocument/2006/relationships/oleObject" Target="../embeddings/oleObject30.bin"/><Relationship Id="rId5" Type="http://schemas.openxmlformats.org/officeDocument/2006/relationships/image" Target="../media/image31.wmf"/><Relationship Id="rId6" Type="http://schemas.openxmlformats.org/officeDocument/2006/relationships/image" Target="../media/image35.png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4" Type="http://schemas.openxmlformats.org/officeDocument/2006/relationships/image" Target="../media/image36.png"/><Relationship Id="rId5" Type="http://schemas.openxmlformats.org/officeDocument/2006/relationships/oleObject" Target="../embeddings/oleObject31.bin"/><Relationship Id="rId6" Type="http://schemas.openxmlformats.org/officeDocument/2006/relationships/image" Target="../media/image37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4" Type="http://schemas.openxmlformats.org/officeDocument/2006/relationships/image" Target="../media/image36.png"/><Relationship Id="rId5" Type="http://schemas.openxmlformats.org/officeDocument/2006/relationships/oleObject" Target="../embeddings/oleObject32.bin"/><Relationship Id="rId6" Type="http://schemas.openxmlformats.org/officeDocument/2006/relationships/image" Target="../media/image38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3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4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3200"/>
            <a:ext cx="7391400" cy="1249362"/>
          </a:xfrm>
        </p:spPr>
        <p:txBody>
          <a:bodyPr/>
          <a:lstStyle/>
          <a:p>
            <a:pPr algn="ctr"/>
            <a:r>
              <a:rPr lang="en-US" sz="5400" dirty="0" smtClean="0"/>
              <a:t>Lecture 5</a:t>
            </a:r>
            <a:br>
              <a:rPr lang="en-US" sz="5400" dirty="0" smtClean="0"/>
            </a:br>
            <a:r>
              <a:rPr lang="en-US" sz="3200" dirty="0" smtClean="0"/>
              <a:t>The meaning </a:t>
            </a:r>
            <a:r>
              <a:rPr lang="en-US" sz="3200" smtClean="0"/>
              <a:t>of wave </a:t>
            </a:r>
            <a:r>
              <a:rPr lang="en-US" sz="3200" dirty="0" smtClean="0"/>
              <a:t>function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5168205"/>
            <a:ext cx="8305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(c) So Hirata, Department of Chemistry, University of Illinois at Urbana-Champaign. </a:t>
            </a:r>
            <a:r>
              <a:rPr lang="en-US" sz="1400" dirty="0" smtClean="0"/>
              <a:t>This material has </a:t>
            </a:r>
            <a:r>
              <a:rPr lang="en-US" sz="1400" dirty="0"/>
              <a:t>been developed and made available online by work supported jointly by University of Illinois, the National Science Foundation under Grant CHE-1118616 (CAREER), and the Camille &amp; Henry Dreyfus Foundation, Inc. through the Camille Dreyfus Teacher-Scholar program. Any opinions, findings, and conclusions or recommendations expressed in this material are those of the author(s) and do not necessarily reflect the views of the sponsoring agencies</a:t>
            </a:r>
            <a:r>
              <a:rPr lang="en-US" sz="1400" dirty="0" smtClean="0"/>
              <a:t>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44829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ja-JP" dirty="0" smtClean="0"/>
              <a:t>Nobel Prizes in Physics</a:t>
            </a:r>
            <a:endParaRPr lang="en-US" dirty="0" smtClean="0">
              <a:cs typeface="+mj-cs"/>
            </a:endParaRPr>
          </a:p>
        </p:txBody>
      </p:sp>
      <p:sp>
        <p:nvSpPr>
          <p:cNvPr id="74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>
                <a:solidFill>
                  <a:srgbClr val="FF6600"/>
                </a:solidFill>
                <a:cs typeface="+mn-cs"/>
              </a:rPr>
              <a:t>19</a:t>
            </a:r>
            <a:r>
              <a:rPr lang="en-US" altLang="ja-JP" sz="2800" dirty="0" smtClean="0">
                <a:solidFill>
                  <a:srgbClr val="FF6600"/>
                </a:solidFill>
              </a:rPr>
              <a:t>1</a:t>
            </a:r>
            <a:r>
              <a:rPr lang="en-US" sz="2800" dirty="0" smtClean="0">
                <a:solidFill>
                  <a:srgbClr val="FF6600"/>
                </a:solidFill>
                <a:cs typeface="+mn-cs"/>
              </a:rPr>
              <a:t>8</a:t>
            </a:r>
            <a:r>
              <a:rPr lang="en-US" sz="2800" dirty="0" smtClean="0">
                <a:cs typeface="+mn-cs"/>
              </a:rPr>
              <a:t> </a:t>
            </a:r>
            <a:r>
              <a:rPr lang="en-US" altLang="ja-JP" sz="2800" b="1" dirty="0" smtClean="0"/>
              <a:t>Planck</a:t>
            </a:r>
            <a:r>
              <a:rPr lang="en-US" sz="2800" dirty="0" smtClean="0">
                <a:solidFill>
                  <a:schemeClr val="bg2"/>
                </a:solidFill>
                <a:cs typeface="+mn-cs"/>
              </a:rPr>
              <a:t> </a:t>
            </a:r>
            <a:r>
              <a:rPr lang="en-US" sz="2800" dirty="0" smtClean="0">
                <a:solidFill>
                  <a:schemeClr val="bg2"/>
                </a:solidFill>
                <a:cs typeface="Arial" charset="0"/>
              </a:rPr>
              <a:t>–</a:t>
            </a:r>
            <a:r>
              <a:rPr lang="en-US" altLang="ja-JP" sz="2800" dirty="0" smtClean="0">
                <a:solidFill>
                  <a:schemeClr val="bg2"/>
                </a:solidFill>
                <a:cs typeface="Arial" charset="0"/>
              </a:rPr>
              <a:t> </a:t>
            </a:r>
            <a:r>
              <a:rPr lang="en-US" altLang="ja-JP" sz="2800" dirty="0" smtClean="0">
                <a:solidFill>
                  <a:schemeClr val="bg2"/>
                </a:solidFill>
              </a:rPr>
              <a:t>Quantization of energy</a:t>
            </a:r>
            <a:endParaRPr lang="en-US" sz="2800" dirty="0" smtClean="0">
              <a:solidFill>
                <a:schemeClr val="bg2"/>
              </a:solidFill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>
                <a:solidFill>
                  <a:srgbClr val="FF6600"/>
                </a:solidFill>
                <a:cs typeface="+mn-cs"/>
              </a:rPr>
              <a:t>19</a:t>
            </a:r>
            <a:r>
              <a:rPr lang="en-US" altLang="ja-JP" sz="2800" dirty="0" smtClean="0">
                <a:solidFill>
                  <a:srgbClr val="FF6600"/>
                </a:solidFill>
              </a:rPr>
              <a:t>20</a:t>
            </a:r>
            <a:r>
              <a:rPr lang="en-US" sz="2800" dirty="0" smtClean="0">
                <a:cs typeface="+mn-cs"/>
              </a:rPr>
              <a:t> </a:t>
            </a:r>
            <a:r>
              <a:rPr lang="en-US" altLang="ja-JP" sz="2800" b="1" dirty="0" smtClean="0"/>
              <a:t>Einstein</a:t>
            </a:r>
            <a:r>
              <a:rPr lang="en-US" sz="2800" b="1" dirty="0" smtClean="0">
                <a:solidFill>
                  <a:schemeClr val="bg2"/>
                </a:solidFill>
                <a:cs typeface="+mn-cs"/>
              </a:rPr>
              <a:t> </a:t>
            </a:r>
            <a:r>
              <a:rPr lang="en-US" sz="2800" dirty="0" smtClean="0">
                <a:solidFill>
                  <a:schemeClr val="bg2"/>
                </a:solidFill>
                <a:cs typeface="Arial" charset="0"/>
              </a:rPr>
              <a:t>–</a:t>
            </a:r>
            <a:r>
              <a:rPr lang="en-US" altLang="ja-JP" sz="2800" dirty="0" smtClean="0">
                <a:solidFill>
                  <a:schemeClr val="bg2"/>
                </a:solidFill>
              </a:rPr>
              <a:t> Photoelectric effect</a:t>
            </a:r>
            <a:endParaRPr lang="en-US" sz="2800" dirty="0" smtClean="0">
              <a:solidFill>
                <a:schemeClr val="bg2"/>
              </a:solidFill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>
                <a:solidFill>
                  <a:srgbClr val="FF6600"/>
                </a:solidFill>
                <a:cs typeface="+mn-cs"/>
              </a:rPr>
              <a:t>19</a:t>
            </a:r>
            <a:r>
              <a:rPr lang="en-US" altLang="ja-JP" sz="2800" dirty="0" smtClean="0">
                <a:solidFill>
                  <a:srgbClr val="FF6600"/>
                </a:solidFill>
              </a:rPr>
              <a:t>21</a:t>
            </a:r>
            <a:r>
              <a:rPr lang="en-US" sz="2800" dirty="0" smtClean="0">
                <a:cs typeface="+mn-cs"/>
              </a:rPr>
              <a:t> </a:t>
            </a:r>
            <a:r>
              <a:rPr lang="en-US" altLang="ja-JP" sz="2800" b="1" dirty="0" smtClean="0"/>
              <a:t>Bohr</a:t>
            </a:r>
            <a:r>
              <a:rPr lang="en-US" sz="2800" dirty="0" smtClean="0">
                <a:solidFill>
                  <a:schemeClr val="bg2"/>
                </a:solidFill>
                <a:cs typeface="+mn-cs"/>
              </a:rPr>
              <a:t> </a:t>
            </a:r>
            <a:r>
              <a:rPr lang="en-US" sz="2800" dirty="0" smtClean="0">
                <a:solidFill>
                  <a:schemeClr val="bg2"/>
                </a:solidFill>
                <a:cs typeface="Arial" charset="0"/>
              </a:rPr>
              <a:t>–</a:t>
            </a:r>
            <a:r>
              <a:rPr lang="en-US" altLang="ja-JP" sz="2800" dirty="0" smtClean="0">
                <a:solidFill>
                  <a:schemeClr val="bg2"/>
                </a:solidFill>
              </a:rPr>
              <a:t> Quantum mechanics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>
                <a:solidFill>
                  <a:srgbClr val="FF6600"/>
                </a:solidFill>
                <a:cs typeface="+mn-cs"/>
              </a:rPr>
              <a:t>19</a:t>
            </a:r>
            <a:r>
              <a:rPr lang="en-US" altLang="ja-JP" sz="2800" dirty="0" smtClean="0">
                <a:solidFill>
                  <a:srgbClr val="FF6600"/>
                </a:solidFill>
              </a:rPr>
              <a:t>27</a:t>
            </a:r>
            <a:r>
              <a:rPr lang="en-US" sz="2800" dirty="0" smtClean="0">
                <a:cs typeface="+mn-cs"/>
              </a:rPr>
              <a:t> </a:t>
            </a:r>
            <a:r>
              <a:rPr lang="en-US" altLang="ja-JP" sz="2800" b="1" dirty="0" smtClean="0"/>
              <a:t>Compton</a:t>
            </a:r>
            <a:r>
              <a:rPr lang="en-US" sz="2800" dirty="0" smtClean="0">
                <a:cs typeface="+mn-cs"/>
              </a:rPr>
              <a:t> </a:t>
            </a:r>
            <a:r>
              <a:rPr lang="en-US" sz="2800" dirty="0" smtClean="0">
                <a:solidFill>
                  <a:schemeClr val="bg2"/>
                </a:solidFill>
                <a:cs typeface="Arial" charset="0"/>
              </a:rPr>
              <a:t>–</a:t>
            </a:r>
            <a:r>
              <a:rPr lang="en-US" altLang="ja-JP" sz="2800" dirty="0" smtClean="0">
                <a:solidFill>
                  <a:schemeClr val="bg2"/>
                </a:solidFill>
              </a:rPr>
              <a:t> Compton effect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>
                <a:solidFill>
                  <a:srgbClr val="FF6600"/>
                </a:solidFill>
                <a:cs typeface="+mn-cs"/>
              </a:rPr>
              <a:t>19</a:t>
            </a:r>
            <a:r>
              <a:rPr lang="en-US" altLang="ja-JP" sz="2800" dirty="0" smtClean="0">
                <a:solidFill>
                  <a:srgbClr val="FF6600"/>
                </a:solidFill>
              </a:rPr>
              <a:t>29</a:t>
            </a:r>
            <a:r>
              <a:rPr lang="en-US" sz="2800" dirty="0" smtClean="0">
                <a:cs typeface="+mn-cs"/>
              </a:rPr>
              <a:t> </a:t>
            </a:r>
            <a:r>
              <a:rPr lang="en-US" altLang="ja-JP" sz="2800" b="1" dirty="0" smtClean="0"/>
              <a:t>de Broglie</a:t>
            </a:r>
            <a:r>
              <a:rPr lang="en-US" sz="2800" dirty="0" smtClean="0">
                <a:solidFill>
                  <a:schemeClr val="bg2"/>
                </a:solidFill>
                <a:cs typeface="+mn-cs"/>
              </a:rPr>
              <a:t> </a:t>
            </a:r>
            <a:r>
              <a:rPr lang="en-US" sz="2800" dirty="0" smtClean="0">
                <a:solidFill>
                  <a:schemeClr val="bg2"/>
                </a:solidFill>
                <a:cs typeface="Arial" charset="0"/>
              </a:rPr>
              <a:t>–</a:t>
            </a:r>
            <a:r>
              <a:rPr lang="en-US" altLang="ja-JP" sz="2800" dirty="0" smtClean="0">
                <a:solidFill>
                  <a:schemeClr val="bg2"/>
                </a:solidFill>
              </a:rPr>
              <a:t> de Broglie relation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>
                <a:solidFill>
                  <a:srgbClr val="FF6600"/>
                </a:solidFill>
                <a:cs typeface="+mn-cs"/>
              </a:rPr>
              <a:t>19</a:t>
            </a:r>
            <a:r>
              <a:rPr lang="en-US" altLang="ja-JP" sz="2800" dirty="0" smtClean="0">
                <a:solidFill>
                  <a:srgbClr val="FF6600"/>
                </a:solidFill>
              </a:rPr>
              <a:t>32</a:t>
            </a:r>
            <a:r>
              <a:rPr lang="en-US" sz="2800" dirty="0" smtClean="0">
                <a:cs typeface="+mn-cs"/>
              </a:rPr>
              <a:t> </a:t>
            </a:r>
            <a:r>
              <a:rPr lang="en-US" altLang="ja-JP" sz="2800" b="1" dirty="0" smtClean="0"/>
              <a:t>Heisenberg</a:t>
            </a:r>
            <a:r>
              <a:rPr lang="en-US" sz="2800" dirty="0" smtClean="0">
                <a:solidFill>
                  <a:schemeClr val="bg2"/>
                </a:solidFill>
                <a:cs typeface="+mn-cs"/>
              </a:rPr>
              <a:t> </a:t>
            </a:r>
            <a:r>
              <a:rPr lang="en-US" sz="2800" dirty="0" smtClean="0">
                <a:solidFill>
                  <a:schemeClr val="bg2"/>
                </a:solidFill>
                <a:cs typeface="Arial" charset="0"/>
              </a:rPr>
              <a:t>–</a:t>
            </a:r>
            <a:r>
              <a:rPr lang="en-US" altLang="ja-JP" sz="2800" dirty="0" smtClean="0">
                <a:solidFill>
                  <a:schemeClr val="bg2"/>
                </a:solidFill>
              </a:rPr>
              <a:t> Quantum mechanics</a:t>
            </a:r>
            <a:endParaRPr lang="en-US" sz="2800" dirty="0" smtClean="0">
              <a:solidFill>
                <a:schemeClr val="bg2"/>
              </a:solidFill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>
                <a:solidFill>
                  <a:srgbClr val="FF6600"/>
                </a:solidFill>
                <a:cs typeface="+mn-cs"/>
              </a:rPr>
              <a:t>19</a:t>
            </a:r>
            <a:r>
              <a:rPr lang="en-US" altLang="ja-JP" sz="2800" dirty="0" smtClean="0">
                <a:solidFill>
                  <a:srgbClr val="FF6600"/>
                </a:solidFill>
              </a:rPr>
              <a:t>33</a:t>
            </a:r>
            <a:r>
              <a:rPr lang="en-US" sz="2800" dirty="0" smtClean="0">
                <a:cs typeface="+mn-cs"/>
              </a:rPr>
              <a:t> </a:t>
            </a:r>
            <a:r>
              <a:rPr lang="en-US" altLang="ja-JP" sz="2800" b="1" dirty="0" smtClean="0"/>
              <a:t>Schrödinger &amp; Dirac</a:t>
            </a:r>
            <a:r>
              <a:rPr lang="en-US" sz="2800" dirty="0" smtClean="0">
                <a:solidFill>
                  <a:schemeClr val="bg2"/>
                </a:solidFill>
                <a:cs typeface="+mn-cs"/>
              </a:rPr>
              <a:t> </a:t>
            </a:r>
            <a:r>
              <a:rPr lang="en-US" sz="2800" dirty="0" smtClean="0">
                <a:solidFill>
                  <a:schemeClr val="bg2"/>
                </a:solidFill>
                <a:cs typeface="Arial" charset="0"/>
              </a:rPr>
              <a:t>–</a:t>
            </a:r>
            <a:r>
              <a:rPr lang="en-US" altLang="ja-JP" sz="2800" dirty="0" smtClean="0">
                <a:solidFill>
                  <a:schemeClr val="bg2"/>
                </a:solidFill>
              </a:rPr>
              <a:t> Atomic theory</a:t>
            </a:r>
            <a:endParaRPr lang="en-US" sz="2800" dirty="0" smtClean="0">
              <a:solidFill>
                <a:schemeClr val="bg2"/>
              </a:solidFill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>
                <a:solidFill>
                  <a:srgbClr val="FF6600"/>
                </a:solidFill>
                <a:cs typeface="+mn-cs"/>
              </a:rPr>
              <a:t>19</a:t>
            </a:r>
            <a:r>
              <a:rPr lang="en-US" altLang="ja-JP" sz="2800" dirty="0" smtClean="0">
                <a:solidFill>
                  <a:srgbClr val="FF6600"/>
                </a:solidFill>
              </a:rPr>
              <a:t>45</a:t>
            </a:r>
            <a:r>
              <a:rPr lang="en-US" sz="2800" dirty="0" smtClean="0">
                <a:cs typeface="+mn-cs"/>
              </a:rPr>
              <a:t> </a:t>
            </a:r>
            <a:r>
              <a:rPr lang="en-US" altLang="ja-JP" sz="2800" b="1" dirty="0" smtClean="0"/>
              <a:t>Pauli</a:t>
            </a:r>
            <a:r>
              <a:rPr lang="en-US" sz="2800" dirty="0" smtClean="0">
                <a:solidFill>
                  <a:schemeClr val="bg2"/>
                </a:solidFill>
                <a:cs typeface="+mn-cs"/>
              </a:rPr>
              <a:t> </a:t>
            </a:r>
            <a:r>
              <a:rPr lang="en-US" sz="2800" dirty="0" smtClean="0">
                <a:solidFill>
                  <a:schemeClr val="bg2"/>
                </a:solidFill>
                <a:cs typeface="Arial" charset="0"/>
              </a:rPr>
              <a:t>–</a:t>
            </a:r>
            <a:r>
              <a:rPr lang="en-US" altLang="ja-JP" sz="2800" dirty="0" smtClean="0">
                <a:solidFill>
                  <a:schemeClr val="bg2"/>
                </a:solidFill>
              </a:rPr>
              <a:t> Pauli principle</a:t>
            </a:r>
            <a:endParaRPr lang="en-US" sz="2800" dirty="0" smtClean="0">
              <a:solidFill>
                <a:schemeClr val="bg2"/>
              </a:solidFill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>
                <a:solidFill>
                  <a:srgbClr val="FF6600"/>
                </a:solidFill>
                <a:cs typeface="+mn-cs"/>
              </a:rPr>
              <a:t>19</a:t>
            </a:r>
            <a:r>
              <a:rPr lang="en-US" altLang="ja-JP" sz="2800" dirty="0" smtClean="0">
                <a:solidFill>
                  <a:srgbClr val="FF6600"/>
                </a:solidFill>
              </a:rPr>
              <a:t>54</a:t>
            </a:r>
            <a:r>
              <a:rPr lang="en-US" sz="2800" dirty="0" smtClean="0">
                <a:cs typeface="+mn-cs"/>
              </a:rPr>
              <a:t> </a:t>
            </a:r>
            <a:r>
              <a:rPr lang="en-US" altLang="ja-JP" sz="2800" b="1" dirty="0" smtClean="0"/>
              <a:t>Born</a:t>
            </a:r>
            <a:r>
              <a:rPr lang="en-US" sz="2800" dirty="0" smtClean="0">
                <a:solidFill>
                  <a:schemeClr val="bg2"/>
                </a:solidFill>
                <a:cs typeface="+mn-cs"/>
              </a:rPr>
              <a:t> </a:t>
            </a:r>
            <a:r>
              <a:rPr lang="en-US" sz="2800" dirty="0" smtClean="0">
                <a:solidFill>
                  <a:schemeClr val="bg2"/>
                </a:solidFill>
                <a:cs typeface="Arial" charset="0"/>
              </a:rPr>
              <a:t>–</a:t>
            </a:r>
            <a:r>
              <a:rPr lang="en-US" altLang="ja-JP" sz="2800" dirty="0" smtClean="0">
                <a:solidFill>
                  <a:schemeClr val="bg2"/>
                </a:solidFill>
              </a:rPr>
              <a:t> Born interpretation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4726838"/>
            <a:ext cx="1828799" cy="179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077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Normalization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4605337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When </a:t>
            </a:r>
            <a:r>
              <a:rPr lang="el-GR" smtClean="0">
                <a:cs typeface="Arial" charset="0"/>
              </a:rPr>
              <a:t>Ψ</a:t>
            </a:r>
            <a:r>
              <a:rPr lang="en-US" smtClean="0">
                <a:cs typeface="Arial" charset="0"/>
              </a:rPr>
              <a:t> satisfies the Schrödinger equation</a:t>
            </a:r>
          </a:p>
          <a:p>
            <a:pPr eaLnBrk="1" hangingPunct="1">
              <a:defRPr/>
            </a:pPr>
            <a:endParaRPr lang="en-US" smtClean="0">
              <a:cs typeface="Arial" charset="0"/>
            </a:endParaRPr>
          </a:p>
          <a:p>
            <a:pPr eaLnBrk="1" hangingPunct="1">
              <a:defRPr/>
            </a:pPr>
            <a:endParaRPr lang="en-US" smtClean="0">
              <a:cs typeface="Arial" charset="0"/>
            </a:endParaRPr>
          </a:p>
          <a:p>
            <a:pPr eaLnBrk="1" hangingPunct="1">
              <a:defRPr/>
            </a:pPr>
            <a:r>
              <a:rPr lang="en-US" smtClean="0">
                <a:cs typeface="Arial" charset="0"/>
              </a:rPr>
              <a:t>so does </a:t>
            </a:r>
            <a:r>
              <a:rPr lang="en-US" i="1" smtClean="0">
                <a:cs typeface="Arial" charset="0"/>
              </a:rPr>
              <a:t>N</a:t>
            </a:r>
            <a:r>
              <a:rPr lang="el-GR" smtClean="0">
                <a:cs typeface="Arial" charset="0"/>
              </a:rPr>
              <a:t>Ψ</a:t>
            </a:r>
            <a:r>
              <a:rPr lang="en-US" smtClean="0">
                <a:cs typeface="Arial" charset="0"/>
              </a:rPr>
              <a:t>, where </a:t>
            </a:r>
            <a:r>
              <a:rPr lang="en-US" i="1" smtClean="0">
                <a:cs typeface="Arial" charset="0"/>
              </a:rPr>
              <a:t>N</a:t>
            </a:r>
            <a:r>
              <a:rPr lang="en-US" smtClean="0">
                <a:cs typeface="Arial" charset="0"/>
              </a:rPr>
              <a:t> is a constant factor</a:t>
            </a:r>
            <a:br>
              <a:rPr lang="en-US" smtClean="0">
                <a:cs typeface="Arial" charset="0"/>
              </a:rPr>
            </a:br>
            <a:r>
              <a:rPr lang="en-US" smtClean="0">
                <a:cs typeface="Arial" charset="0"/>
              </a:rPr>
              <a:t/>
            </a:r>
            <a:br>
              <a:rPr lang="en-US" smtClean="0">
                <a:cs typeface="Arial" charset="0"/>
              </a:rPr>
            </a:br>
            <a:r>
              <a:rPr lang="en-US" smtClean="0">
                <a:cs typeface="Arial" charset="0"/>
              </a:rPr>
              <a:t/>
            </a:r>
            <a:br>
              <a:rPr lang="en-US" smtClean="0">
                <a:cs typeface="Arial" charset="0"/>
              </a:rPr>
            </a:br>
            <a:r>
              <a:rPr lang="en-US" smtClean="0">
                <a:cs typeface="Arial" charset="0"/>
              </a:rPr>
              <a:t/>
            </a:r>
            <a:br>
              <a:rPr lang="en-US" smtClean="0">
                <a:cs typeface="Arial" charset="0"/>
              </a:rPr>
            </a:br>
            <a:r>
              <a:rPr lang="en-US" smtClean="0">
                <a:cs typeface="Arial" charset="0"/>
              </a:rPr>
              <a:t>because this equation has </a:t>
            </a:r>
            <a:r>
              <a:rPr lang="el-GR" smtClean="0">
                <a:cs typeface="Arial" charset="0"/>
              </a:rPr>
              <a:t>Ψ</a:t>
            </a:r>
            <a:r>
              <a:rPr lang="en-US" smtClean="0">
                <a:cs typeface="Arial" charset="0"/>
              </a:rPr>
              <a:t> in both right- and left-hand sides.</a:t>
            </a:r>
          </a:p>
        </p:txBody>
      </p:sp>
      <p:graphicFrame>
        <p:nvGraphicFramePr>
          <p:cNvPr id="286723" name="Object 4"/>
          <p:cNvGraphicFramePr>
            <a:graphicFrameLocks noChangeAspect="1"/>
          </p:cNvGraphicFramePr>
          <p:nvPr/>
        </p:nvGraphicFramePr>
        <p:xfrm>
          <a:off x="2057400" y="2286000"/>
          <a:ext cx="5183188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38" name="Equation" r:id="rId4" imgW="2298700" imgH="482600" progId="Equation.3">
                  <p:embed/>
                </p:oleObj>
              </mc:Choice>
              <mc:Fallback>
                <p:oleObj name="Equation" r:id="rId4" imgW="2298700" imgH="482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286000"/>
                        <a:ext cx="5183188" cy="1089025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24" name="Object 5"/>
          <p:cNvGraphicFramePr>
            <a:graphicFrameLocks noChangeAspect="1"/>
          </p:cNvGraphicFramePr>
          <p:nvPr/>
        </p:nvGraphicFramePr>
        <p:xfrm>
          <a:off x="1295400" y="4038600"/>
          <a:ext cx="6702425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39" name="Equation" r:id="rId6" imgW="2971800" imgH="482600" progId="Equation.3">
                  <p:embed/>
                </p:oleObj>
              </mc:Choice>
              <mc:Fallback>
                <p:oleObj name="Equation" r:id="rId6" imgW="2971800" imgH="482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038600"/>
                        <a:ext cx="6702425" cy="1089025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Normalization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49101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We are free to multiply any constant factor (other than zero) to </a:t>
            </a:r>
            <a:r>
              <a:rPr lang="el-GR" dirty="0" smtClean="0">
                <a:cs typeface="Arial" charset="0"/>
              </a:rPr>
              <a:t>Ψ</a:t>
            </a:r>
            <a:r>
              <a:rPr lang="en-US" dirty="0" smtClean="0">
                <a:cs typeface="Arial" charset="0"/>
              </a:rPr>
              <a:t>, without stopping it from the solution of the Schrödinger equation.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cs typeface="Arial" charset="0"/>
              </a:rPr>
              <a:t>Remembering that |</a:t>
            </a:r>
            <a:r>
              <a:rPr lang="el-GR" dirty="0" smtClean="0">
                <a:cs typeface="Arial" charset="0"/>
              </a:rPr>
              <a:t>Ψ</a:t>
            </a:r>
            <a:r>
              <a:rPr lang="en-US" dirty="0" smtClean="0">
                <a:cs typeface="Arial" charset="0"/>
              </a:rPr>
              <a:t>|</a:t>
            </a:r>
            <a:r>
              <a:rPr lang="en-US" baseline="30000" dirty="0" smtClean="0">
                <a:cs typeface="Arial" charset="0"/>
              </a:rPr>
              <a:t>2</a:t>
            </a:r>
            <a:r>
              <a:rPr lang="en-US" i="1" dirty="0" smtClean="0">
                <a:cs typeface="Arial" charset="0"/>
              </a:rPr>
              <a:t>dxdydz</a:t>
            </a:r>
            <a:r>
              <a:rPr lang="en-US" dirty="0" smtClean="0">
                <a:cs typeface="Arial" charset="0"/>
              </a:rPr>
              <a:t> is only </a:t>
            </a:r>
            <a:r>
              <a:rPr lang="en-US" b="1" dirty="0" smtClean="0">
                <a:cs typeface="Arial" charset="0"/>
              </a:rPr>
              <a:t>proportional</a:t>
            </a:r>
            <a:r>
              <a:rPr lang="en-US" i="1" dirty="0" smtClean="0">
                <a:cs typeface="Arial" charset="0"/>
              </a:rPr>
              <a:t> </a:t>
            </a:r>
            <a:r>
              <a:rPr lang="en-US" dirty="0" smtClean="0">
                <a:cs typeface="Arial" charset="0"/>
              </a:rPr>
              <a:t>to the probability of finding the particle in </a:t>
            </a:r>
            <a:r>
              <a:rPr lang="en-US" i="1" dirty="0" err="1" smtClean="0">
                <a:cs typeface="Arial" charset="0"/>
              </a:rPr>
              <a:t>dxdydz</a:t>
            </a:r>
            <a:r>
              <a:rPr lang="en-US" dirty="0" smtClean="0">
                <a:cs typeface="Arial" charset="0"/>
              </a:rPr>
              <a:t> volume at (</a:t>
            </a:r>
            <a:r>
              <a:rPr lang="en-US" i="1" dirty="0" err="1" smtClean="0">
                <a:cs typeface="Arial" charset="0"/>
              </a:rPr>
              <a:t>x,y,z</a:t>
            </a:r>
            <a:r>
              <a:rPr lang="en-US" dirty="0" smtClean="0">
                <a:cs typeface="Arial" charset="0"/>
              </a:rPr>
              <a:t>), we consider it the most desirable and convenient if the wave function be </a:t>
            </a:r>
            <a:r>
              <a:rPr lang="en-US" b="1" dirty="0" smtClean="0">
                <a:cs typeface="Arial" charset="0"/>
              </a:rPr>
              <a:t>normalized</a:t>
            </a:r>
            <a:r>
              <a:rPr lang="en-US" i="1" dirty="0" smtClean="0">
                <a:cs typeface="Arial" charset="0"/>
              </a:rPr>
              <a:t> </a:t>
            </a:r>
            <a:r>
              <a:rPr lang="en-US" dirty="0" smtClean="0">
                <a:cs typeface="Arial" charset="0"/>
              </a:rPr>
              <a:t>such that finding the particle somewhere in the space is equal to 1.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Normalization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9101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We multiply a constant to </a:t>
            </a:r>
            <a:r>
              <a:rPr lang="el-GR" dirty="0" smtClean="0">
                <a:cs typeface="Arial" charset="0"/>
              </a:rPr>
              <a:t>Ψ</a:t>
            </a:r>
            <a:r>
              <a:rPr lang="en-US" dirty="0" smtClean="0">
                <a:cs typeface="Arial" charset="0"/>
              </a:rPr>
              <a:t>.</a:t>
            </a:r>
            <a:br>
              <a:rPr lang="en-US" dirty="0" smtClean="0">
                <a:cs typeface="Arial" charset="0"/>
              </a:rPr>
            </a:br>
            <a:r>
              <a:rPr lang="en-US" dirty="0" smtClean="0">
                <a:cs typeface="Arial" charset="0"/>
              </a:rPr>
              <a:t/>
            </a:r>
            <a:br>
              <a:rPr lang="en-US" dirty="0" smtClean="0">
                <a:cs typeface="Arial" charset="0"/>
              </a:rPr>
            </a:br>
            <a:r>
              <a:rPr lang="en-US" dirty="0" smtClean="0">
                <a:cs typeface="Arial" charset="0"/>
              </a:rPr>
              <a:t/>
            </a:r>
            <a:br>
              <a:rPr lang="en-US" dirty="0" smtClean="0">
                <a:cs typeface="Arial" charset="0"/>
              </a:rPr>
            </a:br>
            <a:r>
              <a:rPr lang="en-US" dirty="0" smtClean="0">
                <a:cs typeface="Arial" charset="0"/>
              </a:rPr>
              <a:t>such that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>
              <a:cs typeface="Arial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>
              <a:cs typeface="Arial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cs typeface="Arial" charset="0"/>
              </a:rPr>
              <a:t>These equations mean that probability of finding the particle somewhere is 1. After normalization, |</a:t>
            </a:r>
            <a:r>
              <a:rPr lang="el-GR" dirty="0" smtClean="0">
                <a:cs typeface="Arial" charset="0"/>
              </a:rPr>
              <a:t>Ψ</a:t>
            </a:r>
            <a:r>
              <a:rPr lang="en-US" dirty="0" smtClean="0">
                <a:cs typeface="Arial" charset="0"/>
              </a:rPr>
              <a:t>|</a:t>
            </a:r>
            <a:r>
              <a:rPr lang="en-US" baseline="30000" dirty="0" smtClean="0">
                <a:cs typeface="Arial" charset="0"/>
              </a:rPr>
              <a:t>2</a:t>
            </a:r>
            <a:r>
              <a:rPr lang="en-US" i="1" dirty="0" smtClean="0">
                <a:cs typeface="Arial" charset="0"/>
              </a:rPr>
              <a:t>dxdydz</a:t>
            </a:r>
            <a:r>
              <a:rPr lang="en-US" dirty="0" smtClean="0">
                <a:cs typeface="Arial" charset="0"/>
              </a:rPr>
              <a:t> is not only proportional but is </a:t>
            </a:r>
            <a:r>
              <a:rPr lang="en-US" b="1" dirty="0" smtClean="0">
                <a:cs typeface="Arial" charset="0"/>
              </a:rPr>
              <a:t>equal</a:t>
            </a:r>
            <a:r>
              <a:rPr lang="en-US" dirty="0" smtClean="0">
                <a:cs typeface="Arial" charset="0"/>
              </a:rPr>
              <a:t> to the probability of finding the particle in the volume element </a:t>
            </a:r>
            <a:r>
              <a:rPr lang="en-US" i="1" dirty="0" err="1" smtClean="0">
                <a:cs typeface="Arial" charset="0"/>
              </a:rPr>
              <a:t>dxdydz</a:t>
            </a:r>
            <a:r>
              <a:rPr lang="en-US" dirty="0" smtClean="0">
                <a:cs typeface="Arial" charset="0"/>
              </a:rPr>
              <a:t> at (</a:t>
            </a:r>
            <a:r>
              <a:rPr lang="en-US" i="1" dirty="0" err="1" smtClean="0">
                <a:cs typeface="Arial" charset="0"/>
              </a:rPr>
              <a:t>x,y,z</a:t>
            </a:r>
            <a:r>
              <a:rPr lang="en-US" dirty="0" smtClean="0">
                <a:cs typeface="Arial" charset="0"/>
              </a:rPr>
              <a:t>).</a:t>
            </a:r>
          </a:p>
        </p:txBody>
      </p:sp>
      <p:graphicFrame>
        <p:nvGraphicFramePr>
          <p:cNvPr id="29081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6131101"/>
              </p:ext>
            </p:extLst>
          </p:nvPr>
        </p:nvGraphicFramePr>
        <p:xfrm>
          <a:off x="3505200" y="1924050"/>
          <a:ext cx="1828800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283" name="Equation" r:id="rId4" imgW="596641" imgH="177723" progId="Equation.3">
                  <p:embed/>
                </p:oleObj>
              </mc:Choice>
              <mc:Fallback>
                <p:oleObj name="Equation" r:id="rId4" imgW="596641" imgH="177723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1924050"/>
                        <a:ext cx="1828800" cy="544513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082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7862595"/>
              </p:ext>
            </p:extLst>
          </p:nvPr>
        </p:nvGraphicFramePr>
        <p:xfrm>
          <a:off x="381000" y="3219450"/>
          <a:ext cx="3208338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284" name="Equation" r:id="rId6" imgW="1587500" imgH="292100" progId="Equation.3">
                  <p:embed/>
                </p:oleObj>
              </mc:Choice>
              <mc:Fallback>
                <p:oleObj name="Equation" r:id="rId6" imgW="1587500" imgH="2921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219450"/>
                        <a:ext cx="3208338" cy="590550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082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1805837"/>
              </p:ext>
            </p:extLst>
          </p:nvPr>
        </p:nvGraphicFramePr>
        <p:xfrm>
          <a:off x="3962400" y="3219450"/>
          <a:ext cx="480060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285" name="Equation" r:id="rId8" imgW="2374900" imgH="292100" progId="Equation.3">
                  <p:embed/>
                </p:oleObj>
              </mc:Choice>
              <mc:Fallback>
                <p:oleObj name="Equation" r:id="rId8" imgW="2374900" imgH="2921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3219450"/>
                        <a:ext cx="4800600" cy="590550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Normalization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4681537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For these equations to be satisfied</a:t>
            </a:r>
            <a:br>
              <a:rPr lang="en-US" smtClean="0">
                <a:cs typeface="+mn-cs"/>
              </a:rPr>
            </a:br>
            <a:r>
              <a:rPr lang="en-US" smtClean="0">
                <a:cs typeface="+mn-cs"/>
              </a:rPr>
              <a:t/>
            </a:r>
            <a:br>
              <a:rPr lang="en-US" smtClean="0">
                <a:cs typeface="+mn-cs"/>
              </a:rPr>
            </a:br>
            <a:r>
              <a:rPr lang="en-US" smtClean="0">
                <a:cs typeface="+mn-cs"/>
              </a:rPr>
              <a:t/>
            </a:r>
            <a:br>
              <a:rPr lang="en-US" smtClean="0">
                <a:cs typeface="+mn-cs"/>
              </a:rPr>
            </a:br>
            <a:r>
              <a:rPr lang="en-US" smtClean="0">
                <a:cs typeface="+mn-cs"/>
              </a:rPr>
              <a:t>we simply adjust </a:t>
            </a:r>
            <a:r>
              <a:rPr lang="en-US" i="1" smtClean="0">
                <a:cs typeface="+mn-cs"/>
              </a:rPr>
              <a:t>N</a:t>
            </a:r>
            <a:r>
              <a:rPr lang="en-US" smtClean="0">
                <a:cs typeface="+mn-cs"/>
              </a:rPr>
              <a:t> to be</a:t>
            </a:r>
          </a:p>
          <a:p>
            <a:pPr eaLnBrk="1" hangingPunct="1">
              <a:defRPr/>
            </a:pPr>
            <a:endParaRPr lang="en-US" smtClean="0">
              <a:cs typeface="+mn-cs"/>
            </a:endParaRPr>
          </a:p>
          <a:p>
            <a:pPr eaLnBrk="1" hangingPunct="1">
              <a:defRPr/>
            </a:pPr>
            <a:endParaRPr lang="en-US" smtClean="0">
              <a:cs typeface="+mn-cs"/>
            </a:endParaRPr>
          </a:p>
          <a:p>
            <a:pPr eaLnBrk="1" hangingPunct="1">
              <a:defRPr/>
            </a:pPr>
            <a:endParaRPr lang="en-US" i="1" smtClean="0">
              <a:cs typeface="+mn-cs"/>
            </a:endParaRPr>
          </a:p>
          <a:p>
            <a:pPr eaLnBrk="1" hangingPunct="1">
              <a:defRPr/>
            </a:pPr>
            <a:r>
              <a:rPr lang="en-US" i="1" smtClean="0">
                <a:cs typeface="+mn-cs"/>
              </a:rPr>
              <a:t>N</a:t>
            </a:r>
            <a:r>
              <a:rPr lang="en-US" smtClean="0">
                <a:cs typeface="+mn-cs"/>
              </a:rPr>
              <a:t> is a </a:t>
            </a:r>
            <a:r>
              <a:rPr lang="en-US" b="1" smtClean="0">
                <a:cs typeface="+mn-cs"/>
              </a:rPr>
              <a:t>normalization constant</a:t>
            </a:r>
            <a:r>
              <a:rPr lang="en-US" smtClean="0">
                <a:cs typeface="+mn-cs"/>
              </a:rPr>
              <a:t>, and this process is called </a:t>
            </a:r>
            <a:r>
              <a:rPr lang="en-US" b="1" smtClean="0">
                <a:cs typeface="+mn-cs"/>
              </a:rPr>
              <a:t>normalization</a:t>
            </a:r>
            <a:r>
              <a:rPr lang="en-US" smtClean="0">
                <a:cs typeface="+mn-cs"/>
              </a:rPr>
              <a:t>.</a:t>
            </a:r>
            <a:endParaRPr lang="en-US" i="1" smtClean="0">
              <a:cs typeface="+mn-cs"/>
            </a:endParaRPr>
          </a:p>
        </p:txBody>
      </p:sp>
      <p:graphicFrame>
        <p:nvGraphicFramePr>
          <p:cNvPr id="292867" name="Object 4"/>
          <p:cNvGraphicFramePr>
            <a:graphicFrameLocks noChangeAspect="1"/>
          </p:cNvGraphicFramePr>
          <p:nvPr/>
        </p:nvGraphicFramePr>
        <p:xfrm>
          <a:off x="381000" y="2438400"/>
          <a:ext cx="3208338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478" name="Equation" r:id="rId4" imgW="1587500" imgH="292100" progId="Equation.3">
                  <p:embed/>
                </p:oleObj>
              </mc:Choice>
              <mc:Fallback>
                <p:oleObj name="Equation" r:id="rId4" imgW="1587500" imgH="2921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438400"/>
                        <a:ext cx="3208338" cy="590550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2868" name="Object 5"/>
          <p:cNvGraphicFramePr>
            <a:graphicFrameLocks noChangeAspect="1"/>
          </p:cNvGraphicFramePr>
          <p:nvPr/>
        </p:nvGraphicFramePr>
        <p:xfrm>
          <a:off x="3962400" y="2438400"/>
          <a:ext cx="480060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479" name="Equation" r:id="rId6" imgW="2374900" imgH="292100" progId="Equation.3">
                  <p:embed/>
                </p:oleObj>
              </mc:Choice>
              <mc:Fallback>
                <p:oleObj name="Equation" r:id="rId6" imgW="2374900" imgH="2921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438400"/>
                        <a:ext cx="4800600" cy="590550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2869" name="Object 6"/>
          <p:cNvGraphicFramePr>
            <a:graphicFrameLocks noChangeAspect="1"/>
          </p:cNvGraphicFramePr>
          <p:nvPr/>
        </p:nvGraphicFramePr>
        <p:xfrm>
          <a:off x="1033463" y="3724275"/>
          <a:ext cx="1900237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480" name="Equation" r:id="rId8" imgW="939392" imgH="533169" progId="Equation.3">
                  <p:embed/>
                </p:oleObj>
              </mc:Choice>
              <mc:Fallback>
                <p:oleObj name="Equation" r:id="rId8" imgW="939392" imgH="533169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3463" y="3724275"/>
                        <a:ext cx="1900237" cy="1076325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2870" name="Object 7"/>
          <p:cNvGraphicFramePr>
            <a:graphicFrameLocks noChangeAspect="1"/>
          </p:cNvGraphicFramePr>
          <p:nvPr/>
        </p:nvGraphicFramePr>
        <p:xfrm>
          <a:off x="5000625" y="3724275"/>
          <a:ext cx="2722563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481" name="Equation" r:id="rId10" imgW="1346200" imgH="533400" progId="Equation.3">
                  <p:embed/>
                </p:oleObj>
              </mc:Choice>
              <mc:Fallback>
                <p:oleObj name="Equation" r:id="rId10" imgW="1346200" imgH="5334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25" y="3724275"/>
                        <a:ext cx="2722563" cy="1076325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Dimension of </a:t>
            </a:r>
            <a:br>
              <a:rPr lang="en-US" dirty="0" smtClean="0">
                <a:cs typeface="+mj-cs"/>
              </a:rPr>
            </a:br>
            <a:r>
              <a:rPr lang="en-US" dirty="0" smtClean="0">
                <a:cs typeface="+mj-cs"/>
              </a:rPr>
              <a:t>a wave function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Normalized wave functions in one and three dimensions satisfy</a:t>
            </a:r>
            <a:br>
              <a:rPr lang="en-US" dirty="0" smtClean="0">
                <a:cs typeface="+mn-cs"/>
              </a:rPr>
            </a:br>
            <a:r>
              <a:rPr lang="en-US" dirty="0" smtClean="0">
                <a:cs typeface="+mn-cs"/>
              </a:rPr>
              <a:t/>
            </a:r>
            <a:br>
              <a:rPr lang="en-US" dirty="0" smtClean="0">
                <a:cs typeface="+mn-cs"/>
              </a:rPr>
            </a:br>
            <a:r>
              <a:rPr lang="en-US" dirty="0" smtClean="0">
                <a:cs typeface="+mn-cs"/>
              </a:rPr>
              <a:t/>
            </a:r>
            <a:br>
              <a:rPr lang="en-US" dirty="0" smtClean="0">
                <a:cs typeface="+mn-cs"/>
              </a:rPr>
            </a:br>
            <a:r>
              <a:rPr lang="en-US" dirty="0" smtClean="0">
                <a:cs typeface="+mn-cs"/>
              </a:rPr>
              <a:t>where the right-hand side is dimensionless.</a:t>
            </a:r>
          </a:p>
          <a:p>
            <a:pPr eaLnBrk="1" hangingPunct="1">
              <a:defRPr/>
            </a:pPr>
            <a:r>
              <a:rPr lang="el-GR" dirty="0" smtClean="0">
                <a:cs typeface="Arial" charset="0"/>
              </a:rPr>
              <a:t>Ψ</a:t>
            </a:r>
            <a:r>
              <a:rPr lang="en-US" dirty="0" smtClean="0">
                <a:cs typeface="Arial" charset="0"/>
              </a:rPr>
              <a:t> has the dimension of 1/</a:t>
            </a:r>
            <a:r>
              <a:rPr lang="en-US" i="1" dirty="0" smtClean="0">
                <a:cs typeface="Arial" charset="0"/>
              </a:rPr>
              <a:t>m</a:t>
            </a:r>
            <a:r>
              <a:rPr lang="en-US" baseline="30000" dirty="0" smtClean="0">
                <a:cs typeface="Arial" charset="0"/>
              </a:rPr>
              <a:t>1/2</a:t>
            </a:r>
            <a:r>
              <a:rPr lang="en-US" dirty="0" smtClean="0">
                <a:cs typeface="Arial" charset="0"/>
              </a:rPr>
              <a:t> (one dimensional) and 1/</a:t>
            </a:r>
            <a:r>
              <a:rPr lang="en-US" i="1" dirty="0" smtClean="0">
                <a:cs typeface="Arial" charset="0"/>
              </a:rPr>
              <a:t>m</a:t>
            </a:r>
            <a:r>
              <a:rPr lang="en-US" baseline="30000" dirty="0" smtClean="0">
                <a:cs typeface="Arial" charset="0"/>
              </a:rPr>
              <a:t>3/2</a:t>
            </a:r>
            <a:r>
              <a:rPr lang="en-US" dirty="0" smtClean="0">
                <a:cs typeface="Arial" charset="0"/>
              </a:rPr>
              <a:t> (three dimensional).</a:t>
            </a:r>
          </a:p>
        </p:txBody>
      </p:sp>
      <p:graphicFrame>
        <p:nvGraphicFramePr>
          <p:cNvPr id="294915" name="Object 4"/>
          <p:cNvGraphicFramePr>
            <a:graphicFrameLocks noChangeAspect="1"/>
          </p:cNvGraphicFramePr>
          <p:nvPr/>
        </p:nvGraphicFramePr>
        <p:xfrm>
          <a:off x="1252538" y="2838450"/>
          <a:ext cx="1463675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232" name="Equation" r:id="rId4" imgW="723586" imgH="291973" progId="Equation.3">
                  <p:embed/>
                </p:oleObj>
              </mc:Choice>
              <mc:Fallback>
                <p:oleObj name="Equation" r:id="rId4" imgW="723586" imgH="291973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2538" y="2838450"/>
                        <a:ext cx="1463675" cy="590550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4916" name="Object 5"/>
          <p:cNvGraphicFramePr>
            <a:graphicFrameLocks noChangeAspect="1"/>
          </p:cNvGraphicFramePr>
          <p:nvPr/>
        </p:nvGraphicFramePr>
        <p:xfrm>
          <a:off x="5232400" y="2838450"/>
          <a:ext cx="2259013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233" name="Equation" r:id="rId6" imgW="1117600" imgH="292100" progId="Equation.3">
                  <p:embed/>
                </p:oleObj>
              </mc:Choice>
              <mc:Fallback>
                <p:oleObj name="Equation" r:id="rId6" imgW="1117600" imgH="2921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2400" y="2838450"/>
                        <a:ext cx="2259013" cy="590550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Example</a:t>
            </a:r>
          </a:p>
        </p:txBody>
      </p:sp>
      <p:sp>
        <p:nvSpPr>
          <p:cNvPr id="68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Normalize the wave function </a:t>
            </a:r>
            <a:r>
              <a:rPr lang="en-US" i="1" smtClean="0">
                <a:latin typeface="Times New Roman" charset="0"/>
                <a:cs typeface="+mn-cs"/>
              </a:rPr>
              <a:t>e</a:t>
            </a:r>
            <a:r>
              <a:rPr lang="en-US" baseline="30000" smtClean="0">
                <a:latin typeface="Times New Roman" charset="0"/>
                <a:cs typeface="Arial" charset="0"/>
              </a:rPr>
              <a:t>–</a:t>
            </a:r>
            <a:r>
              <a:rPr lang="en-US" i="1" baseline="30000" smtClean="0">
                <a:latin typeface="Times New Roman" charset="0"/>
                <a:cs typeface="Arial" charset="0"/>
              </a:rPr>
              <a:t>r</a:t>
            </a:r>
            <a:r>
              <a:rPr lang="en-US" baseline="30000" smtClean="0">
                <a:latin typeface="Times New Roman" charset="0"/>
                <a:cs typeface="Arial" charset="0"/>
              </a:rPr>
              <a:t>/</a:t>
            </a:r>
            <a:r>
              <a:rPr lang="en-US" i="1" baseline="30000" smtClean="0">
                <a:latin typeface="Times New Roman" charset="0"/>
                <a:cs typeface="Arial" charset="0"/>
              </a:rPr>
              <a:t>a</a:t>
            </a:r>
            <a:r>
              <a:rPr lang="en-US" sz="1400" baseline="30000" smtClean="0">
                <a:latin typeface="Times New Roman" charset="0"/>
                <a:cs typeface="Arial" charset="0"/>
              </a:rPr>
              <a:t>0</a:t>
            </a:r>
            <a:r>
              <a:rPr lang="en-US" smtClean="0">
                <a:cs typeface="Arial" charset="0"/>
              </a:rPr>
              <a:t>.</a:t>
            </a:r>
          </a:p>
          <a:p>
            <a:pPr eaLnBrk="1" hangingPunct="1">
              <a:defRPr/>
            </a:pPr>
            <a:endParaRPr lang="en-US" smtClean="0">
              <a:cs typeface="Arial" charset="0"/>
            </a:endParaRPr>
          </a:p>
          <a:p>
            <a:pPr eaLnBrk="1" hangingPunct="1">
              <a:defRPr/>
            </a:pPr>
            <a:r>
              <a:rPr lang="en-US" smtClean="0">
                <a:cs typeface="Arial" charset="0"/>
              </a:rPr>
              <a:t>Hint 1:</a:t>
            </a:r>
          </a:p>
          <a:p>
            <a:pPr eaLnBrk="1" hangingPunct="1">
              <a:defRPr/>
            </a:pPr>
            <a:endParaRPr lang="en-US" smtClean="0">
              <a:cs typeface="Arial" charset="0"/>
            </a:endParaRPr>
          </a:p>
          <a:p>
            <a:pPr eaLnBrk="1" hangingPunct="1">
              <a:defRPr/>
            </a:pPr>
            <a:r>
              <a:rPr lang="en-US" smtClean="0">
                <a:cs typeface="Arial" charset="0"/>
              </a:rPr>
              <a:t>Hint 2: </a:t>
            </a:r>
          </a:p>
        </p:txBody>
      </p:sp>
      <p:graphicFrame>
        <p:nvGraphicFramePr>
          <p:cNvPr id="307203" name="Object 4"/>
          <p:cNvGraphicFramePr>
            <a:graphicFrameLocks noChangeAspect="1"/>
          </p:cNvGraphicFramePr>
          <p:nvPr/>
        </p:nvGraphicFramePr>
        <p:xfrm>
          <a:off x="2057400" y="2590800"/>
          <a:ext cx="2774950" cy="96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051" name="Equation" r:id="rId4" imgW="1129810" imgH="393529" progId="Equation.3">
                  <p:embed/>
                </p:oleObj>
              </mc:Choice>
              <mc:Fallback>
                <p:oleObj name="Equation" r:id="rId4" imgW="1129810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590800"/>
                        <a:ext cx="2774950" cy="966788"/>
                      </a:xfrm>
                      <a:prstGeom prst="rect">
                        <a:avLst/>
                      </a:prstGeom>
                      <a:solidFill>
                        <a:srgbClr val="CC99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04" name="Object 5"/>
          <p:cNvGraphicFramePr>
            <a:graphicFrameLocks noChangeAspect="1"/>
          </p:cNvGraphicFramePr>
          <p:nvPr/>
        </p:nvGraphicFramePr>
        <p:xfrm>
          <a:off x="152400" y="4724400"/>
          <a:ext cx="8763000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052" name="Equation" r:id="rId6" imgW="3492500" imgH="431800" progId="Equation.3">
                  <p:embed/>
                </p:oleObj>
              </mc:Choice>
              <mc:Fallback>
                <p:oleObj name="Equation" r:id="rId6" imgW="34925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4724400"/>
                        <a:ext cx="8763000" cy="1082675"/>
                      </a:xfrm>
                      <a:prstGeom prst="rect">
                        <a:avLst/>
                      </a:prstGeom>
                      <a:solidFill>
                        <a:srgbClr val="FF99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6924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Hint 2</a:t>
            </a:r>
          </a:p>
        </p:txBody>
      </p:sp>
      <p:graphicFrame>
        <p:nvGraphicFramePr>
          <p:cNvPr id="309250" name="Object 3"/>
          <p:cNvGraphicFramePr>
            <a:graphicFrameLocks noChangeAspect="1"/>
          </p:cNvGraphicFramePr>
          <p:nvPr/>
        </p:nvGraphicFramePr>
        <p:xfrm>
          <a:off x="152400" y="1905000"/>
          <a:ext cx="8763000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978" name="Equation" r:id="rId4" imgW="3492500" imgH="431800" progId="Equation.3">
                  <p:embed/>
                </p:oleObj>
              </mc:Choice>
              <mc:Fallback>
                <p:oleObj name="Equation" r:id="rId4" imgW="34925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905000"/>
                        <a:ext cx="8763000" cy="1082675"/>
                      </a:xfrm>
                      <a:prstGeom prst="rect">
                        <a:avLst/>
                      </a:prstGeom>
                      <a:solidFill>
                        <a:srgbClr val="FF99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9200" y="3108843"/>
            <a:ext cx="6299880" cy="362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109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Example</a:t>
            </a:r>
          </a:p>
        </p:txBody>
      </p:sp>
      <p:sp>
        <p:nvSpPr>
          <p:cNvPr id="69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411663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The normalization constant is given by</a:t>
            </a:r>
          </a:p>
        </p:txBody>
      </p:sp>
      <p:graphicFrame>
        <p:nvGraphicFramePr>
          <p:cNvPr id="31129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0146737"/>
              </p:ext>
            </p:extLst>
          </p:nvPr>
        </p:nvGraphicFramePr>
        <p:xfrm>
          <a:off x="1482725" y="1895475"/>
          <a:ext cx="5984875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299" name="Equation" r:id="rId4" imgW="2959100" imgH="533400" progId="Equation.3">
                  <p:embed/>
                </p:oleObj>
              </mc:Choice>
              <mc:Fallback>
                <p:oleObj name="Equation" r:id="rId4" imgW="2959100" imgH="533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2725" y="1895475"/>
                        <a:ext cx="5984875" cy="1076325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130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1913895"/>
              </p:ext>
            </p:extLst>
          </p:nvPr>
        </p:nvGraphicFramePr>
        <p:xfrm>
          <a:off x="1146175" y="3136900"/>
          <a:ext cx="6626225" cy="158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300" name="Equation" r:id="rId6" imgW="3276600" imgH="787400" progId="Equation.3">
                  <p:embed/>
                </p:oleObj>
              </mc:Choice>
              <mc:Fallback>
                <p:oleObj name="Equation" r:id="rId6" imgW="3276600" imgH="787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6175" y="3136900"/>
                        <a:ext cx="6626225" cy="1587500"/>
                      </a:xfrm>
                      <a:prstGeom prst="rect">
                        <a:avLst/>
                      </a:prstGeom>
                      <a:solidFill>
                        <a:srgbClr val="FF99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130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8946289"/>
              </p:ext>
            </p:extLst>
          </p:nvPr>
        </p:nvGraphicFramePr>
        <p:xfrm>
          <a:off x="2114550" y="5681662"/>
          <a:ext cx="4649788" cy="94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301" name="Equation" r:id="rId8" imgW="2298700" imgH="469900" progId="Equation.3">
                  <p:embed/>
                </p:oleObj>
              </mc:Choice>
              <mc:Fallback>
                <p:oleObj name="Equation" r:id="rId8" imgW="22987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4550" y="5681662"/>
                        <a:ext cx="4649788" cy="947738"/>
                      </a:xfrm>
                      <a:prstGeom prst="rect">
                        <a:avLst/>
                      </a:prstGeom>
                      <a:solidFill>
                        <a:srgbClr val="CC99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1207" name="Text Box 7"/>
          <p:cNvSpPr txBox="1">
            <a:spLocks noChangeArrowheads="1"/>
          </p:cNvSpPr>
          <p:nvPr/>
        </p:nvSpPr>
        <p:spPr bwMode="auto">
          <a:xfrm>
            <a:off x="6781800" y="5957888"/>
            <a:ext cx="19192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Dimension 1/</a:t>
            </a:r>
            <a:r>
              <a:rPr lang="en-US" i="1">
                <a:cs typeface="+mn-cs"/>
              </a:rPr>
              <a:t>m</a:t>
            </a:r>
            <a:r>
              <a:rPr lang="en-US" baseline="30000">
                <a:cs typeface="+mn-cs"/>
              </a:rPr>
              <a:t>3/2</a:t>
            </a:r>
          </a:p>
        </p:txBody>
      </p:sp>
      <p:graphicFrame>
        <p:nvGraphicFramePr>
          <p:cNvPr id="31130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1305146"/>
              </p:ext>
            </p:extLst>
          </p:nvPr>
        </p:nvGraphicFramePr>
        <p:xfrm>
          <a:off x="2819400" y="4897437"/>
          <a:ext cx="3211513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302" name="Equation" r:id="rId10" imgW="1587500" imgH="330200" progId="Equation.3">
                  <p:embed/>
                </p:oleObj>
              </mc:Choice>
              <mc:Fallback>
                <p:oleObj name="Equation" r:id="rId10" imgW="1587500" imgH="330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4897437"/>
                        <a:ext cx="3211513" cy="665163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074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Normalization and</a:t>
            </a:r>
            <a:br>
              <a:rPr lang="en-US" dirty="0" smtClean="0">
                <a:cs typeface="+mj-cs"/>
              </a:rPr>
            </a:br>
            <a:r>
              <a:rPr lang="en-US" dirty="0" smtClean="0">
                <a:cs typeface="+mj-cs"/>
              </a:rPr>
              <a:t>time-dependent SE</a:t>
            </a:r>
            <a:endParaRPr lang="en-US" dirty="0" smtClean="0">
              <a:cs typeface="Arial" charset="0"/>
            </a:endParaRP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49101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If </a:t>
            </a:r>
            <a:r>
              <a:rPr lang="el-GR" dirty="0" smtClean="0">
                <a:cs typeface="Arial" charset="0"/>
              </a:rPr>
              <a:t>Ψ</a:t>
            </a:r>
            <a:r>
              <a:rPr lang="en-US" dirty="0" smtClean="0">
                <a:cs typeface="Arial" charset="0"/>
              </a:rPr>
              <a:t> is a normalized solution of time-independent SE, </a:t>
            </a:r>
            <a:r>
              <a:rPr lang="el-GR" dirty="0" smtClean="0">
                <a:cs typeface="Arial" charset="0"/>
              </a:rPr>
              <a:t>Ψ</a:t>
            </a:r>
            <a:r>
              <a:rPr lang="en-US" i="1" dirty="0" err="1" smtClean="0">
                <a:latin typeface="Times New Roman" charset="0"/>
                <a:cs typeface="Arial" charset="0"/>
              </a:rPr>
              <a:t>e</a:t>
            </a:r>
            <a:r>
              <a:rPr lang="en-US" i="1" baseline="30000" dirty="0" err="1" smtClean="0">
                <a:latin typeface="Times New Roman" charset="0"/>
                <a:cs typeface="Arial" charset="0"/>
              </a:rPr>
              <a:t>ik</a:t>
            </a:r>
            <a:r>
              <a:rPr lang="en-US" dirty="0" smtClean="0">
                <a:cs typeface="Arial" charset="0"/>
              </a:rPr>
              <a:t> for any real value of </a:t>
            </a:r>
            <a:r>
              <a:rPr lang="en-US" i="1" dirty="0" smtClean="0">
                <a:cs typeface="Arial" charset="0"/>
              </a:rPr>
              <a:t>k</a:t>
            </a:r>
            <a:r>
              <a:rPr lang="en-US" dirty="0" smtClean="0">
                <a:cs typeface="Arial" charset="0"/>
              </a:rPr>
              <a:t> is also a normalized solution of SE because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>
              <a:cs typeface="Arial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>
              <a:cs typeface="Arial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>
              <a:cs typeface="Arial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>
              <a:cs typeface="Arial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cs typeface="Arial" charset="0"/>
              </a:rPr>
              <a:t>The simplest example is when </a:t>
            </a:r>
            <a:r>
              <a:rPr lang="en-US" i="1" dirty="0" err="1" smtClean="0">
                <a:latin typeface="Times New Roman" charset="0"/>
                <a:cs typeface="Arial" charset="0"/>
              </a:rPr>
              <a:t>e</a:t>
            </a:r>
            <a:r>
              <a:rPr lang="en-US" i="1" baseline="30000" dirty="0" err="1" smtClean="0">
                <a:latin typeface="Times New Roman" charset="0"/>
                <a:cs typeface="Arial" charset="0"/>
              </a:rPr>
              <a:t>i</a:t>
            </a:r>
            <a:r>
              <a:rPr lang="el-GR" i="1" baseline="30000" dirty="0" smtClean="0">
                <a:latin typeface="Times New Roman" charset="0"/>
                <a:cs typeface="Times New Roman" charset="0"/>
              </a:rPr>
              <a:t>π</a:t>
            </a:r>
            <a:r>
              <a:rPr lang="en-US" dirty="0" smtClean="0">
                <a:cs typeface="Arial" charset="0"/>
              </a:rPr>
              <a:t> = –1. </a:t>
            </a:r>
            <a:r>
              <a:rPr lang="el-GR" dirty="0" smtClean="0">
                <a:cs typeface="Arial" charset="0"/>
              </a:rPr>
              <a:t>Ψ</a:t>
            </a:r>
            <a:r>
              <a:rPr lang="en-US" dirty="0" smtClean="0">
                <a:cs typeface="Arial" charset="0"/>
              </a:rPr>
              <a:t> and –</a:t>
            </a:r>
            <a:r>
              <a:rPr lang="el-GR" dirty="0" smtClean="0">
                <a:cs typeface="Arial" charset="0"/>
              </a:rPr>
              <a:t>Ψ</a:t>
            </a:r>
            <a:r>
              <a:rPr lang="en-US" dirty="0" smtClean="0">
                <a:cs typeface="Arial" charset="0"/>
              </a:rPr>
              <a:t> are both normalized and with the same probability density |</a:t>
            </a:r>
            <a:r>
              <a:rPr lang="el-GR" dirty="0" smtClean="0">
                <a:cs typeface="Arial" charset="0"/>
              </a:rPr>
              <a:t>Ψ</a:t>
            </a:r>
            <a:r>
              <a:rPr lang="en-US" dirty="0" smtClean="0">
                <a:cs typeface="Arial" charset="0"/>
              </a:rPr>
              <a:t>|</a:t>
            </a:r>
            <a:r>
              <a:rPr lang="en-US" baseline="30000" dirty="0" smtClean="0">
                <a:cs typeface="Arial" charset="0"/>
              </a:rPr>
              <a:t>2</a:t>
            </a:r>
            <a:r>
              <a:rPr lang="en-US" dirty="0" smtClean="0">
                <a:cs typeface="Arial" charset="0"/>
              </a:rPr>
              <a:t>.</a:t>
            </a:r>
          </a:p>
        </p:txBody>
      </p:sp>
      <p:graphicFrame>
        <p:nvGraphicFramePr>
          <p:cNvPr id="296963" name="Object 5"/>
          <p:cNvGraphicFramePr>
            <a:graphicFrameLocks noChangeAspect="1"/>
          </p:cNvGraphicFramePr>
          <p:nvPr/>
        </p:nvGraphicFramePr>
        <p:xfrm>
          <a:off x="1374775" y="3246438"/>
          <a:ext cx="6472238" cy="155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33" name="Equation" r:id="rId4" imgW="2540000" imgH="609600" progId="Equation.DSMT4">
                  <p:embed/>
                </p:oleObj>
              </mc:Choice>
              <mc:Fallback>
                <p:oleObj name="Equation" r:id="rId4" imgW="2540000" imgH="609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4775" y="3246438"/>
                        <a:ext cx="6472238" cy="1554162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The Born interpretation </a:t>
            </a:r>
            <a:br>
              <a:rPr lang="en-US" dirty="0" smtClean="0">
                <a:cs typeface="+mj-cs"/>
              </a:rPr>
            </a:br>
            <a:r>
              <a:rPr lang="en-US" dirty="0" smtClean="0">
                <a:cs typeface="+mj-cs"/>
              </a:rPr>
              <a:t>of wave function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A wave function gives </a:t>
            </a:r>
            <a:r>
              <a:rPr lang="en-US" b="1" dirty="0" smtClean="0">
                <a:cs typeface="+mn-cs"/>
              </a:rPr>
              <a:t>the probability </a:t>
            </a:r>
            <a:r>
              <a:rPr lang="en-US" dirty="0" smtClean="0">
                <a:cs typeface="+mn-cs"/>
              </a:rPr>
              <a:t>of finding the particle at a certain location.</a:t>
            </a:r>
            <a:endParaRPr lang="en-US" b="1" dirty="0" smtClean="0"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This is the most commonly misunderstood concept in quantum chemistry.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It is a mistake to think of a particle spreading like a cloud according to the wave function. Only </a:t>
            </a:r>
            <a:r>
              <a:rPr lang="en-US" b="1" dirty="0" smtClean="0">
                <a:cs typeface="+mn-cs"/>
              </a:rPr>
              <a:t>its probability density</a:t>
            </a:r>
            <a:r>
              <a:rPr lang="en-US" dirty="0" smtClean="0">
                <a:cs typeface="+mn-cs"/>
              </a:rPr>
              <a:t> does.</a:t>
            </a:r>
            <a:endParaRPr lang="en-US" b="1" dirty="0" smtClean="0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Normalization and </a:t>
            </a:r>
            <a:br>
              <a:rPr lang="en-US" dirty="0" smtClean="0">
                <a:cs typeface="+mj-cs"/>
              </a:rPr>
            </a:br>
            <a:r>
              <a:rPr lang="en-US" dirty="0" smtClean="0">
                <a:cs typeface="+mj-cs"/>
              </a:rPr>
              <a:t>time-dependent SE</a:t>
            </a:r>
            <a:endParaRPr lang="en-US" dirty="0" smtClean="0">
              <a:cs typeface="Arial" charset="0"/>
            </a:endParaRP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Arial" charset="0"/>
              </a:rPr>
              <a:t>Therefore, both </a:t>
            </a:r>
            <a:r>
              <a:rPr lang="el-GR" dirty="0" smtClean="0">
                <a:cs typeface="Arial" charset="0"/>
              </a:rPr>
              <a:t>Ψ</a:t>
            </a:r>
            <a:r>
              <a:rPr lang="en-US" dirty="0" smtClean="0">
                <a:cs typeface="Arial" charset="0"/>
              </a:rPr>
              <a:t> and </a:t>
            </a:r>
            <a:r>
              <a:rPr lang="el-GR" dirty="0" smtClean="0">
                <a:cs typeface="Arial" charset="0"/>
              </a:rPr>
              <a:t>Ψ</a:t>
            </a:r>
            <a:r>
              <a:rPr lang="en-US" i="1" dirty="0" err="1" smtClean="0">
                <a:latin typeface="Times New Roman" charset="0"/>
                <a:cs typeface="Arial" charset="0"/>
              </a:rPr>
              <a:t>e</a:t>
            </a:r>
            <a:r>
              <a:rPr lang="en-US" i="1" baseline="30000" dirty="0" err="1" smtClean="0">
                <a:latin typeface="Times New Roman" charset="0"/>
                <a:cs typeface="Arial" charset="0"/>
              </a:rPr>
              <a:t>ik</a:t>
            </a:r>
            <a:r>
              <a:rPr lang="en-US" dirty="0" smtClean="0">
                <a:cs typeface="Arial" charset="0"/>
              </a:rPr>
              <a:t> correspond to the same time-independent system. In other words, a time-independent wave function has inherent arbitrariness of </a:t>
            </a:r>
            <a:r>
              <a:rPr lang="en-US" i="1" dirty="0" err="1" smtClean="0">
                <a:latin typeface="Times New Roman" charset="0"/>
                <a:cs typeface="Arial" charset="0"/>
              </a:rPr>
              <a:t>e</a:t>
            </a:r>
            <a:r>
              <a:rPr lang="en-US" i="1" baseline="30000" dirty="0" err="1" smtClean="0">
                <a:latin typeface="Times New Roman" charset="0"/>
                <a:cs typeface="Arial" charset="0"/>
              </a:rPr>
              <a:t>ik</a:t>
            </a:r>
            <a:r>
              <a:rPr lang="en-US" dirty="0" smtClean="0">
                <a:cs typeface="Arial" charset="0"/>
              </a:rPr>
              <a:t> where </a:t>
            </a:r>
            <a:r>
              <a:rPr lang="en-US" i="1" dirty="0" smtClean="0">
                <a:cs typeface="Arial" charset="0"/>
              </a:rPr>
              <a:t>k</a:t>
            </a:r>
            <a:r>
              <a:rPr lang="en-US" dirty="0" smtClean="0">
                <a:cs typeface="Arial" charset="0"/>
              </a:rPr>
              <a:t> is any real number. For example, </a:t>
            </a:r>
            <a:r>
              <a:rPr lang="el-GR" dirty="0" smtClean="0">
                <a:cs typeface="Arial" charset="0"/>
              </a:rPr>
              <a:t>Ψ</a:t>
            </a:r>
            <a:r>
              <a:rPr lang="en-US" smtClean="0">
                <a:cs typeface="Arial" charset="0"/>
              </a:rPr>
              <a:t> and –</a:t>
            </a:r>
            <a:r>
              <a:rPr lang="el-GR" dirty="0" smtClean="0">
                <a:cs typeface="Arial" charset="0"/>
              </a:rPr>
              <a:t>Ψ</a:t>
            </a:r>
            <a:r>
              <a:rPr lang="en-US" dirty="0" smtClean="0">
                <a:cs typeface="Arial" charset="0"/>
              </a:rPr>
              <a:t> represent the same time-independent state.</a:t>
            </a:r>
          </a:p>
          <a:p>
            <a:pPr eaLnBrk="1" hangingPunct="1">
              <a:defRPr/>
            </a:pPr>
            <a:r>
              <a:rPr lang="en-US" dirty="0" smtClean="0">
                <a:cs typeface="Arial" charset="0"/>
              </a:rPr>
              <a:t>Let us revisit time-dependent and independent Schrödinger equations.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Time-dependent </a:t>
            </a:r>
            <a:br>
              <a:rPr lang="en-US" dirty="0" smtClean="0">
                <a:cs typeface="+mj-cs"/>
              </a:rPr>
            </a:br>
            <a:r>
              <a:rPr lang="en-US" dirty="0" smtClean="0">
                <a:cs typeface="+mj-cs"/>
              </a:rPr>
              <a:t>vs. time-independent</a:t>
            </a:r>
          </a:p>
        </p:txBody>
      </p:sp>
      <p:graphicFrame>
        <p:nvGraphicFramePr>
          <p:cNvPr id="30105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0065391"/>
              </p:ext>
            </p:extLst>
          </p:nvPr>
        </p:nvGraphicFramePr>
        <p:xfrm>
          <a:off x="944563" y="1889125"/>
          <a:ext cx="7288212" cy="218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375" name="Equation" r:id="rId4" imgW="2921000" imgH="876300" progId="Equation.3">
                  <p:embed/>
                </p:oleObj>
              </mc:Choice>
              <mc:Fallback>
                <p:oleObj name="Equation" r:id="rId4" imgW="2921000" imgH="8763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4563" y="1889125"/>
                        <a:ext cx="7288212" cy="2181225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105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1067273"/>
              </p:ext>
            </p:extLst>
          </p:nvPr>
        </p:nvGraphicFramePr>
        <p:xfrm>
          <a:off x="1295400" y="4846638"/>
          <a:ext cx="652780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376" name="Equation" r:id="rId6" imgW="2616200" imgH="469900" progId="Equation.3">
                  <p:embed/>
                </p:oleObj>
              </mc:Choice>
              <mc:Fallback>
                <p:oleObj name="Equation" r:id="rId6" imgW="2616200" imgH="4699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846638"/>
                        <a:ext cx="6527800" cy="1168400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Time-dependent </a:t>
            </a:r>
            <a:br>
              <a:rPr lang="en-US" dirty="0" smtClean="0">
                <a:cs typeface="+mj-cs"/>
              </a:rPr>
            </a:br>
            <a:r>
              <a:rPr lang="en-US" dirty="0" smtClean="0">
                <a:cs typeface="+mj-cs"/>
              </a:rPr>
              <a:t>vs. time-independent</a:t>
            </a:r>
          </a:p>
        </p:txBody>
      </p:sp>
      <p:graphicFrame>
        <p:nvGraphicFramePr>
          <p:cNvPr id="30310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6566893"/>
              </p:ext>
            </p:extLst>
          </p:nvPr>
        </p:nvGraphicFramePr>
        <p:xfrm>
          <a:off x="339725" y="3263900"/>
          <a:ext cx="8313738" cy="1493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430" name="Equation" r:id="rId4" imgW="3733800" imgH="673100" progId="Equation.3">
                  <p:embed/>
                </p:oleObj>
              </mc:Choice>
              <mc:Fallback>
                <p:oleObj name="Equation" r:id="rId4" imgW="3733800" imgH="6731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725" y="3263900"/>
                        <a:ext cx="8313738" cy="1493838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3107" name="Object 5"/>
          <p:cNvGraphicFramePr>
            <a:graphicFrameLocks noChangeAspect="1"/>
          </p:cNvGraphicFramePr>
          <p:nvPr/>
        </p:nvGraphicFramePr>
        <p:xfrm>
          <a:off x="1981200" y="1676400"/>
          <a:ext cx="5195888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431" name="Equation" r:id="rId6" imgW="2082800" imgH="342900" progId="Equation.3">
                  <p:embed/>
                </p:oleObj>
              </mc:Choice>
              <mc:Fallback>
                <p:oleObj name="Equation" r:id="rId6" imgW="2082800" imgH="3429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676400"/>
                        <a:ext cx="5195888" cy="854075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26" name="AutoShape 6"/>
          <p:cNvSpPr>
            <a:spLocks/>
          </p:cNvSpPr>
          <p:nvPr/>
        </p:nvSpPr>
        <p:spPr bwMode="auto">
          <a:xfrm rot="16200000">
            <a:off x="2667000" y="2590800"/>
            <a:ext cx="304800" cy="4572000"/>
          </a:xfrm>
          <a:prstGeom prst="leftBrace">
            <a:avLst>
              <a:gd name="adj1" fmla="val 125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86727" name="Text Box 7"/>
          <p:cNvSpPr txBox="1">
            <a:spLocks noChangeArrowheads="1"/>
          </p:cNvSpPr>
          <p:nvPr/>
        </p:nvSpPr>
        <p:spPr bwMode="auto">
          <a:xfrm>
            <a:off x="914400" y="5029200"/>
            <a:ext cx="38052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>
                <a:cs typeface="+mn-cs"/>
              </a:rPr>
              <a:t>Time-independent Schr</a:t>
            </a:r>
            <a:r>
              <a:rPr lang="en-US" sz="1600">
                <a:cs typeface="Arial" charset="0"/>
              </a:rPr>
              <a:t>ödinger equation</a:t>
            </a:r>
          </a:p>
        </p:txBody>
      </p:sp>
      <p:sp>
        <p:nvSpPr>
          <p:cNvPr id="286728" name="AutoShape 8"/>
          <p:cNvSpPr>
            <a:spLocks/>
          </p:cNvSpPr>
          <p:nvPr/>
        </p:nvSpPr>
        <p:spPr bwMode="auto">
          <a:xfrm rot="5400000">
            <a:off x="1828800" y="1600200"/>
            <a:ext cx="304800" cy="3048000"/>
          </a:xfrm>
          <a:prstGeom prst="leftBrace">
            <a:avLst>
              <a:gd name="adj1" fmla="val 8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86729" name="Text Box 9"/>
          <p:cNvSpPr txBox="1">
            <a:spLocks noChangeArrowheads="1"/>
          </p:cNvSpPr>
          <p:nvPr/>
        </p:nvSpPr>
        <p:spPr bwMode="auto">
          <a:xfrm>
            <a:off x="228600" y="2590800"/>
            <a:ext cx="3657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600">
                <a:cs typeface="+mn-cs"/>
              </a:rPr>
              <a:t>Time-dependent Schr</a:t>
            </a:r>
            <a:r>
              <a:rPr lang="en-US" sz="1600">
                <a:cs typeface="Arial" charset="0"/>
              </a:rPr>
              <a:t>ödinger equation</a:t>
            </a:r>
          </a:p>
        </p:txBody>
      </p:sp>
      <p:sp>
        <p:nvSpPr>
          <p:cNvPr id="286731" name="Rectangle 11"/>
          <p:cNvSpPr>
            <a:spLocks noChangeArrowheads="1"/>
          </p:cNvSpPr>
          <p:nvPr/>
        </p:nvSpPr>
        <p:spPr bwMode="auto">
          <a:xfrm>
            <a:off x="381000" y="5486400"/>
            <a:ext cx="8305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SzPct val="70000"/>
              <a:buFont typeface="Wingdings" charset="0"/>
              <a:buNone/>
              <a:defRPr/>
            </a:pPr>
            <a:r>
              <a:rPr lang="en-US" sz="2400">
                <a:solidFill>
                  <a:srgbClr val="FF6600"/>
                </a:solidFill>
                <a:cs typeface="+mn-cs"/>
              </a:rPr>
              <a:t>If we substitute the wave function into time-dependent equation we arrive at time-independent one.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Normalization and </a:t>
            </a:r>
            <a:br>
              <a:rPr lang="en-US" dirty="0" smtClean="0">
                <a:cs typeface="+mj-cs"/>
              </a:rPr>
            </a:br>
            <a:r>
              <a:rPr lang="en-US" dirty="0" smtClean="0">
                <a:cs typeface="+mj-cs"/>
              </a:rPr>
              <a:t>time-dependent SE</a:t>
            </a:r>
            <a:endParaRPr lang="en-US" dirty="0" smtClean="0">
              <a:cs typeface="Arial" charset="0"/>
            </a:endParaRP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This means even though this wave function has </a:t>
            </a:r>
            <a:r>
              <a:rPr lang="en-US" i="1" dirty="0" smtClean="0">
                <a:cs typeface="+mn-cs"/>
              </a:rPr>
              <a:t>apparent</a:t>
            </a:r>
            <a:r>
              <a:rPr lang="en-US" dirty="0" smtClean="0">
                <a:cs typeface="+mn-cs"/>
              </a:rPr>
              <a:t> time-dependence</a:t>
            </a:r>
            <a:br>
              <a:rPr lang="en-US" dirty="0" smtClean="0">
                <a:cs typeface="+mn-cs"/>
              </a:rPr>
            </a:br>
            <a:r>
              <a:rPr lang="en-US" dirty="0" smtClean="0">
                <a:cs typeface="+mn-cs"/>
              </a:rPr>
              <a:t/>
            </a:r>
            <a:br>
              <a:rPr lang="en-US" dirty="0" smtClean="0">
                <a:cs typeface="+mn-cs"/>
              </a:rPr>
            </a:br>
            <a:r>
              <a:rPr lang="en-US" dirty="0" smtClean="0">
                <a:cs typeface="+mn-cs"/>
              </a:rPr>
              <a:t/>
            </a:r>
            <a:br>
              <a:rPr lang="en-US" dirty="0" smtClean="0">
                <a:cs typeface="+mn-cs"/>
              </a:rPr>
            </a:br>
            <a:r>
              <a:rPr lang="en-US" dirty="0" smtClean="0">
                <a:cs typeface="+mn-cs"/>
              </a:rPr>
              <a:t>it should be representing time-independent physical state.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In fact        (which we call “phase”) is viewed as the arbitrariness </a:t>
            </a:r>
            <a:r>
              <a:rPr lang="en-US" i="1" dirty="0" err="1" smtClean="0">
                <a:latin typeface="Times New Roman" charset="0"/>
                <a:cs typeface="Arial" charset="0"/>
              </a:rPr>
              <a:t>e</a:t>
            </a:r>
            <a:r>
              <a:rPr lang="en-US" i="1" baseline="30000" dirty="0" err="1" smtClean="0">
                <a:latin typeface="Times New Roman" charset="0"/>
                <a:cs typeface="Arial" charset="0"/>
              </a:rPr>
              <a:t>ik</a:t>
            </a:r>
            <a:r>
              <a:rPr lang="en-US" dirty="0" smtClean="0">
                <a:cs typeface="+mn-cs"/>
              </a:rPr>
              <a:t>. Probability density is</a:t>
            </a:r>
          </a:p>
        </p:txBody>
      </p:sp>
      <p:graphicFrame>
        <p:nvGraphicFramePr>
          <p:cNvPr id="305155" name="Object 5"/>
          <p:cNvGraphicFramePr>
            <a:graphicFrameLocks noChangeAspect="1"/>
          </p:cNvGraphicFramePr>
          <p:nvPr/>
        </p:nvGraphicFramePr>
        <p:xfrm>
          <a:off x="2209800" y="2743200"/>
          <a:ext cx="4495800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620" name="Equation" r:id="rId4" imgW="2082800" imgH="342900" progId="Equation.3">
                  <p:embed/>
                </p:oleObj>
              </mc:Choice>
              <mc:Fallback>
                <p:oleObj name="Equation" r:id="rId4" imgW="2082800" imgH="3429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743200"/>
                        <a:ext cx="4495800" cy="738188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5156" name="Object 6"/>
          <p:cNvGraphicFramePr>
            <a:graphicFrameLocks noChangeAspect="1"/>
          </p:cNvGraphicFramePr>
          <p:nvPr/>
        </p:nvGraphicFramePr>
        <p:xfrm>
          <a:off x="2057400" y="4572000"/>
          <a:ext cx="6096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621" name="Equation" r:id="rId6" imgW="317225" imgH="304536" progId="Equation.3">
                  <p:embed/>
                </p:oleObj>
              </mc:Choice>
              <mc:Fallback>
                <p:oleObj name="Equation" r:id="rId6" imgW="317225" imgH="304536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572000"/>
                        <a:ext cx="6096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5157" name="Object 7"/>
          <p:cNvGraphicFramePr>
            <a:graphicFrameLocks noChangeAspect="1"/>
          </p:cNvGraphicFramePr>
          <p:nvPr/>
        </p:nvGraphicFramePr>
        <p:xfrm>
          <a:off x="1981200" y="5562600"/>
          <a:ext cx="4524375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622" name="Equation" r:id="rId8" imgW="2095500" imgH="520700" progId="Equation.3">
                  <p:embed/>
                </p:oleObj>
              </mc:Choice>
              <mc:Fallback>
                <p:oleObj name="Equation" r:id="rId8" imgW="2095500" imgH="5207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5562600"/>
                        <a:ext cx="4524375" cy="1120775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2520" name="Text Box 8"/>
          <p:cNvSpPr txBox="1">
            <a:spLocks noChangeArrowheads="1"/>
          </p:cNvSpPr>
          <p:nvPr/>
        </p:nvSpPr>
        <p:spPr bwMode="auto">
          <a:xfrm>
            <a:off x="6553200" y="5765800"/>
            <a:ext cx="2216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solidFill>
                  <a:srgbClr val="FF6600"/>
                </a:solidFill>
                <a:cs typeface="+mn-cs"/>
              </a:rPr>
              <a:t>Essentially </a:t>
            </a:r>
          </a:p>
          <a:p>
            <a:pPr algn="ctr">
              <a:defRPr/>
            </a:pPr>
            <a:r>
              <a:rPr lang="en-US" sz="2000">
                <a:solidFill>
                  <a:srgbClr val="FF6600"/>
                </a:solidFill>
                <a:cs typeface="+mn-cs"/>
              </a:rPr>
              <a:t>time-independent!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Time-dependent </a:t>
            </a:r>
            <a:br>
              <a:rPr lang="en-US" dirty="0"/>
            </a:br>
            <a:r>
              <a:rPr lang="en-US" dirty="0"/>
              <a:t>vs. time-independent</a:t>
            </a:r>
            <a:endParaRPr lang="en-US" dirty="0" smtClean="0">
              <a:cs typeface="Arial" charset="0"/>
            </a:endParaRPr>
          </a:p>
        </p:txBody>
      </p:sp>
      <p:graphicFrame>
        <p:nvGraphicFramePr>
          <p:cNvPr id="30515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2646157"/>
              </p:ext>
            </p:extLst>
          </p:nvPr>
        </p:nvGraphicFramePr>
        <p:xfrm>
          <a:off x="2209800" y="1600200"/>
          <a:ext cx="4495800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273" name="Equation" r:id="rId4" imgW="2082800" imgH="342900" progId="Equation.3">
                  <p:embed/>
                </p:oleObj>
              </mc:Choice>
              <mc:Fallback>
                <p:oleObj name="Equation" r:id="rId4" imgW="20828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600200"/>
                        <a:ext cx="4495800" cy="738188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" y="2438400"/>
            <a:ext cx="7467600" cy="429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807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What is a “phase”?</a:t>
            </a:r>
            <a:endParaRPr lang="en-US" dirty="0" smtClean="0">
              <a:cs typeface="Arial" charset="0"/>
            </a:endParaRPr>
          </a:p>
        </p:txBody>
      </p:sp>
      <p:graphicFrame>
        <p:nvGraphicFramePr>
          <p:cNvPr id="30515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713426"/>
              </p:ext>
            </p:extLst>
          </p:nvPr>
        </p:nvGraphicFramePr>
        <p:xfrm>
          <a:off x="2209800" y="1600200"/>
          <a:ext cx="4495800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251" name="Equation" r:id="rId4" imgW="2082800" imgH="342900" progId="Equation.3">
                  <p:embed/>
                </p:oleObj>
              </mc:Choice>
              <mc:Fallback>
                <p:oleObj name="Equation" r:id="rId4" imgW="20828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600200"/>
                        <a:ext cx="4495800" cy="738188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" y="2514600"/>
            <a:ext cx="6934200" cy="398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354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1371600"/>
            <a:ext cx="8128171" cy="4674480"/>
          </a:xfrm>
          <a:prstGeom prst="rect">
            <a:avLst/>
          </a:prstGeom>
        </p:spPr>
      </p:pic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Allowable forms of </a:t>
            </a:r>
            <a:br>
              <a:rPr lang="en-US" dirty="0" smtClean="0">
                <a:cs typeface="+mj-cs"/>
              </a:rPr>
            </a:br>
            <a:r>
              <a:rPr lang="en-US" dirty="0" smtClean="0">
                <a:cs typeface="+mj-cs"/>
              </a:rPr>
              <a:t>wave functions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4953000" cy="4411662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cs typeface="+mn-cs"/>
              </a:rPr>
              <a:t>The Born interpretation: </a:t>
            </a:r>
            <a:r>
              <a:rPr lang="en-US" dirty="0" smtClean="0">
                <a:cs typeface="+mn-cs"/>
              </a:rPr>
              <a:t>the square of a wave function is a probability density.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This immediately bars a wave function like figure (c), because a probability should be a unique value (</a:t>
            </a:r>
            <a:r>
              <a:rPr lang="en-US" b="1" dirty="0" smtClean="0">
                <a:cs typeface="+mn-cs"/>
              </a:rPr>
              <a:t>single valued</a:t>
            </a:r>
            <a:r>
              <a:rPr lang="en-US" dirty="0" smtClean="0">
                <a:cs typeface="+mn-cs"/>
              </a:rPr>
              <a:t>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0" y="1371600"/>
            <a:ext cx="8128171" cy="4674480"/>
          </a:xfrm>
          <a:prstGeom prst="rect">
            <a:avLst/>
          </a:prstGeom>
        </p:spPr>
      </p:pic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Allowable forms of </a:t>
            </a:r>
            <a:br>
              <a:rPr lang="en-US" dirty="0"/>
            </a:br>
            <a:r>
              <a:rPr lang="en-US" dirty="0"/>
              <a:t>wave functions</a:t>
            </a:r>
            <a:endParaRPr lang="en-US" dirty="0" smtClean="0">
              <a:cs typeface="+mj-cs"/>
            </a:endParaRP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5181600" cy="48339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>
                <a:cs typeface="+mn-cs"/>
              </a:rPr>
              <a:t>Probability should add up to unity, when all possibilities are included. Square of a wave function should integrate to unity.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>
                <a:cs typeface="+mn-cs"/>
              </a:rPr>
              <a:t>This bars a function like (d) because it integrates to infinity regardless of any nonzero normalization constant (</a:t>
            </a:r>
            <a:r>
              <a:rPr lang="en-US" b="1" smtClean="0">
                <a:cs typeface="+mn-cs"/>
              </a:rPr>
              <a:t>square integrable</a:t>
            </a:r>
            <a:r>
              <a:rPr lang="en-US" smtClean="0">
                <a:cs typeface="+mn-cs"/>
              </a:rPr>
              <a:t>).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9661159"/>
              </p:ext>
            </p:extLst>
          </p:nvPr>
        </p:nvGraphicFramePr>
        <p:xfrm>
          <a:off x="4048125" y="5937250"/>
          <a:ext cx="1590675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646" name="Equation" r:id="rId5" imgW="787400" imgH="304800" progId="Equation.3">
                  <p:embed/>
                </p:oleObj>
              </mc:Choice>
              <mc:Fallback>
                <p:oleObj name="Equation" r:id="rId5" imgW="787400" imgH="30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8125" y="5937250"/>
                        <a:ext cx="1590675" cy="615950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0" y="1371600"/>
            <a:ext cx="8128171" cy="4674480"/>
          </a:xfrm>
          <a:prstGeom prst="rect">
            <a:avLst/>
          </a:prstGeom>
        </p:spPr>
      </p:pic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Allowable forms of </a:t>
            </a:r>
            <a:br>
              <a:rPr lang="en-US" dirty="0"/>
            </a:br>
            <a:r>
              <a:rPr lang="en-US" dirty="0"/>
              <a:t>wave functions</a:t>
            </a:r>
            <a:endParaRPr lang="en-US" dirty="0" smtClean="0">
              <a:cs typeface="+mj-cs"/>
            </a:endParaRP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5181600" cy="49101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Apart from the Born interpretation, the form of the Schr</a:t>
            </a:r>
            <a:r>
              <a:rPr lang="en-US" dirty="0" smtClean="0">
                <a:cs typeface="Arial" charset="0"/>
              </a:rPr>
              <a:t>ödinger equation itself set some conditions for a wave function.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dirty="0" smtClean="0">
              <a:cs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dirty="0" smtClean="0">
              <a:cs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dirty="0" smtClean="0">
              <a:cs typeface="Arial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cs typeface="Arial" charset="0"/>
              </a:rPr>
              <a:t>The second derivatives of a wave function must be well defined.</a:t>
            </a:r>
          </a:p>
        </p:txBody>
      </p:sp>
      <p:graphicFrame>
        <p:nvGraphicFramePr>
          <p:cNvPr id="32768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2372755"/>
              </p:ext>
            </p:extLst>
          </p:nvPr>
        </p:nvGraphicFramePr>
        <p:xfrm>
          <a:off x="671513" y="3810000"/>
          <a:ext cx="4752975" cy="1058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54" name="Equation" r:id="rId5" imgW="2108200" imgH="469900" progId="Equation.3">
                  <p:embed/>
                </p:oleObj>
              </mc:Choice>
              <mc:Fallback>
                <p:oleObj name="Equation" r:id="rId5" imgW="2108200" imgH="4699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513" y="3810000"/>
                        <a:ext cx="4752975" cy="1058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1371600"/>
            <a:ext cx="8128171" cy="4674480"/>
          </a:xfrm>
          <a:prstGeom prst="rect">
            <a:avLst/>
          </a:prstGeom>
        </p:spPr>
      </p:pic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Allowable forms of </a:t>
            </a:r>
            <a:br>
              <a:rPr lang="en-US" dirty="0"/>
            </a:br>
            <a:r>
              <a:rPr lang="en-US" dirty="0"/>
              <a:t>wave functions</a:t>
            </a:r>
            <a:endParaRPr lang="en-US" dirty="0" smtClean="0">
              <a:cs typeface="+mj-cs"/>
            </a:endParaRP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5105400" cy="475773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For the second derivative to exist, the wave function must be </a:t>
            </a:r>
            <a:r>
              <a:rPr lang="en-US" b="1" dirty="0" smtClean="0">
                <a:cs typeface="+mn-cs"/>
              </a:rPr>
              <a:t>continuous</a:t>
            </a:r>
            <a:r>
              <a:rPr lang="en-US" dirty="0" smtClean="0">
                <a:cs typeface="+mn-cs"/>
              </a:rPr>
              <a:t>, prohibiting a function like (a) which is </a:t>
            </a:r>
            <a:r>
              <a:rPr lang="en-US" dirty="0" err="1" smtClean="0">
                <a:cs typeface="+mn-cs"/>
              </a:rPr>
              <a:t>discontinous</a:t>
            </a:r>
            <a:r>
              <a:rPr lang="en-US" dirty="0" smtClean="0">
                <a:cs typeface="+mn-cs"/>
              </a:rPr>
              <a:t>.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It is also impossible to imagine a system where the probability density changes abruptly.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The Born interpretation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5638800" cy="3505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cs typeface="+mn-cs"/>
              </a:rPr>
              <a:t>What is a wave function?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It has all the dynamical information about the particle.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More immediately, it has the information about the location of the particle.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  <p:sp>
        <p:nvSpPr>
          <p:cNvPr id="163845" name="Text Box 5"/>
          <p:cNvSpPr txBox="1">
            <a:spLocks noChangeArrowheads="1"/>
          </p:cNvSpPr>
          <p:nvPr/>
        </p:nvSpPr>
        <p:spPr bwMode="auto">
          <a:xfrm>
            <a:off x="6904734" y="5105400"/>
            <a:ext cx="11724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cs typeface="+mn-cs"/>
              </a:rPr>
              <a:t>Max </a:t>
            </a:r>
            <a:r>
              <a:rPr lang="en-US" dirty="0" smtClean="0">
                <a:cs typeface="+mn-cs"/>
              </a:rPr>
              <a:t>Born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2133600"/>
            <a:ext cx="2306990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1371600"/>
            <a:ext cx="8128171" cy="4674480"/>
          </a:xfrm>
          <a:prstGeom prst="rect">
            <a:avLst/>
          </a:prstGeom>
        </p:spPr>
      </p:pic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Allowable forms of </a:t>
            </a:r>
            <a:br>
              <a:rPr lang="en-US" dirty="0"/>
            </a:br>
            <a:r>
              <a:rPr lang="en-US" dirty="0"/>
              <a:t>wave functions</a:t>
            </a:r>
            <a:endParaRPr lang="en-US" dirty="0" smtClean="0">
              <a:cs typeface="+mj-cs"/>
            </a:endParaRP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5181600" cy="49101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For the second derivatives to be nonsingular, the wave function should usually be </a:t>
            </a:r>
            <a:r>
              <a:rPr lang="en-US" b="1" dirty="0" smtClean="0">
                <a:cs typeface="+mn-cs"/>
              </a:rPr>
              <a:t>smooth</a:t>
            </a:r>
            <a:r>
              <a:rPr lang="en-US" dirty="0" smtClean="0">
                <a:cs typeface="+mn-cs"/>
              </a:rPr>
              <a:t>, discouraging a kinked function like (b).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There are exceptions. When the potential </a:t>
            </a:r>
            <a:r>
              <a:rPr lang="en-US" i="1" dirty="0" smtClean="0">
                <a:cs typeface="+mn-cs"/>
              </a:rPr>
              <a:t>V</a:t>
            </a:r>
            <a:r>
              <a:rPr lang="en-US" dirty="0" smtClean="0">
                <a:cs typeface="+mn-cs"/>
              </a:rPr>
              <a:t> also has a singularity, a kinked wave function is possible.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143000"/>
            <a:ext cx="8686800" cy="49957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Existence of first and</a:t>
            </a:r>
            <a:br>
              <a:rPr lang="en-US" dirty="0" smtClean="0"/>
            </a:br>
            <a:r>
              <a:rPr lang="en-US" dirty="0" smtClean="0"/>
              <a:t>second derivatives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755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Summary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cs typeface="+mn-cs"/>
              </a:rPr>
              <a:t>The Born interpretation</a:t>
            </a:r>
            <a:r>
              <a:rPr lang="en-US" dirty="0" smtClean="0">
                <a:cs typeface="+mn-cs"/>
              </a:rPr>
              <a:t> relates the wave function to the probability density of a particle.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A wave function can be </a:t>
            </a:r>
            <a:r>
              <a:rPr lang="en-US" b="1" dirty="0" smtClean="0">
                <a:cs typeface="+mn-cs"/>
              </a:rPr>
              <a:t>normalized </a:t>
            </a:r>
            <a:r>
              <a:rPr lang="en-US" dirty="0" smtClean="0">
                <a:cs typeface="+mn-cs"/>
              </a:rPr>
              <a:t>such that square of it integrates to unity (100 % probability of finding a particle somewhere).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A wave function should be </a:t>
            </a:r>
            <a:r>
              <a:rPr lang="en-US" b="1" dirty="0" smtClean="0">
                <a:cs typeface="+mn-cs"/>
              </a:rPr>
              <a:t>single-valued</a:t>
            </a:r>
            <a:r>
              <a:rPr lang="en-US" dirty="0" smtClean="0">
                <a:cs typeface="+mn-cs"/>
              </a:rPr>
              <a:t>,</a:t>
            </a:r>
            <a:r>
              <a:rPr lang="en-US" b="1" dirty="0" smtClean="0">
                <a:cs typeface="+mn-cs"/>
              </a:rPr>
              <a:t> square-</a:t>
            </a:r>
            <a:r>
              <a:rPr lang="en-US" b="1" dirty="0" err="1" smtClean="0">
                <a:cs typeface="+mn-cs"/>
              </a:rPr>
              <a:t>integrable</a:t>
            </a:r>
            <a:r>
              <a:rPr lang="en-US" dirty="0" smtClean="0">
                <a:cs typeface="+mn-cs"/>
              </a:rPr>
              <a:t>,</a:t>
            </a:r>
            <a:r>
              <a:rPr lang="en-US" b="1" dirty="0" smtClean="0">
                <a:cs typeface="+mn-cs"/>
              </a:rPr>
              <a:t> continuous</a:t>
            </a:r>
            <a:r>
              <a:rPr lang="en-US" dirty="0" smtClean="0">
                <a:cs typeface="+mn-cs"/>
              </a:rPr>
              <a:t>, and (</a:t>
            </a:r>
            <a:r>
              <a:rPr lang="en-US" b="1" dirty="0" smtClean="0">
                <a:cs typeface="+mn-cs"/>
              </a:rPr>
              <a:t>smooth</a:t>
            </a:r>
            <a:r>
              <a:rPr lang="en-US" dirty="0" smtClean="0">
                <a:cs typeface="+mn-cs"/>
              </a:rPr>
              <a:t>)*.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b="1" dirty="0" smtClean="0"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81400" y="6248400"/>
            <a:ext cx="2006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*Exceptions exist.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The Born interpretation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The square of the wave function |</a:t>
            </a:r>
            <a:r>
              <a:rPr lang="el-GR" smtClean="0">
                <a:cs typeface="Arial" charset="0"/>
              </a:rPr>
              <a:t>Ψ</a:t>
            </a:r>
            <a:r>
              <a:rPr lang="en-US" smtClean="0">
                <a:cs typeface="Arial" charset="0"/>
              </a:rPr>
              <a:t>|</a:t>
            </a:r>
            <a:r>
              <a:rPr lang="en-US" baseline="30000" smtClean="0">
                <a:cs typeface="Arial" charset="0"/>
              </a:rPr>
              <a:t>2</a:t>
            </a:r>
            <a:r>
              <a:rPr lang="en-US" smtClean="0">
                <a:cs typeface="+mn-cs"/>
              </a:rPr>
              <a:t> at a point is proportional to the probability of finding the particle at that point.</a:t>
            </a:r>
            <a:endParaRPr lang="el-GR" smtClean="0">
              <a:cs typeface="+mn-cs"/>
            </a:endParaRPr>
          </a:p>
        </p:txBody>
      </p:sp>
      <p:graphicFrame>
        <p:nvGraphicFramePr>
          <p:cNvPr id="274435" name="Object 5"/>
          <p:cNvGraphicFramePr>
            <a:graphicFrameLocks noChangeAspect="1"/>
          </p:cNvGraphicFramePr>
          <p:nvPr/>
        </p:nvGraphicFramePr>
        <p:xfrm>
          <a:off x="2667000" y="3352800"/>
          <a:ext cx="323056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753" name="Equation" r:id="rId4" imgW="965200" imgH="279400" progId="Equation.3">
                  <p:embed/>
                </p:oleObj>
              </mc:Choice>
              <mc:Fallback>
                <p:oleObj name="Equation" r:id="rId4" imgW="965200" imgH="2794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352800"/>
                        <a:ext cx="3230563" cy="935038"/>
                      </a:xfrm>
                      <a:prstGeom prst="rect">
                        <a:avLst/>
                      </a:prstGeom>
                      <a:solidFill>
                        <a:srgbClr val="CC99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870" name="AutoShape 6"/>
          <p:cNvSpPr>
            <a:spLocks/>
          </p:cNvSpPr>
          <p:nvPr/>
        </p:nvSpPr>
        <p:spPr bwMode="auto">
          <a:xfrm>
            <a:off x="4724400" y="4495800"/>
            <a:ext cx="2743200" cy="342900"/>
          </a:xfrm>
          <a:prstGeom prst="accentCallout1">
            <a:avLst>
              <a:gd name="adj1" fmla="val 33333"/>
              <a:gd name="adj2" fmla="val -2778"/>
              <a:gd name="adj3" fmla="val -118981"/>
              <a:gd name="adj4" fmla="val -1719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en-US">
                <a:cs typeface="+mn-cs"/>
              </a:rPr>
              <a:t>Complex conjugate of </a:t>
            </a:r>
            <a:r>
              <a:rPr lang="el-GR">
                <a:cs typeface="+mn-cs"/>
              </a:rPr>
              <a:t>Ψ</a:t>
            </a:r>
            <a:endParaRPr lang="en-US">
              <a:cs typeface="+mn-cs"/>
            </a:endParaRPr>
          </a:p>
        </p:txBody>
      </p:sp>
      <p:graphicFrame>
        <p:nvGraphicFramePr>
          <p:cNvPr id="27443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12438"/>
              </p:ext>
            </p:extLst>
          </p:nvPr>
        </p:nvGraphicFramePr>
        <p:xfrm>
          <a:off x="1600200" y="5105400"/>
          <a:ext cx="5867400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754" name="Equation" r:id="rId6" imgW="2616200" imgH="482600" progId="Equation.3">
                  <p:embed/>
                </p:oleObj>
              </mc:Choice>
              <mc:Fallback>
                <p:oleObj name="Equation" r:id="rId6" imgW="2616200" imgH="482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5105400"/>
                        <a:ext cx="5867400" cy="108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872" name="Text Box 8"/>
          <p:cNvSpPr txBox="1">
            <a:spLocks noChangeArrowheads="1"/>
          </p:cNvSpPr>
          <p:nvPr/>
        </p:nvSpPr>
        <p:spPr bwMode="auto">
          <a:xfrm>
            <a:off x="5867400" y="3657600"/>
            <a:ext cx="2835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Always real, non-negative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5604" y="2133600"/>
            <a:ext cx="5875678" cy="3379080"/>
          </a:xfrm>
          <a:prstGeom prst="rect">
            <a:avLst/>
          </a:prstGeom>
        </p:spPr>
      </p:pic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The Born interpretation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14600"/>
            <a:ext cx="4572000" cy="2743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A wave function is in general complex.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But |</a:t>
            </a:r>
            <a:r>
              <a:rPr lang="el-GR" dirty="0" smtClean="0">
                <a:cs typeface="Arial" charset="0"/>
              </a:rPr>
              <a:t>Ψ</a:t>
            </a:r>
            <a:r>
              <a:rPr lang="en-US" dirty="0" smtClean="0">
                <a:cs typeface="Arial" charset="0"/>
              </a:rPr>
              <a:t>|</a:t>
            </a:r>
            <a:r>
              <a:rPr lang="en-US" baseline="30000" dirty="0" smtClean="0">
                <a:cs typeface="Arial" charset="0"/>
              </a:rPr>
              <a:t>2</a:t>
            </a:r>
            <a:r>
              <a:rPr lang="en-US" dirty="0" smtClean="0">
                <a:cs typeface="+mn-cs"/>
              </a:rPr>
              <a:t> is always real, non-negative.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3318" y="2514600"/>
            <a:ext cx="4550682" cy="2617080"/>
          </a:xfrm>
          <a:prstGeom prst="rect">
            <a:avLst/>
          </a:prstGeom>
        </p:spPr>
      </p:pic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The Born interpretation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4953000" cy="3657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One-dimension: if the wave function of a particle has the value </a:t>
            </a:r>
            <a:r>
              <a:rPr lang="el-GR" dirty="0" smtClean="0">
                <a:cs typeface="Arial" charset="0"/>
              </a:rPr>
              <a:t>Ψ</a:t>
            </a:r>
            <a:r>
              <a:rPr lang="en-US" dirty="0" smtClean="0">
                <a:cs typeface="Arial" charset="0"/>
              </a:rPr>
              <a:t> at point </a:t>
            </a:r>
            <a:r>
              <a:rPr lang="en-US" i="1" dirty="0" smtClean="0">
                <a:cs typeface="Arial" charset="0"/>
              </a:rPr>
              <a:t>x</a:t>
            </a:r>
            <a:r>
              <a:rPr lang="en-US" dirty="0" smtClean="0">
                <a:cs typeface="Arial" charset="0"/>
              </a:rPr>
              <a:t>, the probability of finding the particle between </a:t>
            </a:r>
            <a:r>
              <a:rPr lang="en-US" i="1" dirty="0" smtClean="0">
                <a:cs typeface="Arial" charset="0"/>
              </a:rPr>
              <a:t>x</a:t>
            </a:r>
            <a:r>
              <a:rPr lang="en-US" dirty="0" smtClean="0">
                <a:cs typeface="Arial" charset="0"/>
              </a:rPr>
              <a:t> and </a:t>
            </a:r>
            <a:r>
              <a:rPr lang="en-US" i="1" dirty="0" err="1" smtClean="0">
                <a:cs typeface="Arial" charset="0"/>
              </a:rPr>
              <a:t>x+dx</a:t>
            </a:r>
            <a:r>
              <a:rPr lang="en-US" dirty="0" smtClean="0">
                <a:cs typeface="Arial" charset="0"/>
              </a:rPr>
              <a:t> is proportional to </a:t>
            </a:r>
            <a:r>
              <a:rPr lang="en-US" dirty="0" smtClean="0">
                <a:cs typeface="+mn-cs"/>
              </a:rPr>
              <a:t>|</a:t>
            </a:r>
            <a:r>
              <a:rPr lang="el-GR" dirty="0" smtClean="0">
                <a:cs typeface="Arial" charset="0"/>
              </a:rPr>
              <a:t>Ψ</a:t>
            </a:r>
            <a:r>
              <a:rPr lang="en-US" dirty="0" smtClean="0">
                <a:cs typeface="Arial" charset="0"/>
              </a:rPr>
              <a:t>|</a:t>
            </a:r>
            <a:r>
              <a:rPr lang="en-US" baseline="30000" dirty="0" smtClean="0">
                <a:cs typeface="Arial" charset="0"/>
              </a:rPr>
              <a:t>2</a:t>
            </a:r>
            <a:r>
              <a:rPr lang="en-US" dirty="0" smtClean="0">
                <a:cs typeface="+mn-cs"/>
              </a:rPr>
              <a:t> </a:t>
            </a:r>
            <a:r>
              <a:rPr lang="en-US" i="1" dirty="0" smtClean="0">
                <a:cs typeface="+mn-cs"/>
              </a:rPr>
              <a:t>dx</a:t>
            </a:r>
            <a:r>
              <a:rPr lang="en-US" dirty="0" smtClean="0">
                <a:cs typeface="+mn-cs"/>
              </a:rPr>
              <a:t>.</a:t>
            </a:r>
          </a:p>
          <a:p>
            <a:pPr eaLnBrk="1" hangingPunct="1">
              <a:buFont typeface="Wingdings" charset="0"/>
              <a:buNone/>
              <a:defRPr/>
            </a:pPr>
            <a:endParaRPr lang="en-US" b="1" dirty="0" smtClean="0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The Born interpretation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7772400" cy="44116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Three-dimension: </a:t>
            </a:r>
            <a:r>
              <a:rPr lang="en-US" dirty="0" smtClean="0">
                <a:cs typeface="Arial" charset="0"/>
              </a:rPr>
              <a:t>the probability of finding the particle in an infinitesimal volume </a:t>
            </a:r>
            <a:r>
              <a:rPr lang="en-US" i="1" dirty="0" smtClean="0">
                <a:cs typeface="Arial" charset="0"/>
              </a:rPr>
              <a:t>d</a:t>
            </a:r>
            <a:r>
              <a:rPr lang="el-GR" i="1" dirty="0" smtClean="0">
                <a:cs typeface="Arial" charset="0"/>
              </a:rPr>
              <a:t>τ</a:t>
            </a:r>
            <a:r>
              <a:rPr lang="en-US" i="1" dirty="0" smtClean="0">
                <a:cs typeface="Arial" charset="0"/>
              </a:rPr>
              <a:t> = dx </a:t>
            </a:r>
            <a:r>
              <a:rPr lang="en-US" i="1" dirty="0" err="1" smtClean="0">
                <a:cs typeface="Arial" charset="0"/>
              </a:rPr>
              <a:t>dy</a:t>
            </a:r>
            <a:r>
              <a:rPr lang="en-US" i="1" dirty="0" smtClean="0">
                <a:cs typeface="Arial" charset="0"/>
              </a:rPr>
              <a:t> </a:t>
            </a:r>
            <a:r>
              <a:rPr lang="en-US" i="1" dirty="0" err="1" smtClean="0">
                <a:cs typeface="Arial" charset="0"/>
              </a:rPr>
              <a:t>dz</a:t>
            </a:r>
            <a:r>
              <a:rPr lang="en-US" dirty="0" smtClean="0">
                <a:cs typeface="Arial" charset="0"/>
              </a:rPr>
              <a:t> at point </a:t>
            </a:r>
            <a:r>
              <a:rPr lang="en-US" b="1" i="1" dirty="0" smtClean="0">
                <a:cs typeface="Arial" charset="0"/>
              </a:rPr>
              <a:t>r</a:t>
            </a:r>
            <a:r>
              <a:rPr lang="en-US" dirty="0" smtClean="0">
                <a:cs typeface="Arial" charset="0"/>
              </a:rPr>
              <a:t> is proportional to </a:t>
            </a:r>
            <a:r>
              <a:rPr lang="en-US" dirty="0" smtClean="0">
                <a:cs typeface="+mn-cs"/>
              </a:rPr>
              <a:t>|</a:t>
            </a:r>
            <a:r>
              <a:rPr lang="el-GR" dirty="0" smtClean="0">
                <a:cs typeface="Arial" charset="0"/>
              </a:rPr>
              <a:t>Ψ</a:t>
            </a:r>
            <a:r>
              <a:rPr lang="en-US" dirty="0" smtClean="0">
                <a:cs typeface="Arial" charset="0"/>
              </a:rPr>
              <a:t>(</a:t>
            </a:r>
            <a:r>
              <a:rPr lang="en-US" b="1" i="1" dirty="0" smtClean="0">
                <a:cs typeface="Arial" charset="0"/>
              </a:rPr>
              <a:t>r</a:t>
            </a:r>
            <a:r>
              <a:rPr lang="en-US" dirty="0" smtClean="0">
                <a:cs typeface="Arial" charset="0"/>
              </a:rPr>
              <a:t>)|</a:t>
            </a:r>
            <a:r>
              <a:rPr lang="en-US" baseline="30000" dirty="0" smtClean="0">
                <a:cs typeface="Arial" charset="0"/>
              </a:rPr>
              <a:t>2</a:t>
            </a:r>
            <a:r>
              <a:rPr lang="en-US" dirty="0" smtClean="0">
                <a:cs typeface="+mn-cs"/>
              </a:rPr>
              <a:t> </a:t>
            </a:r>
            <a:r>
              <a:rPr lang="en-US" i="1" dirty="0" smtClean="0">
                <a:cs typeface="+mn-cs"/>
              </a:rPr>
              <a:t>d</a:t>
            </a:r>
            <a:r>
              <a:rPr lang="el-GR" i="1" dirty="0" smtClean="0">
                <a:cs typeface="Arial" charset="0"/>
              </a:rPr>
              <a:t>τ</a:t>
            </a:r>
            <a:r>
              <a:rPr lang="en-US" dirty="0" smtClean="0">
                <a:cs typeface="+mn-cs"/>
              </a:rPr>
              <a:t>.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|</a:t>
            </a:r>
            <a:r>
              <a:rPr lang="el-GR" dirty="0" smtClean="0">
                <a:cs typeface="Arial" charset="0"/>
              </a:rPr>
              <a:t>Ψ</a:t>
            </a:r>
            <a:r>
              <a:rPr lang="en-US" dirty="0" smtClean="0">
                <a:cs typeface="Arial" charset="0"/>
              </a:rPr>
              <a:t>(</a:t>
            </a:r>
            <a:r>
              <a:rPr lang="en-US" b="1" i="1" dirty="0" smtClean="0">
                <a:cs typeface="Arial" charset="0"/>
              </a:rPr>
              <a:t>r</a:t>
            </a:r>
            <a:r>
              <a:rPr lang="en-US" dirty="0" smtClean="0">
                <a:cs typeface="Arial" charset="0"/>
              </a:rPr>
              <a:t>)|</a:t>
            </a:r>
            <a:r>
              <a:rPr lang="en-US" baseline="30000" dirty="0" smtClean="0">
                <a:cs typeface="Arial" charset="0"/>
              </a:rPr>
              <a:t>2</a:t>
            </a:r>
            <a:r>
              <a:rPr lang="en-US" dirty="0" smtClean="0">
                <a:cs typeface="Arial" charset="0"/>
              </a:rPr>
              <a:t> is the </a:t>
            </a:r>
            <a:r>
              <a:rPr lang="en-US" b="1" dirty="0" smtClean="0">
                <a:cs typeface="Arial" charset="0"/>
              </a:rPr>
              <a:t>probability density</a:t>
            </a:r>
            <a:r>
              <a:rPr lang="en-US" dirty="0" smtClean="0">
                <a:cs typeface="Arial" charset="0"/>
              </a:rPr>
              <a:t>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The Born interpretation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49101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It is a mistake to think that a particle spreads like a cloud or a mist with density proportional to |</a:t>
            </a:r>
            <a:r>
              <a:rPr lang="el-GR" dirty="0" smtClean="0">
                <a:cs typeface="Arial" charset="0"/>
              </a:rPr>
              <a:t>Ψ</a:t>
            </a:r>
            <a:r>
              <a:rPr lang="en-US" dirty="0" smtClean="0">
                <a:cs typeface="Arial" charset="0"/>
              </a:rPr>
              <a:t>|</a:t>
            </a:r>
            <a:r>
              <a:rPr lang="en-US" baseline="30000" dirty="0" smtClean="0">
                <a:cs typeface="Arial" charset="0"/>
              </a:rPr>
              <a:t>2</a:t>
            </a:r>
            <a:r>
              <a:rPr lang="en-US" dirty="0" smtClean="0">
                <a:cs typeface="+mn-cs"/>
              </a:rPr>
              <a:t>. (Such an interpretation was seriously considered in physics but was dismissed.) 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The Born interpretation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458200" cy="4411662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cs typeface="+mn-cs"/>
              </a:rPr>
              <a:t>Many notable physicists resisted the Born interpretation such as Erwin Schr</a:t>
            </a:r>
            <a:r>
              <a:rPr lang="en-US" sz="2800" dirty="0" smtClean="0">
                <a:cs typeface="Arial" charset="0"/>
              </a:rPr>
              <a:t>ödinger and Albert Einstein, the very architects of quantum mechanics.</a:t>
            </a:r>
          </a:p>
          <a:p>
            <a:pPr eaLnBrk="1" hangingPunct="1">
              <a:defRPr/>
            </a:pPr>
            <a:r>
              <a:rPr lang="en-US" sz="2800" dirty="0" smtClean="0">
                <a:cs typeface="Arial" charset="0"/>
              </a:rPr>
              <a:t>The strongest advocates were Max Born and </a:t>
            </a:r>
            <a:r>
              <a:rPr lang="en-US" sz="2800" dirty="0" err="1" smtClean="0">
                <a:cs typeface="Arial" charset="0"/>
              </a:rPr>
              <a:t>Niels</a:t>
            </a:r>
            <a:r>
              <a:rPr lang="en-US" sz="2800" dirty="0" smtClean="0">
                <a:cs typeface="Arial" charset="0"/>
              </a:rPr>
              <a:t> Bohr</a:t>
            </a:r>
            <a:r>
              <a:rPr lang="en-US" sz="2800" dirty="0">
                <a:cs typeface="Arial" charset="0"/>
              </a:rPr>
              <a:t>. Today, we know that this is the correct </a:t>
            </a:r>
            <a:r>
              <a:rPr lang="en-US" sz="2800" dirty="0" smtClean="0">
                <a:cs typeface="Arial" charset="0"/>
              </a:rPr>
              <a:t>interpretation.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4572000"/>
            <a:ext cx="1600200" cy="20613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4648200"/>
            <a:ext cx="1630985" cy="20353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200" y="4648200"/>
            <a:ext cx="1524000" cy="197937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0400" y="4572000"/>
            <a:ext cx="1454727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25546</TotalTime>
  <Words>1154</Words>
  <Application>Microsoft Macintosh PowerPoint</Application>
  <PresentationFormat>On-screen Show (4:3)</PresentationFormat>
  <Paragraphs>147</Paragraphs>
  <Slides>32</Slides>
  <Notes>31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Network</vt:lpstr>
      <vt:lpstr>Equation</vt:lpstr>
      <vt:lpstr>Lecture 5 The meaning of wave function</vt:lpstr>
      <vt:lpstr>The Born interpretation  of wave function</vt:lpstr>
      <vt:lpstr>The Born interpretation</vt:lpstr>
      <vt:lpstr>The Born interpretation</vt:lpstr>
      <vt:lpstr>The Born interpretation</vt:lpstr>
      <vt:lpstr>The Born interpretation</vt:lpstr>
      <vt:lpstr>The Born interpretation</vt:lpstr>
      <vt:lpstr>The Born interpretation</vt:lpstr>
      <vt:lpstr>The Born interpretation</vt:lpstr>
      <vt:lpstr>Nobel Prizes in Physics</vt:lpstr>
      <vt:lpstr>Normalization</vt:lpstr>
      <vt:lpstr>Normalization</vt:lpstr>
      <vt:lpstr>Normalization</vt:lpstr>
      <vt:lpstr>Normalization</vt:lpstr>
      <vt:lpstr>Dimension of  a wave function</vt:lpstr>
      <vt:lpstr>Example</vt:lpstr>
      <vt:lpstr>Hint 2</vt:lpstr>
      <vt:lpstr>Example</vt:lpstr>
      <vt:lpstr>Normalization and time-dependent SE</vt:lpstr>
      <vt:lpstr>Normalization and  time-dependent SE</vt:lpstr>
      <vt:lpstr>Time-dependent  vs. time-independent</vt:lpstr>
      <vt:lpstr>Time-dependent  vs. time-independent</vt:lpstr>
      <vt:lpstr>Normalization and  time-dependent SE</vt:lpstr>
      <vt:lpstr>Time-dependent  vs. time-independent</vt:lpstr>
      <vt:lpstr>What is a “phase”?</vt:lpstr>
      <vt:lpstr>Allowable forms of  wave functions</vt:lpstr>
      <vt:lpstr>Allowable forms of  wave functions</vt:lpstr>
      <vt:lpstr>Allowable forms of  wave functions</vt:lpstr>
      <vt:lpstr>Allowable forms of  wave functions</vt:lpstr>
      <vt:lpstr>Allowable forms of  wave functions</vt:lpstr>
      <vt:lpstr>Existence of first and second derivatives</vt:lpstr>
      <vt:lpstr>Summary</vt:lpstr>
    </vt:vector>
  </TitlesOfParts>
  <Company>University of Florida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CHM 4412 Physical Chemistry II</dc:title>
  <dc:creator>So Hirata</dc:creator>
  <cp:lastModifiedBy>So Hirata</cp:lastModifiedBy>
  <cp:revision>541</cp:revision>
  <dcterms:created xsi:type="dcterms:W3CDTF">2004-10-28T18:09:17Z</dcterms:created>
  <dcterms:modified xsi:type="dcterms:W3CDTF">2012-12-21T05:14:42Z</dcterms:modified>
</cp:coreProperties>
</file>