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notesMasterIdLst>
    <p:notesMasterId r:id="rId31"/>
  </p:notesMasterIdLst>
  <p:handoutMasterIdLst>
    <p:handoutMasterId r:id="rId32"/>
  </p:handoutMasterIdLst>
  <p:sldIdLst>
    <p:sldId id="640" r:id="rId2"/>
    <p:sldId id="644" r:id="rId3"/>
    <p:sldId id="645" r:id="rId4"/>
    <p:sldId id="647" r:id="rId5"/>
    <p:sldId id="646" r:id="rId6"/>
    <p:sldId id="648" r:id="rId7"/>
    <p:sldId id="649" r:id="rId8"/>
    <p:sldId id="650" r:id="rId9"/>
    <p:sldId id="651" r:id="rId10"/>
    <p:sldId id="658" r:id="rId11"/>
    <p:sldId id="652" r:id="rId12"/>
    <p:sldId id="653" r:id="rId13"/>
    <p:sldId id="654" r:id="rId14"/>
    <p:sldId id="655" r:id="rId15"/>
    <p:sldId id="656" r:id="rId16"/>
    <p:sldId id="657" r:id="rId17"/>
    <p:sldId id="353" r:id="rId18"/>
    <p:sldId id="354" r:id="rId19"/>
    <p:sldId id="355" r:id="rId20"/>
    <p:sldId id="356" r:id="rId21"/>
    <p:sldId id="641" r:id="rId22"/>
    <p:sldId id="358" r:id="rId23"/>
    <p:sldId id="359" r:id="rId24"/>
    <p:sldId id="361" r:id="rId25"/>
    <p:sldId id="360" r:id="rId26"/>
    <p:sldId id="362" r:id="rId27"/>
    <p:sldId id="363" r:id="rId28"/>
    <p:sldId id="364" r:id="rId29"/>
    <p:sldId id="642" r:id="rId3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8569FD"/>
    <a:srgbClr val="99CC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22"/>
    <p:restoredTop sz="94745"/>
  </p:normalViewPr>
  <p:slideViewPr>
    <p:cSldViewPr>
      <p:cViewPr varScale="1">
        <p:scale>
          <a:sx n="102" d="100"/>
          <a:sy n="102" d="100"/>
        </p:scale>
        <p:origin x="26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6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6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cs typeface="+mn-cs"/>
              </a:defRPr>
            </a:lvl1pPr>
          </a:lstStyle>
          <a:p>
            <a:pPr>
              <a:defRPr/>
            </a:pPr>
            <a:fld id="{B791ABAF-8527-B043-9DE2-54BF56062E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8142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3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3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413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3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3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71827DC-6BCF-7649-AD2E-DE2B31066E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4617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EF7347-0275-8B45-8665-2F7F9FCF12BC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532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32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11692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073BD5-9D6E-BD45-B7E7-0305318CAB53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542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42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8393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BF1110-7C3F-F74B-9FE3-E3AF9310F005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543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43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9466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C31436-CBA7-D644-8B35-A2484CAA8E67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544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44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93269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CB9F4E-3164-BA4C-9E06-31B1308890F8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523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23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1056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F360C8-D334-C14E-9524-312DC5CA5CA7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533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33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6913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7FD3AC-4849-D84D-873A-44399FCE49A6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534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34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3447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C080F4-1592-124F-9488-1A57922310DE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535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20331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2DCD17-BA90-9440-9762-FBACF70FB902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537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37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23834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38EB74-DBDA-4046-980F-39F524346BF8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538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38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79103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A0AA2D-C44A-A241-8BDE-8417892D01DD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539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39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20447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1E4BAA-8AA3-184B-AA22-677B9044E4EB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54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88405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092CB6-E93D-2F4E-A041-A244E7A74323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541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41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7342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6" name="Picture 8" descr="imark_1867_pro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7600" y="2971800"/>
            <a:ext cx="109696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charset="0"/>
              <a:buNone/>
              <a:defRPr sz="32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67A36-33E9-F34A-8447-2474B0DFFD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962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495E4-FAA7-F146-A8F8-22138C5AF5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351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2E2C9-5FC0-A945-9FF6-9B15A92C32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49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469BA-3F74-AE4A-90BA-103784C508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3231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2A282-D3AB-9646-B33C-5C9905F22C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708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A388E-F8DF-E247-B486-2C32FC8105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787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558C8-DFA6-1945-B49A-18255A63DF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689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3F77CD-36A0-AA4B-A482-DCDCF99B9E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430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9727F-A49B-2D41-997E-526AFF799A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06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A4B047-2FF8-7647-9955-801F3298DC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052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22D4E-8F6F-0445-93EA-3134F8F493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34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82BAC-0ED9-F147-85AA-455255D589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472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16B58F-4547-D54C-ACCF-1870C11D14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749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8229600" cy="1295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cs typeface="+mn-cs"/>
              </a:defRPr>
            </a:lvl1pPr>
          </a:lstStyle>
          <a:p>
            <a:pPr>
              <a:defRPr/>
            </a:pPr>
            <a:fld id="{3AA6EAA7-48DF-B84E-B0F3-3CF6543F0F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0"/>
        <a:buChar char="l"/>
        <a:defRPr sz="30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l"/>
        <a:defRPr sz="2600">
          <a:solidFill>
            <a:schemeClr val="tx1"/>
          </a:solidFill>
          <a:latin typeface="+mn-lt"/>
          <a:ea typeface="+mn-ea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charset="0"/>
        <a:buChar char="l"/>
        <a:defRPr sz="2300">
          <a:solidFill>
            <a:schemeClr val="tx1"/>
          </a:solidFill>
          <a:latin typeface="+mn-lt"/>
          <a:ea typeface="+mn-ea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4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4" Type="http://schemas.openxmlformats.org/officeDocument/2006/relationships/image" Target="../media/image37.emf"/><Relationship Id="rId5" Type="http://schemas.openxmlformats.org/officeDocument/2006/relationships/image" Target="../media/image38.emf"/><Relationship Id="rId6" Type="http://schemas.openxmlformats.org/officeDocument/2006/relationships/image" Target="../media/image3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4" Type="http://schemas.openxmlformats.org/officeDocument/2006/relationships/image" Target="../media/image4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4" Type="http://schemas.openxmlformats.org/officeDocument/2006/relationships/image" Target="../media/image46.emf"/><Relationship Id="rId5" Type="http://schemas.openxmlformats.org/officeDocument/2006/relationships/image" Target="../media/image47.emf"/><Relationship Id="rId6" Type="http://schemas.openxmlformats.org/officeDocument/2006/relationships/image" Target="../media/image4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4" Type="http://schemas.openxmlformats.org/officeDocument/2006/relationships/image" Target="../media/image50.emf"/><Relationship Id="rId5" Type="http://schemas.openxmlformats.org/officeDocument/2006/relationships/image" Target="../media/image51.emf"/><Relationship Id="rId6" Type="http://schemas.openxmlformats.org/officeDocument/2006/relationships/image" Target="../media/image5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3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5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4" Type="http://schemas.openxmlformats.org/officeDocument/2006/relationships/image" Target="../media/image57.emf"/><Relationship Id="rId5" Type="http://schemas.openxmlformats.org/officeDocument/2006/relationships/image" Target="../media/image5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4" Type="http://schemas.openxmlformats.org/officeDocument/2006/relationships/image" Target="../media/image55.emf"/><Relationship Id="rId5" Type="http://schemas.openxmlformats.org/officeDocument/2006/relationships/image" Target="../media/image57.emf"/><Relationship Id="rId6" Type="http://schemas.openxmlformats.org/officeDocument/2006/relationships/image" Target="../media/image5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5" Type="http://schemas.openxmlformats.org/officeDocument/2006/relationships/image" Target="../media/image7.emf"/><Relationship Id="rId6" Type="http://schemas.openxmlformats.org/officeDocument/2006/relationships/image" Target="../media/image8.emf"/><Relationship Id="rId7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5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Relationship Id="rId3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5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emf"/><Relationship Id="rId5" Type="http://schemas.openxmlformats.org/officeDocument/2006/relationships/image" Target="../media/image25.emf"/><Relationship Id="rId6" Type="http://schemas.openxmlformats.org/officeDocument/2006/relationships/image" Target="../media/image26.emf"/><Relationship Id="rId7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3200"/>
            <a:ext cx="7391400" cy="1249362"/>
          </a:xfrm>
        </p:spPr>
        <p:txBody>
          <a:bodyPr/>
          <a:lstStyle/>
          <a:p>
            <a:pPr algn="ctr"/>
            <a:r>
              <a:rPr lang="en-US" sz="5400" dirty="0" smtClean="0"/>
              <a:t>Lecture 4</a:t>
            </a:r>
            <a:br>
              <a:rPr lang="en-US" sz="5400" dirty="0" smtClean="0"/>
            </a:br>
            <a:r>
              <a:rPr lang="en-US" sz="3200" dirty="0" smtClean="0"/>
              <a:t>Complex numbers, matrix algebra, and </a:t>
            </a:r>
            <a:r>
              <a:rPr lang="en-US" sz="3200" dirty="0"/>
              <a:t>partial derivatives</a:t>
            </a:r>
          </a:p>
        </p:txBody>
      </p:sp>
    </p:spTree>
    <p:extLst>
      <p:ext uri="{BB962C8B-B14F-4D97-AF65-F5344CB8AC3E}">
        <p14:creationId xmlns:p14="http://schemas.microsoft.com/office/powerpoint/2010/main" val="23605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 algebra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Matrices are everywhere in computational sciences and engineering.</a:t>
            </a:r>
          </a:p>
          <a:p>
            <a:r>
              <a:rPr lang="en-US" dirty="0" smtClean="0"/>
              <a:t>This is because a computer is extremely good at performing simple arithmetic operations on a huge array of numbers, rather than performing symbolic or analytic operations on higher constructs.</a:t>
            </a:r>
          </a:p>
          <a:p>
            <a:r>
              <a:rPr lang="en-US" dirty="0" smtClean="0"/>
              <a:t>QM </a:t>
            </a:r>
            <a:r>
              <a:rPr lang="en-US" smtClean="0"/>
              <a:t>has even stronger ties </a:t>
            </a:r>
            <a:r>
              <a:rPr lang="en-US" dirty="0" smtClean="0"/>
              <a:t>with matrix algebra.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5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20" y="2240280"/>
            <a:ext cx="6156960" cy="4389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 algebra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Matrix multiplication is not commutative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34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624" y="2209800"/>
            <a:ext cx="6016752" cy="441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 algebra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… except ones involving the identity or unit matrix.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25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 algebra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matrix may or may not have an inverse ; It does not </a:t>
            </a:r>
            <a:r>
              <a:rPr lang="en-US" dirty="0" err="1" smtClean="0"/>
              <a:t>iff</a:t>
            </a:r>
            <a:r>
              <a:rPr lang="en-US" dirty="0" smtClean="0"/>
              <a:t> its determinant is zero.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743200"/>
            <a:ext cx="7620000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7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384044"/>
            <a:ext cx="5943600" cy="39441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 algebra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Matrix eigenvalue equation …</a:t>
            </a:r>
            <a:endParaRPr lang="en-US" dirty="0"/>
          </a:p>
        </p:txBody>
      </p:sp>
      <p:sp>
        <p:nvSpPr>
          <p:cNvPr id="5" name="Donut 4"/>
          <p:cNvSpPr/>
          <p:nvPr/>
        </p:nvSpPr>
        <p:spPr>
          <a:xfrm>
            <a:off x="5105400" y="2914894"/>
            <a:ext cx="1005840" cy="1005840"/>
          </a:xfrm>
          <a:prstGeom prst="donut">
            <a:avLst>
              <a:gd name="adj" fmla="val 11068"/>
            </a:avLst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69820" y="2545562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0070C0"/>
                </a:solidFill>
              </a:rPr>
              <a:t>Eigenvalues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Donut 6"/>
          <p:cNvSpPr/>
          <p:nvPr/>
        </p:nvSpPr>
        <p:spPr>
          <a:xfrm>
            <a:off x="5105400" y="4563671"/>
            <a:ext cx="1005840" cy="1005840"/>
          </a:xfrm>
          <a:prstGeom prst="donut">
            <a:avLst>
              <a:gd name="adj" fmla="val 11068"/>
            </a:avLst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Donut 7"/>
          <p:cNvSpPr/>
          <p:nvPr/>
        </p:nvSpPr>
        <p:spPr>
          <a:xfrm>
            <a:off x="3465860" y="2450914"/>
            <a:ext cx="1203960" cy="1892486"/>
          </a:xfrm>
          <a:prstGeom prst="donut">
            <a:avLst>
              <a:gd name="adj" fmla="val 11068"/>
            </a:avLst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82236" y="2145268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Eigenvectors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0" name="Donut 9"/>
          <p:cNvSpPr/>
          <p:nvPr/>
        </p:nvSpPr>
        <p:spPr>
          <a:xfrm>
            <a:off x="3463683" y="4267200"/>
            <a:ext cx="1203960" cy="1892486"/>
          </a:xfrm>
          <a:prstGeom prst="donut">
            <a:avLst>
              <a:gd name="adj" fmla="val 11068"/>
            </a:avLst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>
            <a:off x="5867400" y="2448737"/>
            <a:ext cx="1203960" cy="1892486"/>
          </a:xfrm>
          <a:prstGeom prst="donut">
            <a:avLst>
              <a:gd name="adj" fmla="val 11068"/>
            </a:avLst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Donut 11"/>
          <p:cNvSpPr/>
          <p:nvPr/>
        </p:nvSpPr>
        <p:spPr>
          <a:xfrm>
            <a:off x="5944537" y="4267200"/>
            <a:ext cx="1203960" cy="1892486"/>
          </a:xfrm>
          <a:prstGeom prst="donut">
            <a:avLst>
              <a:gd name="adj" fmla="val 11068"/>
            </a:avLst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60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6" grpId="1"/>
      <p:bldP spid="7" grpId="1" animBg="1"/>
      <p:bldP spid="8" grpId="0" animBg="1"/>
      <p:bldP spid="9" grpId="0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 algebra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… can be solved by diagonalization, …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024" y="2286000"/>
            <a:ext cx="6473952" cy="446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28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432" y="2237232"/>
            <a:ext cx="5279136" cy="46207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 algebra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… or as a polynomial equation. 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1828800" y="3935391"/>
            <a:ext cx="990600" cy="3810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111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Partial derivatives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Quantitative theories of many science and engineering disciplines are expressed by differential equations.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In higher-than-one-dimensional problems, “differentiation” usually refers to a </a:t>
            </a:r>
            <a:r>
              <a:rPr lang="en-US" b="1" i="1" dirty="0" smtClean="0">
                <a:cs typeface="+mn-cs"/>
              </a:rPr>
              <a:t>partial</a:t>
            </a:r>
            <a:r>
              <a:rPr lang="en-US" i="1" dirty="0" smtClean="0">
                <a:cs typeface="+mn-cs"/>
              </a:rPr>
              <a:t> </a:t>
            </a:r>
            <a:r>
              <a:rPr lang="en-US" dirty="0" smtClean="0">
                <a:cs typeface="+mn-cs"/>
              </a:rPr>
              <a:t>derivative rather than a full derivative.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                  means the derivative of </a:t>
            </a:r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</a:rPr>
              <a:t>f</a:t>
            </a:r>
            <a:r>
              <a:rPr lang="en-US" dirty="0" smtClean="0">
                <a:cs typeface="+mn-cs"/>
              </a:rPr>
              <a:t>  with </a:t>
            </a:r>
            <a:br>
              <a:rPr lang="en-US" dirty="0" smtClean="0">
                <a:cs typeface="+mn-cs"/>
              </a:rPr>
            </a:br>
            <a:r>
              <a:rPr lang="en-US" dirty="0" smtClean="0">
                <a:cs typeface="+mn-cs"/>
              </a:rPr>
              <a:t>                  respect to </a:t>
            </a:r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</a:rPr>
              <a:t>z</a:t>
            </a:r>
            <a:r>
              <a:rPr lang="en-US" dirty="0" smtClean="0">
                <a:cs typeface="+mn-cs"/>
              </a:rPr>
              <a:t>, while holding </a:t>
            </a:r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</a:rPr>
              <a:t>x</a:t>
            </a:r>
            <a:r>
              <a:rPr lang="en-US" dirty="0" smtClean="0">
                <a:cs typeface="+mn-cs"/>
              </a:rPr>
              <a:t> and </a:t>
            </a:r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</a:rPr>
              <a:t>y</a:t>
            </a:r>
            <a:r>
              <a:rPr lang="en-US" dirty="0" smtClean="0">
                <a:cs typeface="+mn-cs"/>
              </a:rPr>
              <a:t> </a:t>
            </a:r>
            <a:br>
              <a:rPr lang="en-US" dirty="0" smtClean="0">
                <a:cs typeface="+mn-cs"/>
              </a:rPr>
            </a:br>
            <a:r>
              <a:rPr lang="en-US" dirty="0" smtClean="0">
                <a:cs typeface="+mn-cs"/>
              </a:rPr>
              <a:t>                  fixed during the differentiation.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495800"/>
            <a:ext cx="1727200" cy="119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Partial derivatives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Arial" charset="0"/>
              </a:rPr>
              <a:t>Consider a function of space (</a:t>
            </a:r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</a:rPr>
              <a:t>x</a:t>
            </a:r>
            <a:r>
              <a:rPr lang="en-US" dirty="0" smtClean="0">
                <a:cs typeface="Arial" charset="0"/>
              </a:rPr>
              <a:t>) and time (</a:t>
            </a:r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</a:rPr>
              <a:t>t</a:t>
            </a:r>
            <a:r>
              <a:rPr lang="en-US" dirty="0" smtClean="0">
                <a:cs typeface="Arial" charset="0"/>
              </a:rPr>
              <a:t>) variables, </a:t>
            </a:r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</a:rPr>
              <a:t>f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</a:rPr>
              <a:t>x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</a:rPr>
              <a:t>t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en-US" dirty="0" smtClean="0">
                <a:cs typeface="Arial" charset="0"/>
              </a:rPr>
              <a:t>. Let the space variable also depend on time </a:t>
            </a:r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</a:rPr>
              <a:t>x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= </a:t>
            </a:r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</a:rPr>
              <a:t>x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</a:rPr>
              <a:t>t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en-US" dirty="0" smtClean="0">
                <a:cs typeface="Arial" charset="0"/>
              </a:rPr>
              <a:t>. A partial derivative of </a:t>
            </a:r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</a:rPr>
              <a:t>f</a:t>
            </a:r>
            <a:r>
              <a:rPr lang="en-US" dirty="0" smtClean="0">
                <a:cs typeface="Arial" charset="0"/>
              </a:rPr>
              <a:t> with respect to </a:t>
            </a:r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</a:rPr>
              <a:t>t</a:t>
            </a:r>
            <a:r>
              <a:rPr lang="en-US" dirty="0" smtClean="0">
                <a:cs typeface="Arial" charset="0"/>
              </a:rPr>
              <a:t> is different from the full derivative because</a:t>
            </a:r>
            <a:endParaRPr lang="el-GR" dirty="0" smtClean="0"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550" y="4343400"/>
            <a:ext cx="8470900" cy="113030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18071714">
            <a:off x="2286399" y="5805554"/>
            <a:ext cx="990600" cy="3810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8071714">
            <a:off x="4999505" y="5805554"/>
            <a:ext cx="990600" cy="3810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8071714">
            <a:off x="7163198" y="5805554"/>
            <a:ext cx="990600" cy="3810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Partial derivatives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7638"/>
            <a:ext cx="8229600" cy="44116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Other than that, partial derivatives are essentially the same as usual derivatives.</a:t>
            </a:r>
            <a:br>
              <a:rPr lang="en-US" dirty="0" smtClean="0">
                <a:cs typeface="+mn-cs"/>
              </a:rPr>
            </a:br>
            <a:endParaRPr lang="en-US" dirty="0" smtClean="0"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                    is true. Is                     true? </a:t>
            </a:r>
            <a:br>
              <a:rPr lang="en-US" dirty="0" smtClean="0">
                <a:cs typeface="+mn-cs"/>
              </a:rPr>
            </a:br>
            <a:endParaRPr lang="en-US" dirty="0" smtClean="0"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YES and NO – </a:t>
            </a:r>
            <a:r>
              <a:rPr lang="en-US" b="1" i="1" dirty="0" smtClean="0">
                <a:cs typeface="+mn-cs"/>
              </a:rPr>
              <a:t>yes </a:t>
            </a:r>
            <a:r>
              <a:rPr lang="en-US" dirty="0" smtClean="0">
                <a:cs typeface="+mn-cs"/>
              </a:rPr>
              <a:t>(</a:t>
            </a:r>
            <a:r>
              <a:rPr lang="en-US" b="1" i="1" dirty="0" smtClean="0">
                <a:cs typeface="+mn-cs"/>
              </a:rPr>
              <a:t>true</a:t>
            </a:r>
            <a:r>
              <a:rPr lang="en-US" dirty="0" smtClean="0">
                <a:cs typeface="+mn-cs"/>
              </a:rPr>
              <a:t>) if the variables held fixed are identical in the left- and right- hand sides; </a:t>
            </a:r>
            <a:r>
              <a:rPr lang="en-US" b="1" i="1" dirty="0" smtClean="0">
                <a:cs typeface="+mn-cs"/>
              </a:rPr>
              <a:t>no </a:t>
            </a:r>
            <a:r>
              <a:rPr lang="en-US" dirty="0" smtClean="0">
                <a:cs typeface="+mn-cs"/>
              </a:rPr>
              <a:t>(</a:t>
            </a:r>
            <a:r>
              <a:rPr lang="en-US" b="1" i="1" dirty="0" smtClean="0">
                <a:cs typeface="+mn-cs"/>
              </a:rPr>
              <a:t>false</a:t>
            </a:r>
            <a:r>
              <a:rPr lang="en-US" dirty="0" smtClean="0">
                <a:cs typeface="+mn-cs"/>
              </a:rPr>
              <a:t>)</a:t>
            </a:r>
            <a:r>
              <a:rPr lang="en-US" b="1" i="1" dirty="0" smtClean="0">
                <a:cs typeface="+mn-cs"/>
              </a:rPr>
              <a:t> </a:t>
            </a:r>
            <a:r>
              <a:rPr lang="en-US" dirty="0" smtClean="0">
                <a:cs typeface="+mn-cs"/>
              </a:rPr>
              <a:t>if they are not.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850" y="2743200"/>
            <a:ext cx="1927445" cy="7981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2743200"/>
            <a:ext cx="1969900" cy="7981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5410200"/>
            <a:ext cx="3683000" cy="1231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4600" y="5410200"/>
            <a:ext cx="3632200" cy="123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mathematics for QM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Complex numbers</a:t>
            </a:r>
          </a:p>
          <a:p>
            <a:r>
              <a:rPr lang="en-US" dirty="0" smtClean="0"/>
              <a:t>Matrix algebra</a:t>
            </a:r>
          </a:p>
          <a:p>
            <a:r>
              <a:rPr lang="en-US" dirty="0"/>
              <a:t>Partial </a:t>
            </a:r>
            <a:r>
              <a:rPr lang="en-US" dirty="0" smtClean="0"/>
              <a:t>derivatives</a:t>
            </a:r>
          </a:p>
          <a:p>
            <a:pPr lvl="1"/>
            <a:r>
              <a:rPr lang="en-US" dirty="0" smtClean="0"/>
              <a:t>Derivative operators in the Schrödinger equations</a:t>
            </a:r>
          </a:p>
          <a:p>
            <a:pPr lvl="1"/>
            <a:r>
              <a:rPr lang="en-US" dirty="0" smtClean="0"/>
              <a:t>Kinetic-energy operators in the Cartesian and spherical coordinates.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40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Partial derivatives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Consider the change in function </a:t>
            </a:r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</a:rPr>
              <a:t>f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</a:rPr>
              <a:t>x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</a:rPr>
              <a:t>y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</a:rPr>
              <a:t>z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) </a:t>
            </a:r>
            <a:r>
              <a:rPr lang="en-US" dirty="0" smtClean="0">
                <a:cs typeface="+mn-cs"/>
              </a:rPr>
              <a:t>caused by an increase in </a:t>
            </a:r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</a:rPr>
              <a:t>x</a:t>
            </a:r>
            <a:r>
              <a:rPr lang="en-US" dirty="0" smtClean="0">
                <a:cs typeface="+mn-cs"/>
              </a:rPr>
              <a:t> (</a:t>
            </a:r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</a:rPr>
              <a:t>y</a:t>
            </a:r>
            <a:r>
              <a:rPr lang="en-US" i="1" dirty="0" smtClean="0">
                <a:cs typeface="+mn-cs"/>
              </a:rPr>
              <a:t> </a:t>
            </a:r>
            <a:r>
              <a:rPr lang="en-US" dirty="0" smtClean="0">
                <a:cs typeface="+mn-cs"/>
              </a:rPr>
              <a:t>and </a:t>
            </a:r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</a:rPr>
              <a:t>z</a:t>
            </a:r>
            <a:r>
              <a:rPr lang="en-US" dirty="0" smtClean="0">
                <a:cs typeface="+mn-cs"/>
              </a:rPr>
              <a:t> held fixed) and then in </a:t>
            </a:r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</a:rPr>
              <a:t>y</a:t>
            </a:r>
            <a:r>
              <a:rPr lang="en-US" dirty="0" smtClean="0">
                <a:cs typeface="+mn-cs"/>
              </a:rPr>
              <a:t> (</a:t>
            </a:r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</a:rPr>
              <a:t>x</a:t>
            </a:r>
            <a:r>
              <a:rPr lang="en-US" dirty="0" smtClean="0">
                <a:cs typeface="+mn-cs"/>
              </a:rPr>
              <a:t> and </a:t>
            </a:r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</a:rPr>
              <a:t>z</a:t>
            </a:r>
            <a:r>
              <a:rPr lang="en-US" dirty="0" smtClean="0">
                <a:cs typeface="+mn-cs"/>
              </a:rPr>
              <a:t> held fixed).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The result would be the same if we increase  </a:t>
            </a:r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</a:rPr>
              <a:t>y</a:t>
            </a:r>
            <a:r>
              <a:rPr lang="en-US" dirty="0" smtClean="0">
                <a:cs typeface="+mn-cs"/>
              </a:rPr>
              <a:t> first and then </a:t>
            </a:r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</a:rPr>
              <a:t>x</a:t>
            </a:r>
            <a:r>
              <a:rPr lang="en-US" dirty="0" smtClean="0">
                <a:cs typeface="+mn-cs"/>
              </a:rPr>
              <a:t>. Hence,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4724400"/>
            <a:ext cx="4533900" cy="115570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18071714">
            <a:off x="432834" y="6081646"/>
            <a:ext cx="990600" cy="3810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8071714">
            <a:off x="3145940" y="6081646"/>
            <a:ext cx="990600" cy="3810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950" y="3749040"/>
            <a:ext cx="3931920" cy="3108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Time-dependent </a:t>
            </a:r>
            <a:br>
              <a:rPr lang="en-US" dirty="0" smtClean="0">
                <a:cs typeface="+mj-cs"/>
              </a:rPr>
            </a:br>
            <a:r>
              <a:rPr lang="en-US" dirty="0" smtClean="0">
                <a:cs typeface="+mj-cs"/>
              </a:rPr>
              <a:t>Schr</a:t>
            </a:r>
            <a:r>
              <a:rPr lang="en-US" dirty="0" smtClean="0">
                <a:cs typeface="Arial" charset="0"/>
              </a:rPr>
              <a:t>ödinger equation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229600" cy="44116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The time-dependent Schr</a:t>
            </a:r>
            <a:r>
              <a:rPr lang="en-US" dirty="0" smtClean="0">
                <a:cs typeface="Arial" charset="0"/>
              </a:rPr>
              <a:t>ödinger equation is:</a:t>
            </a:r>
          </a:p>
          <a:p>
            <a:pPr eaLnBrk="1" hangingPunct="1">
              <a:defRPr/>
            </a:pPr>
            <a:endParaRPr lang="en-US" dirty="0">
              <a:cs typeface="Arial" charset="0"/>
            </a:endParaRPr>
          </a:p>
          <a:p>
            <a:pPr eaLnBrk="1" hangingPunct="1">
              <a:defRPr/>
            </a:pPr>
            <a:endParaRPr lang="en-US" dirty="0" smtClean="0">
              <a:cs typeface="Arial" charset="0"/>
            </a:endParaRPr>
          </a:p>
          <a:p>
            <a:pPr eaLnBrk="1" hangingPunct="1">
              <a:defRPr/>
            </a:pPr>
            <a:endParaRPr lang="en-US" dirty="0">
              <a:cs typeface="Arial" charset="0"/>
            </a:endParaRPr>
          </a:p>
          <a:p>
            <a:pPr eaLnBrk="1" hangingPunct="1">
              <a:defRPr/>
            </a:pPr>
            <a:r>
              <a:rPr lang="en-US" dirty="0"/>
              <a:t>We do not differentiate </a:t>
            </a: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x</a:t>
            </a:r>
            <a:r>
              <a:rPr lang="en-US" dirty="0"/>
              <a:t>,</a:t>
            </a:r>
            <a:r>
              <a:rPr lang="en-US" i="1" dirty="0"/>
              <a:t> </a:t>
            </a: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y</a:t>
            </a:r>
            <a:r>
              <a:rPr lang="en-US" dirty="0"/>
              <a:t>,</a:t>
            </a:r>
            <a:r>
              <a:rPr lang="en-US" i="1" dirty="0"/>
              <a:t> </a:t>
            </a: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z</a:t>
            </a:r>
            <a:r>
              <a:rPr lang="en-US" i="1" dirty="0"/>
              <a:t> </a:t>
            </a:r>
            <a:r>
              <a:rPr lang="en-US" dirty="0"/>
              <a:t>dependent part of the wave function by </a:t>
            </a: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t</a:t>
            </a:r>
            <a:r>
              <a:rPr lang="en-US" dirty="0"/>
              <a:t> (see the simple wave in the previous lecture</a:t>
            </a:r>
            <a:r>
              <a:rPr lang="en-US" dirty="0" smtClean="0"/>
              <a:t>).</a:t>
            </a:r>
            <a:endParaRPr lang="en-US" dirty="0"/>
          </a:p>
          <a:p>
            <a:pPr eaLnBrk="1" hangingPunct="1">
              <a:defRPr/>
            </a:pPr>
            <a:endParaRPr lang="en-US" dirty="0" smtClean="0"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9050" y="2514600"/>
            <a:ext cx="4025900" cy="119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60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The Schr</a:t>
            </a:r>
            <a:r>
              <a:rPr lang="en-US" smtClean="0">
                <a:cs typeface="Arial" charset="0"/>
              </a:rPr>
              <a:t>ödinger equation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For one-dimension, it is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The kinetic energy operator comes from the classical to quantum conversion of the momentum operator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850" y="2590800"/>
            <a:ext cx="7226300" cy="1130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5350" y="5480050"/>
            <a:ext cx="2273300" cy="95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The Schr</a:t>
            </a:r>
            <a:r>
              <a:rPr lang="en-US" smtClean="0">
                <a:cs typeface="Arial" charset="0"/>
              </a:rPr>
              <a:t>ödinger equation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257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In three-dimension, we have three Cartesian components of a momentum: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Accordingly, the momentum operator is a vector operator: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endParaRPr lang="en-US" sz="1800" dirty="0">
              <a:cs typeface="+mn-cs"/>
            </a:endParaRP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    (</a:t>
            </a:r>
            <a:r>
              <a:rPr lang="ja-JP" altLang="en-US" dirty="0" smtClean="0">
                <a:latin typeface="Arial"/>
                <a:cs typeface="+mn-cs"/>
              </a:rPr>
              <a:t>“</a:t>
            </a:r>
            <a:r>
              <a:rPr lang="en-US" dirty="0" smtClean="0">
                <a:cs typeface="+mn-cs"/>
              </a:rPr>
              <a:t>del</a:t>
            </a:r>
            <a:r>
              <a:rPr lang="ja-JP" altLang="en-US" dirty="0" smtClean="0">
                <a:latin typeface="Arial"/>
                <a:cs typeface="+mn-cs"/>
              </a:rPr>
              <a:t>”</a:t>
            </a:r>
            <a:r>
              <a:rPr lang="en-US" altLang="ja-JP" dirty="0" smtClean="0">
                <a:latin typeface="Arial"/>
                <a:cs typeface="+mn-cs"/>
              </a:rPr>
              <a:t> or “</a:t>
            </a:r>
            <a:r>
              <a:rPr lang="en-US" altLang="ja-JP" dirty="0" err="1" smtClean="0">
                <a:latin typeface="Arial"/>
                <a:cs typeface="+mn-cs"/>
              </a:rPr>
              <a:t>nabla</a:t>
            </a:r>
            <a:r>
              <a:rPr lang="en-US" altLang="ja-JP" dirty="0" smtClean="0">
                <a:latin typeface="Arial"/>
                <a:cs typeface="+mn-cs"/>
              </a:rPr>
              <a:t>”</a:t>
            </a:r>
            <a:r>
              <a:rPr lang="en-US" dirty="0" smtClean="0">
                <a:cs typeface="+mn-cs"/>
              </a:rPr>
              <a:t>) is a vector</a:t>
            </a:r>
          </a:p>
          <a:p>
            <a:pPr eaLnBrk="1" hangingPunct="1">
              <a:buFont typeface="Wingdings" charset="0"/>
              <a:buNone/>
              <a:defRPr/>
            </a:pPr>
            <a:endParaRPr lang="en-US" dirty="0" smtClean="0"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451100"/>
            <a:ext cx="8585200" cy="1054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7035" y="5829305"/>
            <a:ext cx="1805577" cy="7238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300" y="6070600"/>
            <a:ext cx="342900" cy="33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647660"/>
            <a:ext cx="9144000" cy="10399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The Schr</a:t>
            </a:r>
            <a:r>
              <a:rPr lang="en-US" smtClean="0">
                <a:cs typeface="Arial" charset="0"/>
              </a:rPr>
              <a:t>ödinger equation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468153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Kinetic energy in classical mechanics:</a:t>
            </a:r>
            <a:br>
              <a:rPr lang="en-US" dirty="0" smtClean="0">
                <a:cs typeface="+mn-cs"/>
              </a:rPr>
            </a:br>
            <a:r>
              <a:rPr lang="en-US" dirty="0" smtClean="0">
                <a:cs typeface="+mn-cs"/>
              </a:rPr>
              <a:t/>
            </a:r>
            <a:br>
              <a:rPr lang="en-US" dirty="0" smtClean="0">
                <a:cs typeface="+mn-cs"/>
              </a:rPr>
            </a:br>
            <a:r>
              <a:rPr lang="en-US" dirty="0" smtClean="0">
                <a:cs typeface="+mn-cs"/>
              </a:rPr>
              <a:t/>
            </a:r>
            <a:br>
              <a:rPr lang="en-US" dirty="0" smtClean="0">
                <a:cs typeface="+mn-cs"/>
              </a:rPr>
            </a:br>
            <a:r>
              <a:rPr lang="en-US" dirty="0" smtClean="0">
                <a:cs typeface="+mn-cs"/>
              </a:rPr>
              <a:t/>
            </a:r>
            <a:br>
              <a:rPr lang="en-US" dirty="0" smtClean="0">
                <a:cs typeface="+mn-cs"/>
              </a:rPr>
            </a:br>
            <a:r>
              <a:rPr lang="en-US" sz="2200" dirty="0" smtClean="0">
                <a:cs typeface="+mn-cs"/>
              </a:rPr>
              <a:t>(The vector inner product is                                       )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In quantum mechanics:</a:t>
            </a:r>
            <a:br>
              <a:rPr lang="en-US" dirty="0" smtClean="0">
                <a:cs typeface="+mn-cs"/>
              </a:rPr>
            </a:br>
            <a:endParaRPr lang="el-GR" dirty="0" smtClean="0"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2313782"/>
            <a:ext cx="3810000" cy="1054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3550189"/>
            <a:ext cx="2882900" cy="4229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050" y="4644721"/>
            <a:ext cx="7581900" cy="1130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6696" y="6238056"/>
            <a:ext cx="7543800" cy="339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The Schr</a:t>
            </a:r>
            <a:r>
              <a:rPr lang="en-US" smtClean="0">
                <a:cs typeface="Arial" charset="0"/>
              </a:rPr>
              <a:t>ödinger equation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The Schr</a:t>
            </a:r>
            <a:r>
              <a:rPr lang="en-US" dirty="0" smtClean="0">
                <a:cs typeface="Arial" charset="0"/>
              </a:rPr>
              <a:t>ödinger equation in three dimensions is,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48000"/>
            <a:ext cx="9144000" cy="14995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19510"/>
            <a:ext cx="4389120" cy="4011168"/>
          </a:xfrm>
          <a:prstGeom prst="rect">
            <a:avLst/>
          </a:prstGeom>
        </p:spPr>
      </p:pic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The Schr</a:t>
            </a:r>
            <a:r>
              <a:rPr lang="en-US" dirty="0" smtClean="0">
                <a:cs typeface="Arial" charset="0"/>
              </a:rPr>
              <a:t>ödinger equation </a:t>
            </a:r>
            <a:br>
              <a:rPr lang="en-US" dirty="0" smtClean="0">
                <a:cs typeface="Arial" charset="0"/>
              </a:rPr>
            </a:br>
            <a:r>
              <a:rPr lang="en-US" dirty="0" smtClean="0">
                <a:cs typeface="Arial" charset="0"/>
              </a:rPr>
              <a:t>in spherical coordinates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5105400" cy="44116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Instead of Cartesian coordinates (</a:t>
            </a:r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</a:rPr>
              <a:t>x</a:t>
            </a:r>
            <a:r>
              <a:rPr lang="en-US" dirty="0" smtClean="0">
                <a:cs typeface="+mn-cs"/>
              </a:rPr>
              <a:t>, </a:t>
            </a:r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</a:rPr>
              <a:t>y</a:t>
            </a:r>
            <a:r>
              <a:rPr lang="en-US" dirty="0" smtClean="0">
                <a:cs typeface="+mn-cs"/>
              </a:rPr>
              <a:t>, </a:t>
            </a:r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</a:rPr>
              <a:t>z</a:t>
            </a:r>
            <a:r>
              <a:rPr lang="en-US" dirty="0" smtClean="0">
                <a:cs typeface="+mn-cs"/>
              </a:rPr>
              <a:t>), it is sometimes more convenient to use </a:t>
            </a:r>
            <a:r>
              <a:rPr lang="en-US" b="1" dirty="0" smtClean="0">
                <a:cs typeface="+mn-cs"/>
              </a:rPr>
              <a:t>spherical coordinates</a:t>
            </a:r>
            <a:r>
              <a:rPr lang="en-US" dirty="0" smtClean="0">
                <a:cs typeface="+mn-cs"/>
              </a:rPr>
              <a:t> </a:t>
            </a:r>
            <a:br>
              <a:rPr lang="en-US" dirty="0" smtClean="0">
                <a:cs typeface="+mn-cs"/>
              </a:rPr>
            </a:br>
            <a:r>
              <a:rPr lang="en-US" dirty="0" smtClean="0">
                <a:cs typeface="+mn-cs"/>
              </a:rPr>
              <a:t>(</a:t>
            </a:r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</a:rPr>
              <a:t>r</a:t>
            </a:r>
            <a:r>
              <a:rPr lang="en-US" dirty="0" smtClean="0">
                <a:cs typeface="+mn-cs"/>
              </a:rPr>
              <a:t>, </a:t>
            </a:r>
            <a:r>
              <a:rPr lang="el-GR" i="1" dirty="0" smtClean="0">
                <a:latin typeface="Times New Roman" charset="0"/>
                <a:ea typeface="Times New Roman" charset="0"/>
                <a:cs typeface="Times New Roman" charset="0"/>
              </a:rPr>
              <a:t>θ</a:t>
            </a:r>
            <a:r>
              <a:rPr lang="en-US" dirty="0" smtClean="0">
                <a:cs typeface="Arial" charset="0"/>
              </a:rPr>
              <a:t>, </a:t>
            </a:r>
            <a:r>
              <a:rPr lang="el-GR" i="1" dirty="0" smtClean="0">
                <a:latin typeface="Times New Roman" charset="0"/>
                <a:ea typeface="Times New Roman" charset="0"/>
                <a:cs typeface="Times New Roman" charset="0"/>
              </a:rPr>
              <a:t>φ</a:t>
            </a:r>
            <a:r>
              <a:rPr lang="en-US" dirty="0" smtClean="0">
                <a:cs typeface="Arial" charset="0"/>
              </a:rPr>
              <a:t>)</a:t>
            </a:r>
            <a:endParaRPr lang="el-GR" dirty="0" smtClean="0"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4786131"/>
            <a:ext cx="3060700" cy="170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The Schr</a:t>
            </a:r>
            <a:r>
              <a:rPr lang="en-US" smtClean="0">
                <a:cs typeface="Arial" charset="0"/>
              </a:rPr>
              <a:t>ödinger equation</a:t>
            </a:r>
          </a:p>
        </p:txBody>
      </p:sp>
      <p:sp>
        <p:nvSpPr>
          <p:cNvPr id="16077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The kinetic energy operator can be written in two ways – Cartesian or spherical.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0" y="2863850"/>
            <a:ext cx="7874000" cy="1130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4252713"/>
            <a:ext cx="4724400" cy="1104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616176"/>
            <a:ext cx="9144000" cy="940828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 rot="7750257">
            <a:off x="6934447" y="4110347"/>
            <a:ext cx="990600" cy="3810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3606832">
            <a:off x="426236" y="4901320"/>
            <a:ext cx="990600" cy="3810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Challenge homework #2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Derive the spherical-coordinate expression of</a:t>
            </a:r>
            <a:br>
              <a:rPr lang="en-US" smtClean="0">
                <a:cs typeface="+mn-cs"/>
              </a:rPr>
            </a:br>
            <a:r>
              <a:rPr lang="en-US" smtClean="0">
                <a:cs typeface="+mn-cs"/>
              </a:rPr>
              <a:t>       (the green panel) using the equations in blue and orange panels.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17323"/>
            <a:ext cx="9144000" cy="940828"/>
          </a:xfrm>
          <a:prstGeom prst="rect">
            <a:avLst/>
          </a:prstGeom>
          <a:solidFill>
            <a:srgbClr val="92D050">
              <a:alpha val="50000"/>
            </a:srgbClr>
          </a:solidFill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5257" y="3217242"/>
            <a:ext cx="3060700" cy="1701800"/>
          </a:xfrm>
          <a:prstGeom prst="rect">
            <a:avLst/>
          </a:prstGeom>
          <a:solidFill>
            <a:srgbClr val="FF6600">
              <a:alpha val="30000"/>
            </a:srgbClr>
          </a:solidFill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137" y="3515692"/>
            <a:ext cx="4724400" cy="1104900"/>
          </a:xfrm>
          <a:prstGeom prst="rect">
            <a:avLst/>
          </a:prstGeom>
          <a:solidFill>
            <a:srgbClr val="00B0F0">
              <a:alpha val="50000"/>
            </a:srgbClr>
          </a:solidFill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600" y="2235200"/>
            <a:ext cx="533400" cy="43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Summary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We have reviewed some basic, but essential concepts of mathematics for quantum mechanics.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The derivative operators in the Schrödinger equations are partial derivatives.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The kinetic-energy operators in the Cartesian and spherical coordinates are presented.</a:t>
            </a:r>
          </a:p>
        </p:txBody>
      </p:sp>
    </p:spTree>
    <p:extLst>
      <p:ext uri="{BB962C8B-B14F-4D97-AF65-F5344CB8AC3E}">
        <p14:creationId xmlns:p14="http://schemas.microsoft.com/office/powerpoint/2010/main" val="406863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live in 3-dimensional universe or 4-dimensional </a:t>
            </a:r>
            <a:r>
              <a:rPr lang="en-US" dirty="0" err="1" smtClean="0"/>
              <a:t>spacetime</a:t>
            </a:r>
            <a:r>
              <a:rPr lang="en-US" dirty="0" smtClean="0"/>
              <a:t>. </a:t>
            </a:r>
          </a:p>
          <a:p>
            <a:r>
              <a:rPr lang="en-US" dirty="0" smtClean="0"/>
              <a:t>Numbers exist in 2-dimensional complex plane.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4086360"/>
            <a:ext cx="4005806" cy="7543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5583215"/>
            <a:ext cx="2922952" cy="795215"/>
          </a:xfrm>
          <a:prstGeom prst="rect">
            <a:avLst/>
          </a:prstGeom>
        </p:spPr>
      </p:pic>
      <p:sp>
        <p:nvSpPr>
          <p:cNvPr id="6" name="Donut 5"/>
          <p:cNvSpPr/>
          <p:nvPr/>
        </p:nvSpPr>
        <p:spPr>
          <a:xfrm>
            <a:off x="2224724" y="4020947"/>
            <a:ext cx="1005840" cy="1005840"/>
          </a:xfrm>
          <a:prstGeom prst="donut">
            <a:avLst>
              <a:gd name="adj" fmla="val 11068"/>
            </a:avLst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80210" y="5049601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Complex number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8" name="Donut 7"/>
          <p:cNvSpPr/>
          <p:nvPr/>
        </p:nvSpPr>
        <p:spPr>
          <a:xfrm>
            <a:off x="3946528" y="4020947"/>
            <a:ext cx="1005840" cy="1005840"/>
          </a:xfrm>
          <a:prstGeom prst="donut">
            <a:avLst>
              <a:gd name="adj" fmla="val 11068"/>
            </a:avLst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Donut 8"/>
          <p:cNvSpPr/>
          <p:nvPr/>
        </p:nvSpPr>
        <p:spPr>
          <a:xfrm>
            <a:off x="5503181" y="3983839"/>
            <a:ext cx="1005840" cy="1005840"/>
          </a:xfrm>
          <a:prstGeom prst="donut">
            <a:avLst>
              <a:gd name="adj" fmla="val 11068"/>
            </a:avLst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89038" y="3614507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Real part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76386" y="3590272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Imaginary part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2200" y="5879068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Imaginary unit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5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895429"/>
            <a:ext cx="4962144" cy="46817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 numbers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4037" y="2657429"/>
            <a:ext cx="2971800" cy="4191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737" y="1895429"/>
            <a:ext cx="4483100" cy="5461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2600" y="3429000"/>
            <a:ext cx="3416300" cy="4318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3237" y="4064000"/>
            <a:ext cx="3022600" cy="1130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2500" y="5397500"/>
            <a:ext cx="29464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82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064" y="582476"/>
            <a:ext cx="4059936" cy="57607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Complex conjugate of </a:t>
            </a:r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</a:rPr>
              <a:t>z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Absolute value of </a:t>
            </a:r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</a:rPr>
              <a:t>z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Argument (phase) of </a:t>
            </a:r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</a:rPr>
              <a:t>z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304" y="2616041"/>
            <a:ext cx="2171700" cy="3556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817" y="4161029"/>
            <a:ext cx="4572000" cy="5969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880" y="5873296"/>
            <a:ext cx="40640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6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Standard form: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1816100"/>
            <a:ext cx="3911600" cy="469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032" y="2514600"/>
            <a:ext cx="4821936" cy="417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39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160" y="2898648"/>
            <a:ext cx="3224784" cy="32735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Standard form: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094" y="1741723"/>
            <a:ext cx="3657600" cy="90201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243389" y="5925627"/>
            <a:ext cx="1829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When 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r</a:t>
            </a:r>
            <a:r>
              <a:rPr lang="en-US" baseline="-25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1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= 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r</a:t>
            </a:r>
            <a:r>
              <a:rPr lang="en-US" baseline="-25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= 1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868" y="3433828"/>
            <a:ext cx="5022850" cy="235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95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160" y="2898648"/>
            <a:ext cx="3224784" cy="32735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Euler’s formula: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1677767"/>
            <a:ext cx="4835525" cy="59820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243389" y="5925627"/>
            <a:ext cx="1829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When 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r</a:t>
            </a:r>
            <a:r>
              <a:rPr lang="en-US" baseline="-25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1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= 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r</a:t>
            </a:r>
            <a:r>
              <a:rPr lang="en-US" baseline="-25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= 1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128" y="3564707"/>
            <a:ext cx="4672330" cy="5778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128" y="5294581"/>
            <a:ext cx="3186430" cy="69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35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816" y="2270293"/>
            <a:ext cx="3681984" cy="32857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28</a:t>
            </a:r>
            <a:r>
              <a:rPr lang="en-US" baseline="30000" dirty="0" smtClean="0"/>
              <a:t>th</a:t>
            </a:r>
            <a:r>
              <a:rPr lang="en-US" dirty="0" smtClean="0"/>
              <a:t> order polynomial equation: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378" y="2431829"/>
            <a:ext cx="1447800" cy="419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962" y="3234635"/>
            <a:ext cx="4749800" cy="533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962" y="4065187"/>
            <a:ext cx="1016000" cy="330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962" y="4629318"/>
            <a:ext cx="4711700" cy="939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0962" y="5782262"/>
            <a:ext cx="72898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66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24445</TotalTime>
  <Words>608</Words>
  <Application>Microsoft Macintosh PowerPoint</Application>
  <PresentationFormat>On-screen Show (4:3)</PresentationFormat>
  <Paragraphs>119</Paragraphs>
  <Slides>29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ＭＳ Ｐゴシック</vt:lpstr>
      <vt:lpstr>Times New Roman</vt:lpstr>
      <vt:lpstr>Wingdings</vt:lpstr>
      <vt:lpstr>Arial</vt:lpstr>
      <vt:lpstr>Network</vt:lpstr>
      <vt:lpstr>Lecture 4 Complex numbers, matrix algebra, and partial derivatives</vt:lpstr>
      <vt:lpstr>Basic mathematics for QM</vt:lpstr>
      <vt:lpstr>Complex numbers</vt:lpstr>
      <vt:lpstr>Complex numbers</vt:lpstr>
      <vt:lpstr>Complex numbers</vt:lpstr>
      <vt:lpstr>Complex numbers</vt:lpstr>
      <vt:lpstr>Complex numbers</vt:lpstr>
      <vt:lpstr>Complex numbers</vt:lpstr>
      <vt:lpstr>Complex numbers</vt:lpstr>
      <vt:lpstr>Matrix algebra</vt:lpstr>
      <vt:lpstr>Matrix algebra</vt:lpstr>
      <vt:lpstr>Matrix algebra</vt:lpstr>
      <vt:lpstr>Matrix algebra</vt:lpstr>
      <vt:lpstr>Matrix algebra</vt:lpstr>
      <vt:lpstr>Matrix algebra</vt:lpstr>
      <vt:lpstr>Matrix algebra</vt:lpstr>
      <vt:lpstr>Partial derivatives</vt:lpstr>
      <vt:lpstr>Partial derivatives</vt:lpstr>
      <vt:lpstr>Partial derivatives</vt:lpstr>
      <vt:lpstr>Partial derivatives</vt:lpstr>
      <vt:lpstr>Time-dependent  Schrödinger equation</vt:lpstr>
      <vt:lpstr>The Schrödinger equation</vt:lpstr>
      <vt:lpstr>The Schrödinger equation</vt:lpstr>
      <vt:lpstr>The Schrödinger equation</vt:lpstr>
      <vt:lpstr>The Schrödinger equation</vt:lpstr>
      <vt:lpstr>The Schrödinger equation  in spherical coordinates</vt:lpstr>
      <vt:lpstr>The Schrödinger equation</vt:lpstr>
      <vt:lpstr>Challenge homework #2</vt:lpstr>
      <vt:lpstr>Summary</vt:lpstr>
    </vt:vector>
  </TitlesOfParts>
  <Company>University of Florida</Company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CHM 4412 Physical Chemistry II</dc:title>
  <dc:creator>So Hirata</dc:creator>
  <cp:lastModifiedBy>Microsoft Office User</cp:lastModifiedBy>
  <cp:revision>637</cp:revision>
  <dcterms:created xsi:type="dcterms:W3CDTF">2004-10-28T18:09:17Z</dcterms:created>
  <dcterms:modified xsi:type="dcterms:W3CDTF">2017-01-28T18:36:05Z</dcterms:modified>
</cp:coreProperties>
</file>