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1"/>
  </p:notesMasterIdLst>
  <p:sldIdLst>
    <p:sldId id="522" r:id="rId2"/>
    <p:sldId id="584" r:id="rId3"/>
    <p:sldId id="560" r:id="rId4"/>
    <p:sldId id="561" r:id="rId5"/>
    <p:sldId id="568" r:id="rId6"/>
    <p:sldId id="563" r:id="rId7"/>
    <p:sldId id="564" r:id="rId8"/>
    <p:sldId id="565" r:id="rId9"/>
    <p:sldId id="567" r:id="rId10"/>
    <p:sldId id="569" r:id="rId11"/>
    <p:sldId id="570" r:id="rId12"/>
    <p:sldId id="571" r:id="rId13"/>
    <p:sldId id="573" r:id="rId14"/>
    <p:sldId id="574" r:id="rId15"/>
    <p:sldId id="575" r:id="rId16"/>
    <p:sldId id="572" r:id="rId17"/>
    <p:sldId id="576" r:id="rId18"/>
    <p:sldId id="577" r:id="rId19"/>
    <p:sldId id="578" r:id="rId20"/>
    <p:sldId id="580" r:id="rId21"/>
    <p:sldId id="581" r:id="rId22"/>
    <p:sldId id="582" r:id="rId23"/>
    <p:sldId id="583" r:id="rId24"/>
    <p:sldId id="585" r:id="rId25"/>
    <p:sldId id="586" r:id="rId26"/>
    <p:sldId id="587" r:id="rId27"/>
    <p:sldId id="588" r:id="rId28"/>
    <p:sldId id="589" r:id="rId29"/>
    <p:sldId id="55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0E9"/>
    <a:srgbClr val="990099"/>
    <a:srgbClr val="009900"/>
    <a:srgbClr val="0E14F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emf"/><Relationship Id="rId12" Type="http://schemas.openxmlformats.org/officeDocument/2006/relationships/image" Target="../media/image62.emf"/><Relationship Id="rId13" Type="http://schemas.openxmlformats.org/officeDocument/2006/relationships/image" Target="../media/image63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6" Type="http://schemas.openxmlformats.org/officeDocument/2006/relationships/image" Target="../media/image56.emf"/><Relationship Id="rId7" Type="http://schemas.openxmlformats.org/officeDocument/2006/relationships/image" Target="../media/image57.emf"/><Relationship Id="rId8" Type="http://schemas.openxmlformats.org/officeDocument/2006/relationships/image" Target="../media/image58.emf"/><Relationship Id="rId9" Type="http://schemas.openxmlformats.org/officeDocument/2006/relationships/image" Target="../media/image59.emf"/><Relationship Id="rId10" Type="http://schemas.openxmlformats.org/officeDocument/2006/relationships/image" Target="../media/image6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Relationship Id="rId2" Type="http://schemas.openxmlformats.org/officeDocument/2006/relationships/image" Target="../media/image65.emf"/><Relationship Id="rId3" Type="http://schemas.openxmlformats.org/officeDocument/2006/relationships/image" Target="../media/image6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Relationship Id="rId2" Type="http://schemas.openxmlformats.org/officeDocument/2006/relationships/image" Target="../media/image7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Relationship Id="rId2" Type="http://schemas.openxmlformats.org/officeDocument/2006/relationships/image" Target="../media/image7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1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911893-11D9-6F43-BA1A-EE122905EB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00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E96083-9497-BE41-BD27-27C90A13F5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40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5BF21-1D37-044C-BA98-ADC5A843F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7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8EF5A-9DA3-0941-B67D-B677D3D43D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3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59BA2-E28E-B140-ACF1-6D41DE424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3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4EEDF-49B3-1749-8CB8-9023A7CCB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9140D-F48F-9342-ADE4-2D43B16D51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5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D9FFB-FCAD-1D41-9BFF-7E4178ADC4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04932-6AC7-BB44-B681-CDBD3FFDF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8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7BF6F-C523-5D4E-B343-B03434295F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5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33BB9-F450-A140-99D3-E3EBAFBF01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52F3E-832E-4042-B8CB-825D0FA68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6176896-CEB7-5447-A50F-B3AA3D211F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oleObject" Target="../embeddings/oleObject24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33.e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3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5.emf"/><Relationship Id="rId5" Type="http://schemas.openxmlformats.org/officeDocument/2006/relationships/image" Target="../media/image24.png"/><Relationship Id="rId6" Type="http://schemas.openxmlformats.org/officeDocument/2006/relationships/image" Target="../media/image31.png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image" Target="../media/image3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6.emf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7.emf"/><Relationship Id="rId9" Type="http://schemas.openxmlformats.org/officeDocument/2006/relationships/oleObject" Target="../embeddings/oleObject35.bin"/><Relationship Id="rId10" Type="http://schemas.openxmlformats.org/officeDocument/2006/relationships/image" Target="../media/image3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oleObject" Target="../embeddings/oleObject36.bin"/><Relationship Id="rId5" Type="http://schemas.openxmlformats.org/officeDocument/2006/relationships/image" Target="../media/image3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emf"/><Relationship Id="rId12" Type="http://schemas.openxmlformats.org/officeDocument/2006/relationships/oleObject" Target="../embeddings/oleObject41.bin"/><Relationship Id="rId13" Type="http://schemas.openxmlformats.org/officeDocument/2006/relationships/image" Target="../media/image47.emf"/><Relationship Id="rId14" Type="http://schemas.openxmlformats.org/officeDocument/2006/relationships/oleObject" Target="../embeddings/oleObject42.bin"/><Relationship Id="rId15" Type="http://schemas.openxmlformats.org/officeDocument/2006/relationships/image" Target="../media/image4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9.png"/><Relationship Id="rId4" Type="http://schemas.openxmlformats.org/officeDocument/2006/relationships/image" Target="../media/image31.png"/><Relationship Id="rId5" Type="http://schemas.openxmlformats.org/officeDocument/2006/relationships/image" Target="../media/image24.png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4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45.emf"/><Relationship Id="rId10" Type="http://schemas.openxmlformats.org/officeDocument/2006/relationships/oleObject" Target="../embeddings/oleObject4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31.png"/><Relationship Id="rId5" Type="http://schemas.openxmlformats.org/officeDocument/2006/relationships/image" Target="../media/image24.png"/><Relationship Id="rId6" Type="http://schemas.openxmlformats.org/officeDocument/2006/relationships/oleObject" Target="../embeddings/oleObject43.bin"/><Relationship Id="rId7" Type="http://schemas.openxmlformats.org/officeDocument/2006/relationships/image" Target="../media/image44.emf"/><Relationship Id="rId8" Type="http://schemas.openxmlformats.org/officeDocument/2006/relationships/oleObject" Target="../embeddings/oleObject44.bin"/><Relationship Id="rId9" Type="http://schemas.openxmlformats.org/officeDocument/2006/relationships/image" Target="../media/image47.emf"/><Relationship Id="rId10" Type="http://schemas.openxmlformats.org/officeDocument/2006/relationships/image" Target="../media/image50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.bin"/><Relationship Id="rId20" Type="http://schemas.openxmlformats.org/officeDocument/2006/relationships/oleObject" Target="../embeddings/oleObject54.bin"/><Relationship Id="rId21" Type="http://schemas.openxmlformats.org/officeDocument/2006/relationships/image" Target="../media/image59.emf"/><Relationship Id="rId22" Type="http://schemas.openxmlformats.org/officeDocument/2006/relationships/oleObject" Target="../embeddings/oleObject55.bin"/><Relationship Id="rId23" Type="http://schemas.openxmlformats.org/officeDocument/2006/relationships/image" Target="../media/image60.emf"/><Relationship Id="rId24" Type="http://schemas.openxmlformats.org/officeDocument/2006/relationships/oleObject" Target="../embeddings/oleObject56.bin"/><Relationship Id="rId25" Type="http://schemas.openxmlformats.org/officeDocument/2006/relationships/image" Target="../media/image61.emf"/><Relationship Id="rId26" Type="http://schemas.openxmlformats.org/officeDocument/2006/relationships/oleObject" Target="../embeddings/oleObject57.bin"/><Relationship Id="rId27" Type="http://schemas.openxmlformats.org/officeDocument/2006/relationships/image" Target="../media/image62.emf"/><Relationship Id="rId28" Type="http://schemas.openxmlformats.org/officeDocument/2006/relationships/oleObject" Target="../embeddings/oleObject58.bin"/><Relationship Id="rId29" Type="http://schemas.openxmlformats.org/officeDocument/2006/relationships/image" Target="../media/image63.emf"/><Relationship Id="rId30" Type="http://schemas.openxmlformats.org/officeDocument/2006/relationships/oleObject" Target="../embeddings/oleObject59.bin"/><Relationship Id="rId31" Type="http://schemas.openxmlformats.org/officeDocument/2006/relationships/oleObject" Target="../embeddings/oleObject60.bin"/><Relationship Id="rId10" Type="http://schemas.openxmlformats.org/officeDocument/2006/relationships/image" Target="../media/image54.emf"/><Relationship Id="rId11" Type="http://schemas.openxmlformats.org/officeDocument/2006/relationships/oleObject" Target="../embeddings/oleObject49.bin"/><Relationship Id="rId12" Type="http://schemas.openxmlformats.org/officeDocument/2006/relationships/image" Target="../media/image55.emf"/><Relationship Id="rId13" Type="http://schemas.openxmlformats.org/officeDocument/2006/relationships/oleObject" Target="../embeddings/oleObject50.bin"/><Relationship Id="rId14" Type="http://schemas.openxmlformats.org/officeDocument/2006/relationships/image" Target="../media/image56.emf"/><Relationship Id="rId15" Type="http://schemas.openxmlformats.org/officeDocument/2006/relationships/oleObject" Target="../embeddings/oleObject51.bin"/><Relationship Id="rId16" Type="http://schemas.openxmlformats.org/officeDocument/2006/relationships/image" Target="../media/image57.emf"/><Relationship Id="rId17" Type="http://schemas.openxmlformats.org/officeDocument/2006/relationships/oleObject" Target="../embeddings/oleObject52.bin"/><Relationship Id="rId18" Type="http://schemas.openxmlformats.org/officeDocument/2006/relationships/oleObject" Target="../embeddings/oleObject53.bin"/><Relationship Id="rId19" Type="http://schemas.openxmlformats.org/officeDocument/2006/relationships/image" Target="../media/image5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5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5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64.em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65.emf"/><Relationship Id="rId7" Type="http://schemas.openxmlformats.org/officeDocument/2006/relationships/oleObject" Target="../embeddings/oleObject63.bin"/><Relationship Id="rId8" Type="http://schemas.openxmlformats.org/officeDocument/2006/relationships/image" Target="../media/image6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oleObject" Target="../embeddings/oleObject64.bin"/><Relationship Id="rId5" Type="http://schemas.openxmlformats.org/officeDocument/2006/relationships/image" Target="../media/image67.emf"/><Relationship Id="rId6" Type="http://schemas.openxmlformats.org/officeDocument/2006/relationships/oleObject" Target="../embeddings/oleObject65.bin"/><Relationship Id="rId7" Type="http://schemas.openxmlformats.org/officeDocument/2006/relationships/image" Target="../media/image68.emf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72.emf"/><Relationship Id="rId5" Type="http://schemas.openxmlformats.org/officeDocument/2006/relationships/oleObject" Target="../embeddings/oleObject67.bin"/><Relationship Id="rId6" Type="http://schemas.openxmlformats.org/officeDocument/2006/relationships/image" Target="../media/image73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74.e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75.emf"/><Relationship Id="rId7" Type="http://schemas.openxmlformats.org/officeDocument/2006/relationships/image" Target="../media/image76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15.emf"/><Relationship Id="rId14" Type="http://schemas.openxmlformats.org/officeDocument/2006/relationships/oleObject" Target="../embeddings/oleObject10.bin"/><Relationship Id="rId15" Type="http://schemas.openxmlformats.org/officeDocument/2006/relationships/image" Target="../media/image16.emf"/><Relationship Id="rId16" Type="http://schemas.openxmlformats.org/officeDocument/2006/relationships/oleObject" Target="../embeddings/oleObject11.bin"/><Relationship Id="rId17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3.emf"/><Relationship Id="rId10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emf"/><Relationship Id="rId12" Type="http://schemas.openxmlformats.org/officeDocument/2006/relationships/oleObject" Target="../embeddings/oleObject16.bin"/><Relationship Id="rId13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0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21.emf"/><Relationship Id="rId10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emf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28.emf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2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25.emf"/><Relationship Id="rId5" Type="http://schemas.openxmlformats.org/officeDocument/2006/relationships/image" Target="../media/image24.png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1.emf"/><Relationship Id="rId10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37</a:t>
            </a:r>
            <a:br>
              <a:rPr lang="en-US" sz="5400" dirty="0" smtClean="0"/>
            </a:br>
            <a:r>
              <a:rPr lang="en-US" sz="3200" dirty="0" smtClean="0"/>
              <a:t>Nuclear magnetic resonance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655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 smtClean="0"/>
              <a:t>Proton NMR spectra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795924"/>
            <a:ext cx="6400800" cy="36810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1066800"/>
            <a:ext cx="64171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dirty="0" smtClean="0"/>
              <a:t>Overall intensity</a:t>
            </a:r>
          </a:p>
          <a:p>
            <a:pPr marL="457200" indent="-457200">
              <a:buAutoNum type="arabicParenBoth"/>
            </a:pPr>
            <a:r>
              <a:rPr lang="en-US" dirty="0" smtClean="0"/>
              <a:t>Groups of peaks</a:t>
            </a:r>
          </a:p>
          <a:p>
            <a:pPr marL="457200" indent="-457200">
              <a:buAutoNum type="arabicParenBoth"/>
            </a:pPr>
            <a:r>
              <a:rPr lang="en-US" dirty="0" smtClean="0"/>
              <a:t>Relative intensities of groups of peaks</a:t>
            </a:r>
          </a:p>
          <a:p>
            <a:pPr marL="457200" indent="-457200">
              <a:buAutoNum type="arabicParenBoth"/>
            </a:pPr>
            <a:r>
              <a:rPr lang="en-US" dirty="0" smtClean="0"/>
              <a:t>Pattern in each group (hyperfine structure)</a:t>
            </a:r>
          </a:p>
          <a:p>
            <a:pPr marL="457200" indent="-457200">
              <a:buAutoNum type="arabicParenBoth"/>
            </a:pP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>
            <a:off x="990600" y="2971800"/>
            <a:ext cx="381000" cy="2895600"/>
          </a:xfrm>
          <a:prstGeom prst="leftBrace">
            <a:avLst>
              <a:gd name="adj1" fmla="val 47756"/>
              <a:gd name="adj2" fmla="val 5000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57400" y="4800600"/>
            <a:ext cx="533400" cy="914400"/>
          </a:xfrm>
          <a:prstGeom prst="ellipse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71800" y="4800600"/>
            <a:ext cx="533400" cy="914400"/>
          </a:xfrm>
          <a:prstGeom prst="ellipse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943600" y="4800600"/>
            <a:ext cx="533400" cy="914400"/>
          </a:xfrm>
          <a:prstGeom prst="ellipse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57400" y="3124200"/>
            <a:ext cx="533400" cy="914400"/>
          </a:xfrm>
          <a:prstGeom prst="ellipse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71800" y="3124200"/>
            <a:ext cx="533400" cy="914400"/>
          </a:xfrm>
          <a:prstGeom prst="ellipse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91200" y="3124200"/>
            <a:ext cx="533400" cy="914400"/>
          </a:xfrm>
          <a:prstGeom prst="ellipse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91200" y="41148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715000" y="43434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324600" y="43434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15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intensity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12" y="1600200"/>
            <a:ext cx="4460819" cy="256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7212" y="3581400"/>
            <a:ext cx="5193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α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7212" y="1600200"/>
            <a:ext cx="5193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β</a:t>
            </a:r>
            <a:endParaRPr lang="en-US" sz="3200" i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59612" y="2209800"/>
            <a:ext cx="0" cy="137160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209839"/>
              </p:ext>
            </p:extLst>
          </p:nvPr>
        </p:nvGraphicFramePr>
        <p:xfrm>
          <a:off x="2311400" y="2692400"/>
          <a:ext cx="152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5" name="Equation" r:id="rId4" imgW="1524000" imgH="355600" progId="Equation.DSMT4">
                  <p:embed/>
                </p:oleObj>
              </mc:Choice>
              <mc:Fallback>
                <p:oleObj name="Equation" r:id="rId4" imgW="15240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11400" y="2692400"/>
                        <a:ext cx="1524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693413"/>
              </p:ext>
            </p:extLst>
          </p:nvPr>
        </p:nvGraphicFramePr>
        <p:xfrm>
          <a:off x="2844800" y="3429000"/>
          <a:ext cx="393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6" name="Equation" r:id="rId6" imgW="393700" imgH="368300" progId="Equation.DSMT4">
                  <p:embed/>
                </p:oleObj>
              </mc:Choice>
              <mc:Fallback>
                <p:oleObj name="Equation" r:id="rId6" imgW="3937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44800" y="3429000"/>
                        <a:ext cx="3937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521731"/>
              </p:ext>
            </p:extLst>
          </p:nvPr>
        </p:nvGraphicFramePr>
        <p:xfrm>
          <a:off x="2844800" y="1981200"/>
          <a:ext cx="5384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7" name="Equation" r:id="rId8" imgW="5384800" imgH="444500" progId="Equation.3">
                  <p:embed/>
                </p:oleObj>
              </mc:Choice>
              <mc:Fallback>
                <p:oleObj name="Equation" r:id="rId8" imgW="5384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44800" y="1981200"/>
                        <a:ext cx="53848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4419600"/>
            <a:ext cx="66252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Intensity of a NMR signal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	~ energy of RF radiation absorbed / time</a:t>
            </a:r>
          </a:p>
          <a:p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~ Δ</a:t>
            </a:r>
            <a:r>
              <a:rPr lang="en-US" i="1" dirty="0" smtClean="0">
                <a:solidFill>
                  <a:srgbClr val="0000FF"/>
                </a:solidFill>
              </a:rPr>
              <a:t>E × </a:t>
            </a:r>
            <a:r>
              <a:rPr lang="en-US" dirty="0" smtClean="0">
                <a:solidFill>
                  <a:srgbClr val="0000FF"/>
                </a:solidFill>
              </a:rPr>
              <a:t>number of excess </a:t>
            </a:r>
            <a:r>
              <a:rPr lang="en-US" i="1" dirty="0" smtClean="0">
                <a:solidFill>
                  <a:srgbClr val="0000FF"/>
                </a:solidFill>
              </a:rPr>
              <a:t>α</a:t>
            </a:r>
            <a:r>
              <a:rPr lang="en-US" dirty="0" smtClean="0">
                <a:solidFill>
                  <a:srgbClr val="0000FF"/>
                </a:solidFill>
              </a:rPr>
              <a:t> spins</a:t>
            </a:r>
          </a:p>
          <a:p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~ </a:t>
            </a:r>
            <a:r>
              <a:rPr lang="en-US" i="1" dirty="0" smtClean="0">
                <a:solidFill>
                  <a:srgbClr val="0000FF"/>
                </a:solidFill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/ </a:t>
            </a:r>
            <a:r>
              <a:rPr lang="en-US" i="1" dirty="0" smtClean="0">
                <a:solidFill>
                  <a:srgbClr val="0000FF"/>
                </a:solidFill>
              </a:rPr>
              <a:t>T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6096000"/>
            <a:ext cx="5368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Stronger magnet + lower temperature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7429500" y="2019300"/>
            <a:ext cx="342900" cy="1181100"/>
          </a:xfrm>
          <a:prstGeom prst="rightBrace">
            <a:avLst>
              <a:gd name="adj1" fmla="val 49510"/>
              <a:gd name="adj2" fmla="val 50000"/>
            </a:avLst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10400" y="2743200"/>
            <a:ext cx="1180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excess </a:t>
            </a:r>
          </a:p>
          <a:p>
            <a:pPr algn="ctr"/>
            <a:r>
              <a:rPr lang="en-US" i="1" dirty="0" smtClean="0">
                <a:solidFill>
                  <a:srgbClr val="660066"/>
                </a:solidFill>
              </a:rPr>
              <a:t>α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>
                <a:solidFill>
                  <a:srgbClr val="660066"/>
                </a:solidFill>
              </a:rPr>
              <a:t>spins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9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 smtClean="0"/>
              <a:t>Group of peaks: chemical shifts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965393"/>
              </p:ext>
            </p:extLst>
          </p:nvPr>
        </p:nvGraphicFramePr>
        <p:xfrm>
          <a:off x="3276600" y="1748135"/>
          <a:ext cx="2552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77" name="Equation" r:id="rId3" imgW="2552700" imgH="990600" progId="Equation.3">
                  <p:embed/>
                </p:oleObj>
              </mc:Choice>
              <mc:Fallback>
                <p:oleObj name="Equation" r:id="rId3" imgW="2552700" imgH="990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1748135"/>
                        <a:ext cx="25527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214503" y="1290935"/>
            <a:ext cx="2443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Resonance freq.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1976735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Chemical shift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657600" y="1595735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3"/>
            <a:endCxn id="18" idx="1"/>
          </p:cNvCxnSpPr>
          <p:nvPr/>
        </p:nvCxnSpPr>
        <p:spPr>
          <a:xfrm>
            <a:off x="2654493" y="2207568"/>
            <a:ext cx="622107" cy="358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04907" y="1290935"/>
            <a:ext cx="3591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6600"/>
                </a:solidFill>
              </a:rPr>
              <a:t>Resonance freq. of TMS</a:t>
            </a:r>
          </a:p>
          <a:p>
            <a:pPr algn="r"/>
            <a:r>
              <a:rPr lang="en-US" dirty="0" smtClean="0">
                <a:solidFill>
                  <a:srgbClr val="FF6600"/>
                </a:solidFill>
              </a:rPr>
              <a:t>Si(CH</a:t>
            </a:r>
            <a:r>
              <a:rPr lang="en-US" baseline="-25000" dirty="0" smtClean="0">
                <a:solidFill>
                  <a:srgbClr val="FF6600"/>
                </a:solidFill>
              </a:rPr>
              <a:t>3</a:t>
            </a:r>
            <a:r>
              <a:rPr lang="en-US" dirty="0" smtClean="0">
                <a:solidFill>
                  <a:srgbClr val="FF6600"/>
                </a:solidFill>
              </a:rPr>
              <a:t>)</a:t>
            </a:r>
            <a:r>
              <a:rPr lang="en-US" baseline="-25000" dirty="0" smtClean="0">
                <a:solidFill>
                  <a:srgbClr val="FF6600"/>
                </a:solidFill>
              </a:rPr>
              <a:t>4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876800" y="1595735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791200" y="2357735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248400" y="2281535"/>
            <a:ext cx="988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“ppm”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352800"/>
            <a:ext cx="4460819" cy="2565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3048000"/>
            <a:ext cx="6400800" cy="36810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905612" y="5334000"/>
            <a:ext cx="5193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α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05612" y="3352800"/>
            <a:ext cx="5193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β</a:t>
            </a:r>
            <a:endParaRPr lang="en-US" sz="3200" i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058012" y="3962400"/>
            <a:ext cx="0" cy="137160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934"/>
              </p:ext>
            </p:extLst>
          </p:nvPr>
        </p:nvGraphicFramePr>
        <p:xfrm>
          <a:off x="1524000" y="4495800"/>
          <a:ext cx="152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78" name="Equation" r:id="rId7" imgW="1524000" imgH="355600" progId="Equation.DSMT4">
                  <p:embed/>
                </p:oleObj>
              </mc:Choice>
              <mc:Fallback>
                <p:oleObj name="Equation" r:id="rId7" imgW="15240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0" y="4495800"/>
                        <a:ext cx="1524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020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 smtClean="0"/>
              <a:t>Group of peaks: chemical shifts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703129"/>
              </p:ext>
            </p:extLst>
          </p:nvPr>
        </p:nvGraphicFramePr>
        <p:xfrm>
          <a:off x="3276600" y="1748135"/>
          <a:ext cx="2552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915" name="Equation" r:id="rId3" imgW="2552700" imgH="990600" progId="Equation.3">
                  <p:embed/>
                </p:oleObj>
              </mc:Choice>
              <mc:Fallback>
                <p:oleObj name="Equation" r:id="rId3" imgW="2552700" imgH="990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1748135"/>
                        <a:ext cx="25527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214503" y="1290935"/>
            <a:ext cx="2443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Resonance freq.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1976735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Chemical shift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657600" y="1595735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3"/>
            <a:endCxn id="18" idx="1"/>
          </p:cNvCxnSpPr>
          <p:nvPr/>
        </p:nvCxnSpPr>
        <p:spPr>
          <a:xfrm>
            <a:off x="2654493" y="2207568"/>
            <a:ext cx="622107" cy="358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333302"/>
              </p:ext>
            </p:extLst>
          </p:nvPr>
        </p:nvGraphicFramePr>
        <p:xfrm>
          <a:off x="2057400" y="2819400"/>
          <a:ext cx="4978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916" name="Equation" r:id="rId5" imgW="4978400" imgH="520700" progId="Equation.3">
                  <p:embed/>
                </p:oleObj>
              </mc:Choice>
              <mc:Fallback>
                <p:oleObj name="Equation" r:id="rId5" imgW="49784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7400" y="2819400"/>
                        <a:ext cx="49784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400800" y="1447800"/>
            <a:ext cx="1450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E14FA"/>
                </a:solidFill>
              </a:rPr>
              <a:t>Shielding</a:t>
            </a:r>
            <a:br>
              <a:rPr lang="en-US" dirty="0" smtClean="0">
                <a:solidFill>
                  <a:srgbClr val="0E14FA"/>
                </a:solidFill>
              </a:rPr>
            </a:br>
            <a:r>
              <a:rPr lang="en-US" dirty="0" smtClean="0">
                <a:solidFill>
                  <a:srgbClr val="0E14FA"/>
                </a:solidFill>
              </a:rPr>
              <a:t>constant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248400" y="2819400"/>
            <a:ext cx="381000" cy="533400"/>
          </a:xfrm>
          <a:prstGeom prst="roundRect">
            <a:avLst/>
          </a:prstGeom>
          <a:noFill/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endCxn id="35" idx="0"/>
          </p:cNvCxnSpPr>
          <p:nvPr/>
        </p:nvCxnSpPr>
        <p:spPr>
          <a:xfrm flipH="1">
            <a:off x="6438900" y="2286000"/>
            <a:ext cx="1905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4339194"/>
            <a:ext cx="4114800" cy="236640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85800" y="4720194"/>
            <a:ext cx="3200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85800" y="5024994"/>
            <a:ext cx="3200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85800" y="5329794"/>
            <a:ext cx="3200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85800" y="5634594"/>
            <a:ext cx="3200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00" y="4278645"/>
            <a:ext cx="4220086" cy="2426955"/>
          </a:xfrm>
          <a:prstGeom prst="rect">
            <a:avLst/>
          </a:prstGeom>
        </p:spPr>
      </p:pic>
      <p:cxnSp>
        <p:nvCxnSpPr>
          <p:cNvPr id="44" name="Elbow Connector 43"/>
          <p:cNvCxnSpPr/>
          <p:nvPr/>
        </p:nvCxnSpPr>
        <p:spPr>
          <a:xfrm>
            <a:off x="6477000" y="4278645"/>
            <a:ext cx="1828800" cy="457200"/>
          </a:xfrm>
          <a:prstGeom prst="bentConnector3">
            <a:avLst>
              <a:gd name="adj1" fmla="val 57441"/>
            </a:avLst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10800000" flipV="1">
            <a:off x="4648200" y="4278645"/>
            <a:ext cx="1828800" cy="457200"/>
          </a:xfrm>
          <a:prstGeom prst="bentConnector3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flipV="1">
            <a:off x="6324600" y="5650244"/>
            <a:ext cx="1981200" cy="598156"/>
          </a:xfrm>
          <a:prstGeom prst="bentConnector3">
            <a:avLst>
              <a:gd name="adj1" fmla="val 62211"/>
            </a:avLst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10800000">
            <a:off x="4648200" y="5650244"/>
            <a:ext cx="1905000" cy="598156"/>
          </a:xfrm>
          <a:prstGeom prst="bentConnector3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flipV="1">
            <a:off x="6400800" y="5345444"/>
            <a:ext cx="1905000" cy="598156"/>
          </a:xfrm>
          <a:prstGeom prst="bentConnector3">
            <a:avLst>
              <a:gd name="adj1" fmla="val 51587"/>
            </a:avLst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 rot="10800000">
            <a:off x="4648200" y="5345444"/>
            <a:ext cx="1828800" cy="598156"/>
          </a:xfrm>
          <a:prstGeom prst="bentConnector3">
            <a:avLst>
              <a:gd name="adj1" fmla="val 41732"/>
            </a:avLst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>
            <a:off x="6553200" y="4495800"/>
            <a:ext cx="1752601" cy="544844"/>
          </a:xfrm>
          <a:prstGeom prst="bentConnector3">
            <a:avLst>
              <a:gd name="adj1" fmla="val 46549"/>
            </a:avLst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10800000" flipV="1">
            <a:off x="4648204" y="4495799"/>
            <a:ext cx="1904997" cy="544843"/>
          </a:xfrm>
          <a:prstGeom prst="bentConnector3">
            <a:avLst>
              <a:gd name="adj1" fmla="val 43650"/>
            </a:avLst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837682"/>
              </p:ext>
            </p:extLst>
          </p:nvPr>
        </p:nvGraphicFramePr>
        <p:xfrm>
          <a:off x="6019800" y="3581400"/>
          <a:ext cx="914400" cy="583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917" name="Equation" r:id="rId9" imgW="736600" imgH="469900" progId="Equation.3">
                  <p:embed/>
                </p:oleObj>
              </mc:Choice>
              <mc:Fallback>
                <p:oleObj name="Equation" r:id="rId9" imgW="736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19800" y="3581400"/>
                        <a:ext cx="914400" cy="583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027365"/>
              </p:ext>
            </p:extLst>
          </p:nvPr>
        </p:nvGraphicFramePr>
        <p:xfrm>
          <a:off x="2286000" y="3886200"/>
          <a:ext cx="3794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918" name="Equation" r:id="rId11" imgW="304800" imgH="330200" progId="Equation.DSMT4">
                  <p:embed/>
                </p:oleObj>
              </mc:Choice>
              <mc:Fallback>
                <p:oleObj name="Equation" r:id="rId11" imgW="304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86000" y="3886200"/>
                        <a:ext cx="379413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817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429000"/>
            <a:ext cx="3505200" cy="2015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429000"/>
            <a:ext cx="3490685" cy="2007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 smtClean="0"/>
              <a:t>Group of peaks: chemical shifts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656121"/>
              </p:ext>
            </p:extLst>
          </p:nvPr>
        </p:nvGraphicFramePr>
        <p:xfrm>
          <a:off x="1447800" y="2133600"/>
          <a:ext cx="4978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75" name="Equation" r:id="rId5" imgW="4978400" imgH="520700" progId="Equation.3">
                  <p:embed/>
                </p:oleObj>
              </mc:Choice>
              <mc:Fallback>
                <p:oleObj name="Equation" r:id="rId5" imgW="49784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2133600"/>
                        <a:ext cx="49784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705600" y="1600200"/>
            <a:ext cx="1450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E14FA"/>
                </a:solidFill>
              </a:rPr>
              <a:t>Shielding</a:t>
            </a:r>
            <a:br>
              <a:rPr lang="en-US" dirty="0" smtClean="0">
                <a:solidFill>
                  <a:srgbClr val="0E14FA"/>
                </a:solidFill>
              </a:rPr>
            </a:br>
            <a:r>
              <a:rPr lang="en-US" dirty="0" smtClean="0">
                <a:solidFill>
                  <a:srgbClr val="0E14FA"/>
                </a:solidFill>
              </a:rPr>
              <a:t>constant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638800" y="2133600"/>
            <a:ext cx="381000" cy="533400"/>
          </a:xfrm>
          <a:prstGeom prst="roundRect">
            <a:avLst/>
          </a:prstGeom>
          <a:noFill/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endCxn id="35" idx="0"/>
          </p:cNvCxnSpPr>
          <p:nvPr/>
        </p:nvCxnSpPr>
        <p:spPr>
          <a:xfrm flipH="1">
            <a:off x="5829300" y="1828800"/>
            <a:ext cx="8763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85800" y="4720194"/>
            <a:ext cx="3200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85800" y="5024994"/>
            <a:ext cx="3200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85800" y="5329794"/>
            <a:ext cx="3200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85800" y="5634594"/>
            <a:ext cx="3200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>
            <a:off x="6477000" y="4278645"/>
            <a:ext cx="1828800" cy="457200"/>
          </a:xfrm>
          <a:prstGeom prst="bentConnector3">
            <a:avLst>
              <a:gd name="adj1" fmla="val 57441"/>
            </a:avLst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10800000" flipV="1">
            <a:off x="4648200" y="4278645"/>
            <a:ext cx="1828800" cy="457200"/>
          </a:xfrm>
          <a:prstGeom prst="bentConnector3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flipV="1">
            <a:off x="6324600" y="5650244"/>
            <a:ext cx="1981200" cy="598156"/>
          </a:xfrm>
          <a:prstGeom prst="bentConnector3">
            <a:avLst>
              <a:gd name="adj1" fmla="val 62211"/>
            </a:avLst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10800000">
            <a:off x="4648200" y="5650244"/>
            <a:ext cx="1905000" cy="598156"/>
          </a:xfrm>
          <a:prstGeom prst="bentConnector3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flipV="1">
            <a:off x="6400800" y="5345444"/>
            <a:ext cx="1905000" cy="598156"/>
          </a:xfrm>
          <a:prstGeom prst="bentConnector3">
            <a:avLst>
              <a:gd name="adj1" fmla="val 51587"/>
            </a:avLst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 rot="10800000">
            <a:off x="4648200" y="5345444"/>
            <a:ext cx="1828800" cy="598156"/>
          </a:xfrm>
          <a:prstGeom prst="bentConnector3">
            <a:avLst>
              <a:gd name="adj1" fmla="val 41732"/>
            </a:avLst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>
            <a:off x="6553200" y="4495800"/>
            <a:ext cx="1752601" cy="544844"/>
          </a:xfrm>
          <a:prstGeom prst="bentConnector3">
            <a:avLst>
              <a:gd name="adj1" fmla="val 46549"/>
            </a:avLst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10800000" flipV="1">
            <a:off x="4648204" y="4495799"/>
            <a:ext cx="1904997" cy="544843"/>
          </a:xfrm>
          <a:prstGeom prst="bentConnector3">
            <a:avLst>
              <a:gd name="adj1" fmla="val 43650"/>
            </a:avLst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326123"/>
              </p:ext>
            </p:extLst>
          </p:nvPr>
        </p:nvGraphicFramePr>
        <p:xfrm>
          <a:off x="5029200" y="3581400"/>
          <a:ext cx="914400" cy="583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76" name="Equation" r:id="rId7" imgW="736600" imgH="469900" progId="Equation.3">
                  <p:embed/>
                </p:oleObj>
              </mc:Choice>
              <mc:Fallback>
                <p:oleObj name="Equation" r:id="rId7" imgW="736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9200" y="3581400"/>
                        <a:ext cx="914400" cy="583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392488"/>
              </p:ext>
            </p:extLst>
          </p:nvPr>
        </p:nvGraphicFramePr>
        <p:xfrm>
          <a:off x="2286000" y="3886200"/>
          <a:ext cx="3794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77" name="Equation" r:id="rId9" imgW="304800" imgH="330200" progId="Equation.DSMT4">
                  <p:embed/>
                </p:oleObj>
              </mc:Choice>
              <mc:Fallback>
                <p:oleObj name="Equation" r:id="rId9" imgW="304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6000" y="3886200"/>
                        <a:ext cx="379413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54997" y="4648200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9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09800"/>
            <a:ext cx="7848600" cy="4513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 smtClean="0"/>
              <a:t>Group of peaks: chemical shifts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713448"/>
              </p:ext>
            </p:extLst>
          </p:nvPr>
        </p:nvGraphicFramePr>
        <p:xfrm>
          <a:off x="1447800" y="1676400"/>
          <a:ext cx="4978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71" name="Equation" r:id="rId4" imgW="4978400" imgH="520700" progId="Equation.3">
                  <p:embed/>
                </p:oleObj>
              </mc:Choice>
              <mc:Fallback>
                <p:oleObj name="Equation" r:id="rId4" imgW="49784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1676400"/>
                        <a:ext cx="49784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705600" y="1143000"/>
            <a:ext cx="1450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E14FA"/>
                </a:solidFill>
              </a:rPr>
              <a:t>Shielding</a:t>
            </a:r>
            <a:br>
              <a:rPr lang="en-US" dirty="0" smtClean="0">
                <a:solidFill>
                  <a:srgbClr val="0E14FA"/>
                </a:solidFill>
              </a:rPr>
            </a:br>
            <a:r>
              <a:rPr lang="en-US" dirty="0" smtClean="0">
                <a:solidFill>
                  <a:srgbClr val="0E14FA"/>
                </a:solidFill>
              </a:rPr>
              <a:t>constant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638800" y="1676400"/>
            <a:ext cx="381000" cy="533400"/>
          </a:xfrm>
          <a:prstGeom prst="roundRect">
            <a:avLst/>
          </a:prstGeom>
          <a:noFill/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endCxn id="35" idx="0"/>
          </p:cNvCxnSpPr>
          <p:nvPr/>
        </p:nvCxnSpPr>
        <p:spPr>
          <a:xfrm flipH="1">
            <a:off x="5829300" y="1371600"/>
            <a:ext cx="8763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343400" y="3276600"/>
            <a:ext cx="609600" cy="609600"/>
          </a:xfrm>
          <a:prstGeom prst="ellipse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77000" y="4495800"/>
            <a:ext cx="609600" cy="609600"/>
          </a:xfrm>
          <a:prstGeom prst="ellipse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7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 smtClean="0"/>
              <a:t>Group of peaks: chemical shifts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411911"/>
              </p:ext>
            </p:extLst>
          </p:nvPr>
        </p:nvGraphicFramePr>
        <p:xfrm>
          <a:off x="3276600" y="1371600"/>
          <a:ext cx="2552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82" name="Equation" r:id="rId3" imgW="2552700" imgH="990600" progId="Equation.3">
                  <p:embed/>
                </p:oleObj>
              </mc:Choice>
              <mc:Fallback>
                <p:oleObj name="Equation" r:id="rId3" imgW="2552700" imgH="990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1371600"/>
                        <a:ext cx="25527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381000" y="5791200"/>
            <a:ext cx="845820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57912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14         12          10            8            6            4            2            0	 </a:t>
            </a:r>
            <a:r>
              <a:rPr lang="en-US" sz="2000" i="1" dirty="0" err="1" smtClean="0"/>
              <a:t>δ</a:t>
            </a:r>
            <a:endParaRPr lang="en-US" sz="2000" i="1" dirty="0"/>
          </a:p>
        </p:txBody>
      </p:sp>
      <p:sp>
        <p:nvSpPr>
          <p:cNvPr id="6" name="Rectangle 5"/>
          <p:cNvSpPr/>
          <p:nvPr/>
        </p:nvSpPr>
        <p:spPr>
          <a:xfrm>
            <a:off x="1371600" y="5410200"/>
            <a:ext cx="10668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-COO</a:t>
            </a:r>
            <a:r>
              <a:rPr lang="en-US" sz="1800" b="1" dirty="0" smtClean="0">
                <a:solidFill>
                  <a:schemeClr val="tx1"/>
                </a:solidFill>
              </a:rPr>
              <a:t>H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19400" y="5105400"/>
            <a:ext cx="8382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-C</a:t>
            </a:r>
            <a:r>
              <a:rPr lang="en-US" sz="1800" b="1" dirty="0" smtClean="0">
                <a:solidFill>
                  <a:schemeClr val="tx1"/>
                </a:solidFill>
              </a:rPr>
              <a:t>H</a:t>
            </a:r>
            <a:r>
              <a:rPr lang="en-US" sz="1800" dirty="0" smtClean="0">
                <a:solidFill>
                  <a:schemeClr val="tx1"/>
                </a:solidFill>
              </a:rPr>
              <a:t>O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86200" y="4800600"/>
            <a:ext cx="6858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Ar</a:t>
            </a:r>
            <a:r>
              <a:rPr lang="en-US" sz="1800" dirty="0" smtClean="0">
                <a:solidFill>
                  <a:schemeClr val="tx1"/>
                </a:solidFill>
              </a:rPr>
              <a:t>-</a:t>
            </a:r>
            <a:r>
              <a:rPr lang="en-US" sz="1800" b="1" dirty="0" smtClean="0">
                <a:solidFill>
                  <a:schemeClr val="tx1"/>
                </a:solidFill>
              </a:rPr>
              <a:t>H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1000" y="4419600"/>
            <a:ext cx="12192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ArO</a:t>
            </a:r>
            <a:r>
              <a:rPr lang="en-US" sz="1800" b="1" dirty="0" err="1" smtClean="0">
                <a:solidFill>
                  <a:schemeClr val="tx1"/>
                </a:solidFill>
              </a:rPr>
              <a:t>H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38800" y="4038600"/>
            <a:ext cx="7620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RO</a:t>
            </a:r>
            <a:r>
              <a:rPr lang="en-US" sz="1800" b="1" dirty="0" smtClean="0">
                <a:solidFill>
                  <a:schemeClr val="tx1"/>
                </a:solidFill>
              </a:rPr>
              <a:t>H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72200" y="3657600"/>
            <a:ext cx="7620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-C</a:t>
            </a:r>
            <a:r>
              <a:rPr lang="en-US" sz="1800" b="1" dirty="0" smtClean="0">
                <a:solidFill>
                  <a:schemeClr val="tx1"/>
                </a:solidFill>
              </a:rPr>
              <a:t>H</a:t>
            </a:r>
            <a:r>
              <a:rPr lang="en-US" sz="1800" dirty="0" smtClean="0">
                <a:solidFill>
                  <a:schemeClr val="tx1"/>
                </a:solidFill>
              </a:rPr>
              <a:t>-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81800" y="3276600"/>
            <a:ext cx="7620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-C</a:t>
            </a:r>
            <a:r>
              <a:rPr lang="en-US" sz="1800" b="1" dirty="0" smtClean="0">
                <a:solidFill>
                  <a:schemeClr val="tx1"/>
                </a:solidFill>
              </a:rPr>
              <a:t>H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-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10200" y="2895600"/>
            <a:ext cx="2133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RC</a:t>
            </a:r>
            <a:r>
              <a:rPr lang="en-US" sz="1800" b="1" dirty="0" smtClean="0">
                <a:solidFill>
                  <a:schemeClr val="tx1"/>
                </a:solidFill>
              </a:rPr>
              <a:t>H</a:t>
            </a:r>
            <a:r>
              <a:rPr lang="en-US" sz="1800" baseline="-250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0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 smtClean="0"/>
              <a:t>Relative intensities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529459"/>
            <a:ext cx="5257800" cy="3023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1319659"/>
            <a:ext cx="1248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0" y="2081659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438400" y="2081659"/>
            <a:ext cx="577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2133600"/>
            <a:ext cx="577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3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2234059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OH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581400" y="2310259"/>
            <a:ext cx="83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0" y="2743200"/>
            <a:ext cx="83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endParaRPr lang="en-US" sz="2800" dirty="0"/>
          </a:p>
        </p:txBody>
      </p:sp>
      <p:cxnSp>
        <p:nvCxnSpPr>
          <p:cNvPr id="5" name="Straight Arrow Connector 4"/>
          <p:cNvCxnSpPr>
            <a:stCxn id="3" idx="1"/>
            <a:endCxn id="14" idx="0"/>
          </p:cNvCxnSpPr>
          <p:nvPr/>
        </p:nvCxnSpPr>
        <p:spPr>
          <a:xfrm flipH="1">
            <a:off x="1898389" y="1581269"/>
            <a:ext cx="1225811" cy="50039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1"/>
            <a:endCxn id="16" idx="0"/>
          </p:cNvCxnSpPr>
          <p:nvPr/>
        </p:nvCxnSpPr>
        <p:spPr>
          <a:xfrm flipH="1">
            <a:off x="2726955" y="1581269"/>
            <a:ext cx="397245" cy="50039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  <a:endCxn id="17" idx="0"/>
          </p:cNvCxnSpPr>
          <p:nvPr/>
        </p:nvCxnSpPr>
        <p:spPr>
          <a:xfrm>
            <a:off x="4373051" y="1581269"/>
            <a:ext cx="639904" cy="552331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7" idx="3"/>
            <a:endCxn id="21" idx="0"/>
          </p:cNvCxnSpPr>
          <p:nvPr/>
        </p:nvCxnSpPr>
        <p:spPr>
          <a:xfrm>
            <a:off x="5301509" y="2395210"/>
            <a:ext cx="450701" cy="3479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6" idx="3"/>
            <a:endCxn id="20" idx="1"/>
          </p:cNvCxnSpPr>
          <p:nvPr/>
        </p:nvCxnSpPr>
        <p:spPr>
          <a:xfrm>
            <a:off x="3015509" y="2343269"/>
            <a:ext cx="565891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1"/>
            <a:endCxn id="19" idx="3"/>
          </p:cNvCxnSpPr>
          <p:nvPr/>
        </p:nvCxnSpPr>
        <p:spPr>
          <a:xfrm flipH="1">
            <a:off x="1104275" y="2343269"/>
            <a:ext cx="572125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4" idx="2"/>
          </p:cNvCxnSpPr>
          <p:nvPr/>
        </p:nvCxnSpPr>
        <p:spPr>
          <a:xfrm flipH="1" flipV="1">
            <a:off x="1898389" y="2604879"/>
            <a:ext cx="82811" cy="107698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16" idx="2"/>
          </p:cNvCxnSpPr>
          <p:nvPr/>
        </p:nvCxnSpPr>
        <p:spPr>
          <a:xfrm flipV="1">
            <a:off x="2667000" y="2604879"/>
            <a:ext cx="59955" cy="100078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7" idx="2"/>
          </p:cNvCxnSpPr>
          <p:nvPr/>
        </p:nvCxnSpPr>
        <p:spPr>
          <a:xfrm flipH="1" flipV="1">
            <a:off x="5012955" y="2656820"/>
            <a:ext cx="16245" cy="77218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629400" y="4724400"/>
            <a:ext cx="2026783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CH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OH</a:t>
            </a:r>
            <a:endParaRPr lang="en-US" sz="2800" dirty="0"/>
          </a:p>
        </p:txBody>
      </p:sp>
      <p:sp>
        <p:nvSpPr>
          <p:cNvPr id="55" name="Rectangle 54"/>
          <p:cNvSpPr/>
          <p:nvPr/>
        </p:nvSpPr>
        <p:spPr>
          <a:xfrm>
            <a:off x="6629400" y="2438400"/>
            <a:ext cx="7620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RO</a:t>
            </a:r>
            <a:r>
              <a:rPr lang="en-US" sz="1800" b="1" dirty="0" smtClean="0">
                <a:solidFill>
                  <a:schemeClr val="tx1"/>
                </a:solidFill>
              </a:rPr>
              <a:t>H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772400" y="2133600"/>
            <a:ext cx="7620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-C</a:t>
            </a:r>
            <a:r>
              <a:rPr lang="en-US" sz="1800" b="1" dirty="0" smtClean="0">
                <a:solidFill>
                  <a:schemeClr val="tx1"/>
                </a:solidFill>
              </a:rPr>
              <a:t>H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-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400800" y="1752600"/>
            <a:ext cx="2133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RC</a:t>
            </a:r>
            <a:r>
              <a:rPr lang="en-US" sz="1800" b="1" dirty="0" smtClean="0">
                <a:solidFill>
                  <a:schemeClr val="tx1"/>
                </a:solidFill>
              </a:rPr>
              <a:t>H</a:t>
            </a:r>
            <a:r>
              <a:rPr lang="en-US" sz="1800" baseline="-250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6324600" y="2971800"/>
            <a:ext cx="274320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629400" y="3048000"/>
            <a:ext cx="2396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4            2           0</a:t>
            </a:r>
          </a:p>
          <a:p>
            <a:r>
              <a:rPr lang="en-US" sz="2000" i="1" dirty="0"/>
              <a:t> </a:t>
            </a:r>
            <a:r>
              <a:rPr lang="en-US" sz="2000" i="1" dirty="0" smtClean="0"/>
              <a:t>             </a:t>
            </a:r>
            <a:r>
              <a:rPr lang="en-US" sz="2000" i="1" dirty="0" err="1" smtClean="0"/>
              <a:t>δ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34417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013" y="4267200"/>
            <a:ext cx="3974987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 smtClean="0"/>
              <a:t>Hyperfine structure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276600"/>
            <a:ext cx="4504985" cy="25908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447800" y="1752600"/>
            <a:ext cx="17636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OH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2743200"/>
            <a:ext cx="64633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43000" y="2743200"/>
            <a:ext cx="74331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124200" y="2743200"/>
            <a:ext cx="74331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95434" y="2209800"/>
            <a:ext cx="1225811" cy="50039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524000" y="2209800"/>
            <a:ext cx="397245" cy="50039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667000" y="2209800"/>
            <a:ext cx="639904" cy="552331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1181" y="1676400"/>
            <a:ext cx="4460819" cy="25654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673781" y="3682424"/>
            <a:ext cx="5193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α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87828" y="1600200"/>
            <a:ext cx="5193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β</a:t>
            </a:r>
            <a:endParaRPr lang="en-US" sz="3200" i="1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902381" y="2286000"/>
            <a:ext cx="0" cy="137160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437096"/>
              </p:ext>
            </p:extLst>
          </p:nvPr>
        </p:nvGraphicFramePr>
        <p:xfrm>
          <a:off x="5191181" y="2832100"/>
          <a:ext cx="63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069" name="Equation" r:id="rId6" imgW="635000" imgH="292100" progId="Equation.DSMT4">
                  <p:embed/>
                </p:oleObj>
              </mc:Choice>
              <mc:Fallback>
                <p:oleObj name="Equation" r:id="rId6" imgW="6350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91181" y="2832100"/>
                        <a:ext cx="6350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" name="Group 80"/>
          <p:cNvGrpSpPr/>
          <p:nvPr/>
        </p:nvGrpSpPr>
        <p:grpSpPr>
          <a:xfrm>
            <a:off x="6096000" y="2209800"/>
            <a:ext cx="2188962" cy="1524000"/>
            <a:chOff x="6096000" y="2209800"/>
            <a:chExt cx="2188962" cy="15240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7239000" y="2438400"/>
              <a:ext cx="60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239000" y="3505200"/>
              <a:ext cx="60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848600" y="2209800"/>
              <a:ext cx="436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α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48600" y="3272135"/>
              <a:ext cx="436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α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7391400" y="2438400"/>
              <a:ext cx="0" cy="1066800"/>
            </a:xfrm>
            <a:prstGeom prst="straightConnector1">
              <a:avLst/>
            </a:prstGeom>
            <a:ln>
              <a:solidFill>
                <a:srgbClr val="3366FF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0451844"/>
                </p:ext>
              </p:extLst>
            </p:nvPr>
          </p:nvGraphicFramePr>
          <p:xfrm>
            <a:off x="6096000" y="2692400"/>
            <a:ext cx="12446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070" name="Equation" r:id="rId8" imgW="1244600" imgH="546100" progId="Equation.3">
                    <p:embed/>
                  </p:oleObj>
                </mc:Choice>
                <mc:Fallback>
                  <p:oleObj name="Equation" r:id="rId8" imgW="1244600" imgH="546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096000" y="2692400"/>
                          <a:ext cx="1244600" cy="546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4" name="Straight Connector 63"/>
            <p:cNvCxnSpPr/>
            <p:nvPr/>
          </p:nvCxnSpPr>
          <p:spPr>
            <a:xfrm>
              <a:off x="6324600" y="2286000"/>
              <a:ext cx="914400" cy="152400"/>
            </a:xfrm>
            <a:prstGeom prst="line">
              <a:avLst/>
            </a:prstGeom>
            <a:ln w="9525" cmpd="sng"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6400800" y="3505200"/>
              <a:ext cx="914400" cy="228600"/>
            </a:xfrm>
            <a:prstGeom prst="line">
              <a:avLst/>
            </a:prstGeom>
            <a:ln w="9525" cmpd="sng"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324600" y="1752600"/>
            <a:ext cx="2667000" cy="2366665"/>
            <a:chOff x="6324600" y="1752600"/>
            <a:chExt cx="2667000" cy="236666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239000" y="2057400"/>
              <a:ext cx="60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239000" y="3886200"/>
              <a:ext cx="60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8153400" y="1752600"/>
              <a:ext cx="4366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β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153400" y="3657600"/>
              <a:ext cx="4366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β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7696200" y="2057400"/>
              <a:ext cx="0" cy="1828800"/>
            </a:xfrm>
            <a:prstGeom prst="straightConnector1">
              <a:avLst/>
            </a:prstGeom>
            <a:ln>
              <a:solidFill>
                <a:srgbClr val="3366FF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6324600" y="2057400"/>
              <a:ext cx="914400" cy="228600"/>
            </a:xfrm>
            <a:prstGeom prst="line">
              <a:avLst/>
            </a:prstGeom>
            <a:ln w="9525" cmpd="sng"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400800" y="3733800"/>
              <a:ext cx="914400" cy="152400"/>
            </a:xfrm>
            <a:prstGeom prst="line">
              <a:avLst/>
            </a:prstGeom>
            <a:ln w="9525" cmpd="sng"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9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254809"/>
                </p:ext>
              </p:extLst>
            </p:nvPr>
          </p:nvGraphicFramePr>
          <p:xfrm>
            <a:off x="7747000" y="2667000"/>
            <a:ext cx="12446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071" name="Equation" r:id="rId10" imgW="1244600" imgH="546100" progId="Equation.3">
                    <p:embed/>
                  </p:oleObj>
                </mc:Choice>
                <mc:Fallback>
                  <p:oleObj name="Equation" r:id="rId10" imgW="1244600" imgH="546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747000" y="2667000"/>
                          <a:ext cx="1244600" cy="546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TextBox 46"/>
          <p:cNvSpPr txBox="1"/>
          <p:nvPr/>
        </p:nvSpPr>
        <p:spPr>
          <a:xfrm>
            <a:off x="5715000" y="1214735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7467600" y="1214735"/>
            <a:ext cx="1433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nearby H</a:t>
            </a:r>
            <a:endParaRPr lang="en-US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6172200" y="1443335"/>
            <a:ext cx="1219200" cy="2233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334000" y="914400"/>
            <a:ext cx="2164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6600"/>
                </a:solidFill>
              </a:rPr>
              <a:t>Spin-spin coupling:</a:t>
            </a:r>
            <a:endParaRPr lang="en-US" sz="1800" i="1" baseline="-25000" dirty="0">
              <a:solidFill>
                <a:srgbClr val="FF6600"/>
              </a:solidFill>
            </a:endParaRP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410063"/>
              </p:ext>
            </p:extLst>
          </p:nvPr>
        </p:nvGraphicFramePr>
        <p:xfrm>
          <a:off x="7391400" y="9906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072" name="Equation" r:id="rId12" imgW="723900" imgH="292100" progId="Equation.DSMT4">
                  <p:embed/>
                </p:oleObj>
              </mc:Choice>
              <mc:Fallback>
                <p:oleObj name="Equation" r:id="rId12" imgW="7239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91400" y="990600"/>
                        <a:ext cx="7239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" name="Group 81"/>
          <p:cNvGrpSpPr/>
          <p:nvPr/>
        </p:nvGrpSpPr>
        <p:grpSpPr>
          <a:xfrm>
            <a:off x="6248400" y="1600200"/>
            <a:ext cx="1143000" cy="838200"/>
            <a:chOff x="6248400" y="1600200"/>
            <a:chExt cx="1143000" cy="838200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7391400" y="2209800"/>
              <a:ext cx="0" cy="228600"/>
            </a:xfrm>
            <a:prstGeom prst="straightConnector1">
              <a:avLst/>
            </a:prstGeom>
            <a:ln>
              <a:solidFill>
                <a:srgbClr val="FF66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6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5138955"/>
                </p:ext>
              </p:extLst>
            </p:nvPr>
          </p:nvGraphicFramePr>
          <p:xfrm>
            <a:off x="6248400" y="1600200"/>
            <a:ext cx="622300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073" name="Equation" r:id="rId14" imgW="622300" imgH="558800" progId="Equation.DSMT4">
                    <p:embed/>
                  </p:oleObj>
                </mc:Choice>
                <mc:Fallback>
                  <p:oleObj name="Equation" r:id="rId14" imgW="622300" imgH="558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248400" y="1600200"/>
                          <a:ext cx="622300" cy="558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7" name="Straight Arrow Connector 76"/>
            <p:cNvCxnSpPr/>
            <p:nvPr/>
          </p:nvCxnSpPr>
          <p:spPr>
            <a:xfrm>
              <a:off x="6858000" y="1905000"/>
              <a:ext cx="4572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/>
          <p:nvPr/>
        </p:nvCxnSpPr>
        <p:spPr>
          <a:xfrm>
            <a:off x="3124200" y="41148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3048000" y="43434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3657600" y="43434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79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1" y="4267200"/>
            <a:ext cx="3577488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 smtClean="0"/>
              <a:t>Hyperfine structure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276600"/>
            <a:ext cx="3179989" cy="18288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62000" y="1981200"/>
            <a:ext cx="17636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OH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" y="2895600"/>
            <a:ext cx="5309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OH</a:t>
            </a: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2895600"/>
            <a:ext cx="6036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CH</a:t>
            </a:r>
            <a:r>
              <a:rPr lang="en-US" sz="1800" baseline="-25000" dirty="0" smtClean="0"/>
              <a:t>2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2209800" y="2895600"/>
            <a:ext cx="6036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CH</a:t>
            </a:r>
            <a:r>
              <a:rPr lang="en-US" sz="1800" baseline="-25000" dirty="0" smtClean="0"/>
              <a:t>3</a:t>
            </a:r>
            <a:endParaRPr lang="en-US" sz="18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43035" y="2438400"/>
            <a:ext cx="1057165" cy="50039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219200" y="2438400"/>
            <a:ext cx="397245" cy="50039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798496" y="2438400"/>
            <a:ext cx="639904" cy="552331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181" y="1828800"/>
            <a:ext cx="4460819" cy="25654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530781" y="3834824"/>
            <a:ext cx="5193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α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44828" y="1752600"/>
            <a:ext cx="5193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β</a:t>
            </a:r>
            <a:endParaRPr lang="en-US" sz="3200" i="1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759381" y="2438400"/>
            <a:ext cx="0" cy="137160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955326"/>
              </p:ext>
            </p:extLst>
          </p:nvPr>
        </p:nvGraphicFramePr>
        <p:xfrm>
          <a:off x="4048181" y="2984500"/>
          <a:ext cx="63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906" name="Equation" r:id="rId6" imgW="635000" imgH="292100" progId="Equation.DSMT4">
                  <p:embed/>
                </p:oleObj>
              </mc:Choice>
              <mc:Fallback>
                <p:oleObj name="Equation" r:id="rId6" imgW="6350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48181" y="2984500"/>
                        <a:ext cx="6350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" name="Group 80"/>
          <p:cNvGrpSpPr/>
          <p:nvPr/>
        </p:nvGrpSpPr>
        <p:grpSpPr>
          <a:xfrm>
            <a:off x="5181600" y="2362200"/>
            <a:ext cx="1960362" cy="1524000"/>
            <a:chOff x="6324600" y="2209800"/>
            <a:chExt cx="1960362" cy="15240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7239000" y="2438400"/>
              <a:ext cx="60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239000" y="3505200"/>
              <a:ext cx="60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848600" y="2209800"/>
              <a:ext cx="436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α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48600" y="3272135"/>
              <a:ext cx="436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α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7391400" y="2438400"/>
              <a:ext cx="0" cy="1066800"/>
            </a:xfrm>
            <a:prstGeom prst="straightConnector1">
              <a:avLst/>
            </a:prstGeom>
            <a:ln>
              <a:solidFill>
                <a:srgbClr val="3366FF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324600" y="2286000"/>
              <a:ext cx="914400" cy="152400"/>
            </a:xfrm>
            <a:prstGeom prst="line">
              <a:avLst/>
            </a:prstGeom>
            <a:ln w="9525" cmpd="sng"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6400800" y="3505200"/>
              <a:ext cx="914400" cy="228600"/>
            </a:xfrm>
            <a:prstGeom prst="line">
              <a:avLst/>
            </a:prstGeom>
            <a:ln w="9525" cmpd="sng"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181600" y="1905000"/>
            <a:ext cx="1960662" cy="2366665"/>
            <a:chOff x="6324600" y="1752600"/>
            <a:chExt cx="1960662" cy="236666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239000" y="2057400"/>
              <a:ext cx="60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239000" y="3886200"/>
              <a:ext cx="60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848600" y="1752600"/>
              <a:ext cx="4366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β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848600" y="3657600"/>
              <a:ext cx="4366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β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7696200" y="2057400"/>
              <a:ext cx="0" cy="1828800"/>
            </a:xfrm>
            <a:prstGeom prst="straightConnector1">
              <a:avLst/>
            </a:prstGeom>
            <a:ln>
              <a:solidFill>
                <a:srgbClr val="3366FF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6324600" y="2057400"/>
              <a:ext cx="914400" cy="228600"/>
            </a:xfrm>
            <a:prstGeom prst="line">
              <a:avLst/>
            </a:prstGeom>
            <a:ln w="9525" cmpd="sng"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400800" y="3733800"/>
              <a:ext cx="914400" cy="152400"/>
            </a:xfrm>
            <a:prstGeom prst="line">
              <a:avLst/>
            </a:prstGeom>
            <a:ln w="9525" cmpd="sng"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4572000" y="1367135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298668" y="1371600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5029200" y="1524000"/>
            <a:ext cx="1219200" cy="2233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191000" y="1066800"/>
            <a:ext cx="2164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6600"/>
                </a:solidFill>
              </a:rPr>
              <a:t>Spin-spin coupling:</a:t>
            </a:r>
            <a:endParaRPr lang="en-US" sz="1800" i="1" baseline="-25000" dirty="0">
              <a:solidFill>
                <a:srgbClr val="FF6600"/>
              </a:solidFill>
            </a:endParaRP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330598"/>
              </p:ext>
            </p:extLst>
          </p:nvPr>
        </p:nvGraphicFramePr>
        <p:xfrm>
          <a:off x="6248400" y="11430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907" name="Equation" r:id="rId8" imgW="723900" imgH="292100" progId="Equation.DSMT4">
                  <p:embed/>
                </p:oleObj>
              </mc:Choice>
              <mc:Fallback>
                <p:oleObj name="Equation" r:id="rId8" imgW="7239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48400" y="1143000"/>
                        <a:ext cx="7239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5" name="Straight Arrow Connector 84"/>
          <p:cNvCxnSpPr/>
          <p:nvPr/>
        </p:nvCxnSpPr>
        <p:spPr>
          <a:xfrm>
            <a:off x="2133600" y="36576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057400" y="38862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2590800" y="38862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2362200" y="28956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914400" y="2895600"/>
            <a:ext cx="381000" cy="381000"/>
          </a:xfrm>
          <a:prstGeom prst="ellipse">
            <a:avLst/>
          </a:prstGeom>
          <a:solidFill>
            <a:srgbClr val="008000">
              <a:alpha val="30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572000" y="1371600"/>
            <a:ext cx="381000" cy="457200"/>
          </a:xfrm>
          <a:prstGeom prst="ellipse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6629400" y="2590800"/>
            <a:ext cx="1524000" cy="1447800"/>
            <a:chOff x="6324600" y="2286000"/>
            <a:chExt cx="1524000" cy="144780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7239000" y="2438400"/>
              <a:ext cx="60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239000" y="3505200"/>
              <a:ext cx="60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324600" y="2286000"/>
              <a:ext cx="914400" cy="152400"/>
            </a:xfrm>
            <a:prstGeom prst="line">
              <a:avLst/>
            </a:prstGeom>
            <a:ln w="9525" cmpd="sng"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6400800" y="3505200"/>
              <a:ext cx="914400" cy="228600"/>
            </a:xfrm>
            <a:prstGeom prst="line">
              <a:avLst/>
            </a:prstGeom>
            <a:ln w="9525" cmpd="sng"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629400" y="1752600"/>
            <a:ext cx="2133600" cy="2438400"/>
            <a:chOff x="6324600" y="1828800"/>
            <a:chExt cx="2133600" cy="2438400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7239000" y="2057400"/>
              <a:ext cx="60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239000" y="3886200"/>
              <a:ext cx="60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7924800" y="182880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</a:rPr>
                <a:t>ββ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7772400" y="2057400"/>
              <a:ext cx="0" cy="2209800"/>
            </a:xfrm>
            <a:prstGeom prst="straightConnector1">
              <a:avLst/>
            </a:prstGeom>
            <a:ln>
              <a:solidFill>
                <a:srgbClr val="3366FF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6324600" y="2057400"/>
              <a:ext cx="914400" cy="228600"/>
            </a:xfrm>
            <a:prstGeom prst="line">
              <a:avLst/>
            </a:prstGeom>
            <a:ln w="9525" cmpd="sng"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400800" y="3733800"/>
              <a:ext cx="914400" cy="152400"/>
            </a:xfrm>
            <a:prstGeom prst="line">
              <a:avLst/>
            </a:prstGeom>
            <a:ln w="9525" cmpd="sng"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6705600" y="2362200"/>
            <a:ext cx="2061740" cy="1828800"/>
            <a:chOff x="6324600" y="2057400"/>
            <a:chExt cx="2061740" cy="1828800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7239000" y="2057400"/>
              <a:ext cx="60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239000" y="3886200"/>
              <a:ext cx="60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7846310" y="2209800"/>
              <a:ext cx="540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</a:rPr>
                <a:t>α</a:t>
              </a:r>
              <a:r>
                <a:rPr lang="en-US" sz="2000" i="1" dirty="0">
                  <a:solidFill>
                    <a:srgbClr val="FF0000"/>
                  </a:solidFill>
                </a:rPr>
                <a:t>α</a:t>
              </a: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7467600" y="2057400"/>
              <a:ext cx="0" cy="1447800"/>
            </a:xfrm>
            <a:prstGeom prst="straightConnector1">
              <a:avLst/>
            </a:prstGeom>
            <a:ln>
              <a:solidFill>
                <a:srgbClr val="3366FF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6324600" y="2057400"/>
              <a:ext cx="914400" cy="228600"/>
            </a:xfrm>
            <a:prstGeom prst="line">
              <a:avLst/>
            </a:prstGeom>
            <a:ln w="9525" cmpd="sng"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400800" y="3733800"/>
              <a:ext cx="914400" cy="152400"/>
            </a:xfrm>
            <a:prstGeom prst="line">
              <a:avLst/>
            </a:prstGeom>
            <a:ln w="9525" cmpd="sng"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6705600" y="2129135"/>
            <a:ext cx="2496504" cy="1528465"/>
            <a:chOff x="6324600" y="2205335"/>
            <a:chExt cx="2496504" cy="1528465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7239000" y="2438400"/>
              <a:ext cx="60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239000" y="3505200"/>
              <a:ext cx="60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7846009" y="2205335"/>
              <a:ext cx="975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</a:rPr>
                <a:t>βα, α</a:t>
              </a:r>
              <a:r>
                <a:rPr lang="en-US" sz="2000" i="1" dirty="0">
                  <a:solidFill>
                    <a:srgbClr val="FF0000"/>
                  </a:solidFill>
                </a:rPr>
                <a:t>β</a:t>
              </a: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>
              <a:off x="7315200" y="2819400"/>
              <a:ext cx="0" cy="685800"/>
            </a:xfrm>
            <a:prstGeom prst="straightConnector1">
              <a:avLst/>
            </a:prstGeom>
            <a:ln>
              <a:solidFill>
                <a:srgbClr val="3366FF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6324600" y="2286000"/>
              <a:ext cx="914400" cy="152400"/>
            </a:xfrm>
            <a:prstGeom prst="line">
              <a:avLst/>
            </a:prstGeom>
            <a:ln w="9525" cmpd="sng"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6400800" y="3505200"/>
              <a:ext cx="914400" cy="228600"/>
            </a:xfrm>
            <a:prstGeom prst="line">
              <a:avLst/>
            </a:prstGeom>
            <a:ln w="9525" cmpd="sng"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Arrow Connector 115"/>
          <p:cNvCxnSpPr/>
          <p:nvPr/>
        </p:nvCxnSpPr>
        <p:spPr>
          <a:xfrm>
            <a:off x="5029200" y="1676400"/>
            <a:ext cx="2971800" cy="0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8077200" y="1371600"/>
            <a:ext cx="457200" cy="457200"/>
          </a:xfrm>
          <a:prstGeom prst="ellipse">
            <a:avLst/>
          </a:prstGeom>
          <a:solidFill>
            <a:srgbClr val="008000">
              <a:alpha val="30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8077200" y="1367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8229600" y="3581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α</a:t>
            </a:r>
            <a:r>
              <a:rPr lang="en-US" sz="2000" i="1" dirty="0" smtClean="0">
                <a:solidFill>
                  <a:srgbClr val="FF0000"/>
                </a:solidFill>
              </a:rPr>
              <a:t>β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i="1" dirty="0" smtClean="0">
                <a:solidFill>
                  <a:srgbClr val="FF0000"/>
                </a:solidFill>
              </a:rPr>
              <a:t>β</a:t>
            </a:r>
            <a:r>
              <a:rPr lang="en-US" sz="2000" i="1" dirty="0">
                <a:solidFill>
                  <a:srgbClr val="FF0000"/>
                </a:solidFill>
              </a:rPr>
              <a:t>α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8229600" y="3962400"/>
            <a:ext cx="540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β</a:t>
            </a:r>
            <a:r>
              <a:rPr lang="en-US" sz="2000" i="1" dirty="0">
                <a:solidFill>
                  <a:srgbClr val="FF0000"/>
                </a:solidFill>
              </a:rPr>
              <a:t>β</a:t>
            </a:r>
          </a:p>
        </p:txBody>
      </p:sp>
      <p:sp>
        <p:nvSpPr>
          <p:cNvPr id="9" name="Rectangle 8"/>
          <p:cNvSpPr/>
          <p:nvPr/>
        </p:nvSpPr>
        <p:spPr>
          <a:xfrm>
            <a:off x="8229600" y="3200400"/>
            <a:ext cx="539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α</a:t>
            </a:r>
            <a:r>
              <a:rPr lang="en-US" sz="2000" i="1" dirty="0">
                <a:solidFill>
                  <a:srgbClr val="FF0000"/>
                </a:solidFill>
              </a:rPr>
              <a:t>α</a:t>
            </a: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7924800" y="2362200"/>
            <a:ext cx="0" cy="144780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3800" y="5029200"/>
            <a:ext cx="775534" cy="1130300"/>
          </a:xfrm>
          <a:prstGeom prst="rect">
            <a:avLst/>
          </a:prstGeom>
        </p:spPr>
      </p:pic>
      <p:cxnSp>
        <p:nvCxnSpPr>
          <p:cNvPr id="122" name="Straight Arrow Connector 121"/>
          <p:cNvCxnSpPr/>
          <p:nvPr/>
        </p:nvCxnSpPr>
        <p:spPr>
          <a:xfrm>
            <a:off x="7696200" y="43434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7918033" y="4343400"/>
            <a:ext cx="6767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8146633" y="4343400"/>
            <a:ext cx="6767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61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magnetic resonance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791200" cy="3733800"/>
          </a:xfrm>
        </p:spPr>
        <p:txBody>
          <a:bodyPr/>
          <a:lstStyle/>
          <a:p>
            <a:r>
              <a:rPr lang="en-US" sz="2400" dirty="0" smtClean="0"/>
              <a:t>The use of NMR in chemical research was pioneered by </a:t>
            </a:r>
            <a:r>
              <a:rPr lang="en-US" sz="2400" b="1" dirty="0" smtClean="0"/>
              <a:t>Herbert S. </a:t>
            </a:r>
            <a:r>
              <a:rPr lang="en-US" sz="2400" b="1" dirty="0" err="1" smtClean="0"/>
              <a:t>Gutowski</a:t>
            </a:r>
            <a:r>
              <a:rPr lang="en-US" sz="2400" dirty="0" smtClean="0"/>
              <a:t> of Department of Chemistry, University of Illinois, who established the relationship between chemical shifts and molecular structures. He also discovered spin-spin coupling.</a:t>
            </a:r>
          </a:p>
          <a:p>
            <a:r>
              <a:rPr lang="en-US" sz="2400" dirty="0" smtClean="0"/>
              <a:t>Foundation of magnetic spectroscopy.</a:t>
            </a:r>
          </a:p>
          <a:p>
            <a:r>
              <a:rPr lang="en-US" sz="2400" dirty="0" smtClean="0"/>
              <a:t>Proton NMR.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0" y="1828800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4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401762"/>
          </a:xfrm>
        </p:spPr>
        <p:txBody>
          <a:bodyPr/>
          <a:lstStyle/>
          <a:p>
            <a:r>
              <a:rPr lang="en-US" dirty="0" smtClean="0"/>
              <a:t>Hyperfine structure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657600"/>
            <a:ext cx="3179989" cy="18288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62000" y="2362200"/>
            <a:ext cx="17636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OH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" y="3276600"/>
            <a:ext cx="5309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OH</a:t>
            </a: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3276600"/>
            <a:ext cx="6036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CH</a:t>
            </a:r>
            <a:r>
              <a:rPr lang="en-US" sz="1800" baseline="-25000" dirty="0" smtClean="0"/>
              <a:t>2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2209800" y="3276600"/>
            <a:ext cx="6036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CH</a:t>
            </a:r>
            <a:r>
              <a:rPr lang="en-US" sz="1800" baseline="-25000" dirty="0" smtClean="0"/>
              <a:t>3</a:t>
            </a:r>
            <a:endParaRPr lang="en-US" sz="18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43035" y="2819400"/>
            <a:ext cx="1057165" cy="50039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219200" y="2819400"/>
            <a:ext cx="397245" cy="50039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798496" y="2819400"/>
            <a:ext cx="639904" cy="552331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1143000" y="42672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2362200" y="32766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914400" y="3276600"/>
            <a:ext cx="381000" cy="381000"/>
          </a:xfrm>
          <a:prstGeom prst="ellipse">
            <a:avLst/>
          </a:prstGeom>
          <a:solidFill>
            <a:srgbClr val="008000">
              <a:alpha val="30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181600" y="2057400"/>
            <a:ext cx="3581400" cy="3276600"/>
            <a:chOff x="4648200" y="1295400"/>
            <a:chExt cx="3581400" cy="3276600"/>
          </a:xfrm>
        </p:grpSpPr>
        <p:sp>
          <p:nvSpPr>
            <p:cNvPr id="4" name="TextBox 3"/>
            <p:cNvSpPr txBox="1"/>
            <p:nvPr/>
          </p:nvSpPr>
          <p:spPr>
            <a:xfrm>
              <a:off x="6248400" y="16002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943600" y="22098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553200" y="22098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638800" y="28194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248400" y="28194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858000" y="28194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34000" y="34290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943600" y="34290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553200" y="34290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162800" y="34290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029200" y="40386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638800" y="40386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248400" y="40386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858000" y="40386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467600" y="40386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4648200" y="1295400"/>
              <a:ext cx="1752600" cy="32766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400800" y="1295400"/>
              <a:ext cx="1828800" cy="32766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648200" y="4572000"/>
              <a:ext cx="35814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Box 133"/>
          <p:cNvSpPr txBox="1"/>
          <p:nvPr/>
        </p:nvSpPr>
        <p:spPr>
          <a:xfrm>
            <a:off x="5943600" y="1676400"/>
            <a:ext cx="189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6600"/>
                </a:solidFill>
              </a:rPr>
              <a:t>Pascal’s triangle</a:t>
            </a:r>
            <a:endParaRPr lang="en-US" sz="1800" i="1" baseline="-25000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2967335"/>
            <a:ext cx="1433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nearby H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4038600" y="3581400"/>
            <a:ext cx="1604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nearby 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5791200" y="3200400"/>
            <a:ext cx="381000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733800" y="4191000"/>
            <a:ext cx="1604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nearby H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3429000" y="4800600"/>
            <a:ext cx="1604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nearby H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cxnSp>
        <p:nvCxnSpPr>
          <p:cNvPr id="139" name="Straight Arrow Connector 138"/>
          <p:cNvCxnSpPr/>
          <p:nvPr/>
        </p:nvCxnSpPr>
        <p:spPr>
          <a:xfrm>
            <a:off x="5486400" y="3810000"/>
            <a:ext cx="381000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5181600" y="4419600"/>
            <a:ext cx="381000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4876800" y="5029200"/>
            <a:ext cx="381000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02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276600"/>
            <a:ext cx="3179989" cy="18288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62000" y="1981200"/>
            <a:ext cx="17636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OH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" y="2895600"/>
            <a:ext cx="5309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OH</a:t>
            </a: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2895600"/>
            <a:ext cx="6036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CH</a:t>
            </a:r>
            <a:r>
              <a:rPr lang="en-US" sz="1800" baseline="-25000" dirty="0" smtClean="0"/>
              <a:t>2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2209800" y="2895600"/>
            <a:ext cx="6036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CH</a:t>
            </a:r>
            <a:r>
              <a:rPr lang="en-US" sz="1800" baseline="-25000" dirty="0" smtClean="0"/>
              <a:t>3</a:t>
            </a:r>
            <a:endParaRPr lang="en-US" sz="18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43035" y="2438400"/>
            <a:ext cx="1057165" cy="50039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219200" y="2438400"/>
            <a:ext cx="397245" cy="50039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798496" y="2438400"/>
            <a:ext cx="639904" cy="552331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48" idx="3"/>
          </p:cNvCxnSpPr>
          <p:nvPr/>
        </p:nvCxnSpPr>
        <p:spPr>
          <a:xfrm flipH="1">
            <a:off x="1143000" y="3220804"/>
            <a:ext cx="1274996" cy="1122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2362200" y="28956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914400" y="2895600"/>
            <a:ext cx="381000" cy="381000"/>
          </a:xfrm>
          <a:prstGeom prst="ellipse">
            <a:avLst/>
          </a:prstGeom>
          <a:solidFill>
            <a:srgbClr val="008000">
              <a:alpha val="30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Arrow Connector 141"/>
          <p:cNvCxnSpPr>
            <a:stCxn id="49" idx="5"/>
          </p:cNvCxnSpPr>
          <p:nvPr/>
        </p:nvCxnSpPr>
        <p:spPr>
          <a:xfrm>
            <a:off x="1239604" y="3220804"/>
            <a:ext cx="1122596" cy="1122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57600" y="1917680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</a:t>
            </a:r>
            <a:r>
              <a:rPr lang="en-US" dirty="0" smtClean="0"/>
              <a:t>: Why doesn’t the proton in the OH group cause splitting?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: The proton undergoes a rapid exchange with protons in other ethanol or water molecules; its spin is indeterminate in the time scale of spectroscopic transitions; this causes lifetime broadening of spectral line rather than splitting.    </a:t>
            </a:r>
            <a:endParaRPr lang="en-US" b="1" dirty="0"/>
          </a:p>
        </p:txBody>
      </p:sp>
      <p:cxnSp>
        <p:nvCxnSpPr>
          <p:cNvPr id="16" name="Straight Arrow Connector 15"/>
          <p:cNvCxnSpPr>
            <a:stCxn id="26" idx="2"/>
          </p:cNvCxnSpPr>
          <p:nvPr/>
        </p:nvCxnSpPr>
        <p:spPr>
          <a:xfrm>
            <a:off x="570258" y="3264932"/>
            <a:ext cx="344142" cy="1078468"/>
          </a:xfrm>
          <a:prstGeom prst="straightConnector1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" y="3733800"/>
            <a:ext cx="37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?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401762"/>
          </a:xfrm>
        </p:spPr>
        <p:txBody>
          <a:bodyPr/>
          <a:lstStyle/>
          <a:p>
            <a:r>
              <a:rPr lang="en-US" dirty="0" smtClean="0"/>
              <a:t>Hyperfine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1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276600"/>
            <a:ext cx="3179989" cy="18288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62000" y="1981200"/>
            <a:ext cx="17636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OH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" y="2895600"/>
            <a:ext cx="5309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OH</a:t>
            </a: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2895600"/>
            <a:ext cx="6036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CH</a:t>
            </a:r>
            <a:r>
              <a:rPr lang="en-US" sz="1800" baseline="-25000" dirty="0" smtClean="0"/>
              <a:t>2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2209800" y="2895600"/>
            <a:ext cx="6036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CH</a:t>
            </a:r>
            <a:r>
              <a:rPr lang="en-US" sz="1800" baseline="-25000" dirty="0" smtClean="0"/>
              <a:t>3</a:t>
            </a:r>
            <a:endParaRPr lang="en-US" sz="18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43035" y="2438400"/>
            <a:ext cx="1057165" cy="50039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219200" y="2438400"/>
            <a:ext cx="397245" cy="50039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798496" y="2438400"/>
            <a:ext cx="639904" cy="552331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48" idx="3"/>
          </p:cNvCxnSpPr>
          <p:nvPr/>
        </p:nvCxnSpPr>
        <p:spPr>
          <a:xfrm flipH="1">
            <a:off x="1143000" y="3220804"/>
            <a:ext cx="1274996" cy="1122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2362200" y="28956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914400" y="2895600"/>
            <a:ext cx="381000" cy="381000"/>
          </a:xfrm>
          <a:prstGeom prst="ellipse">
            <a:avLst/>
          </a:prstGeom>
          <a:solidFill>
            <a:srgbClr val="008000">
              <a:alpha val="30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Arrow Connector 141"/>
          <p:cNvCxnSpPr>
            <a:stCxn id="49" idx="5"/>
          </p:cNvCxnSpPr>
          <p:nvPr/>
        </p:nvCxnSpPr>
        <p:spPr>
          <a:xfrm>
            <a:off x="1239604" y="3220804"/>
            <a:ext cx="1122596" cy="1122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57600" y="1917680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</a:t>
            </a:r>
            <a:r>
              <a:rPr lang="en-US" dirty="0" smtClean="0"/>
              <a:t>: Why is there no spin-spin coupling between the two protons in the CH</a:t>
            </a:r>
            <a:r>
              <a:rPr lang="en-US" baseline="-25000" dirty="0" smtClean="0"/>
              <a:t>2</a:t>
            </a:r>
            <a:r>
              <a:rPr lang="en-US" dirty="0" smtClean="0"/>
              <a:t> group?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: There </a:t>
            </a:r>
            <a:r>
              <a:rPr lang="en-US" i="1" dirty="0" smtClean="0"/>
              <a:t>is </a:t>
            </a:r>
            <a:r>
              <a:rPr lang="en-US" dirty="0" smtClean="0"/>
              <a:t>spin-spin coupling between them; however, its effect on the peaks is null and undetectable; this is because these protons are chemically and magnetically equivalent. </a:t>
            </a:r>
            <a:endParaRPr lang="en-US" b="1" dirty="0"/>
          </a:p>
        </p:txBody>
      </p:sp>
      <p:cxnSp>
        <p:nvCxnSpPr>
          <p:cNvPr id="16" name="Straight Arrow Connector 15"/>
          <p:cNvCxnSpPr>
            <a:stCxn id="49" idx="4"/>
          </p:cNvCxnSpPr>
          <p:nvPr/>
        </p:nvCxnSpPr>
        <p:spPr>
          <a:xfrm flipH="1">
            <a:off x="1066800" y="3276600"/>
            <a:ext cx="38100" cy="914400"/>
          </a:xfrm>
          <a:prstGeom prst="straightConnector1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75132" y="3581400"/>
            <a:ext cx="37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?</a:t>
            </a:r>
            <a:endParaRPr lang="en-US" b="1" dirty="0">
              <a:solidFill>
                <a:srgbClr val="660066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514600" y="3276600"/>
            <a:ext cx="29768" cy="685800"/>
          </a:xfrm>
          <a:prstGeom prst="straightConnector1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14600" y="3581400"/>
            <a:ext cx="37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?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401762"/>
          </a:xfrm>
        </p:spPr>
        <p:txBody>
          <a:bodyPr/>
          <a:lstStyle/>
          <a:p>
            <a:r>
              <a:rPr lang="en-US" dirty="0" smtClean="0"/>
              <a:t>Hyperfine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4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 smtClean="0"/>
              <a:t>Hyperfine structure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57200" y="2133600"/>
            <a:ext cx="17636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OH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219200" y="2133600"/>
            <a:ext cx="533400" cy="533400"/>
          </a:xfrm>
          <a:prstGeom prst="ellipse">
            <a:avLst/>
          </a:prstGeom>
          <a:solidFill>
            <a:srgbClr val="008000">
              <a:alpha val="30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430794"/>
              </p:ext>
            </p:extLst>
          </p:nvPr>
        </p:nvGraphicFramePr>
        <p:xfrm>
          <a:off x="3657600" y="1219200"/>
          <a:ext cx="31369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43" name="Equation" r:id="rId3" imgW="3136900" imgH="1663700" progId="Equation.3">
                  <p:embed/>
                </p:oleObj>
              </mc:Choice>
              <mc:Fallback>
                <p:oleObj name="Equation" r:id="rId3" imgW="3136900" imgH="166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1219200"/>
                        <a:ext cx="3136900" cy="166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305302"/>
              </p:ext>
            </p:extLst>
          </p:nvPr>
        </p:nvGraphicFramePr>
        <p:xfrm>
          <a:off x="3962400" y="3048000"/>
          <a:ext cx="267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44" name="Equation" r:id="rId5" imgW="2679700" imgH="393700" progId="Equation.DSMT4">
                  <p:embed/>
                </p:oleObj>
              </mc:Choice>
              <mc:Fallback>
                <p:oleObj name="Equation" r:id="rId5" imgW="26797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2400" y="3048000"/>
                        <a:ext cx="2679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8400" y="1676400"/>
            <a:ext cx="11757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Triplet</a:t>
            </a:r>
          </a:p>
          <a:p>
            <a:pPr algn="ctr"/>
            <a:r>
              <a:rPr lang="en-US" sz="1800" i="1" dirty="0" smtClean="0">
                <a:solidFill>
                  <a:srgbClr val="000000"/>
                </a:solidFill>
              </a:rPr>
              <a:t>magnetic</a:t>
            </a: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9800" y="2895600"/>
            <a:ext cx="16377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Singlet</a:t>
            </a:r>
          </a:p>
          <a:p>
            <a:pPr algn="ctr"/>
            <a:r>
              <a:rPr lang="en-US" sz="1800" i="1" dirty="0" smtClean="0">
                <a:solidFill>
                  <a:srgbClr val="000000"/>
                </a:solidFill>
              </a:rPr>
              <a:t>non-magnetic</a:t>
            </a:r>
            <a:endParaRPr lang="en-US" sz="1800" i="1" dirty="0">
              <a:solidFill>
                <a:srgbClr val="000000"/>
              </a:solidFill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613239"/>
              </p:ext>
            </p:extLst>
          </p:nvPr>
        </p:nvGraphicFramePr>
        <p:xfrm>
          <a:off x="8305800" y="3048000"/>
          <a:ext cx="673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45" name="Equation" r:id="rId7" imgW="673100" imgH="266700" progId="Equation.3">
                  <p:embed/>
                </p:oleObj>
              </mc:Choice>
              <mc:Fallback>
                <p:oleObj name="Equation" r:id="rId7" imgW="6731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05800" y="3048000"/>
                        <a:ext cx="6731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891912"/>
              </p:ext>
            </p:extLst>
          </p:nvPr>
        </p:nvGraphicFramePr>
        <p:xfrm>
          <a:off x="8305800" y="1879600"/>
          <a:ext cx="609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46" name="Equation" r:id="rId9" imgW="609600" imgH="254000" progId="Equation.DSMT4">
                  <p:embed/>
                </p:oleObj>
              </mc:Choice>
              <mc:Fallback>
                <p:oleObj name="Equation" r:id="rId9" imgW="6096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05800" y="1879600"/>
                        <a:ext cx="6096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163126"/>
              </p:ext>
            </p:extLst>
          </p:nvPr>
        </p:nvGraphicFramePr>
        <p:xfrm>
          <a:off x="6858000" y="1854200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47" name="Equation" r:id="rId11" imgW="990600" imgH="368300" progId="Equation.3">
                  <p:embed/>
                </p:oleObj>
              </mc:Choice>
              <mc:Fallback>
                <p:oleObj name="Equation" r:id="rId11" imgW="9906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58000" y="1854200"/>
                        <a:ext cx="9906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451383"/>
              </p:ext>
            </p:extLst>
          </p:nvPr>
        </p:nvGraphicFramePr>
        <p:xfrm>
          <a:off x="6858000" y="1333500"/>
          <a:ext cx="939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48" name="Equation" r:id="rId13" imgW="939800" imgH="368300" progId="Equation.3">
                  <p:embed/>
                </p:oleObj>
              </mc:Choice>
              <mc:Fallback>
                <p:oleObj name="Equation" r:id="rId13" imgW="939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58000" y="1333500"/>
                        <a:ext cx="939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631088"/>
              </p:ext>
            </p:extLst>
          </p:nvPr>
        </p:nvGraphicFramePr>
        <p:xfrm>
          <a:off x="6858000" y="2387600"/>
          <a:ext cx="1130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49" name="Equation" r:id="rId15" imgW="1130300" imgH="355600" progId="Equation.DSMT4">
                  <p:embed/>
                </p:oleObj>
              </mc:Choice>
              <mc:Fallback>
                <p:oleObj name="Equation" r:id="rId15" imgW="11303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58000" y="2387600"/>
                        <a:ext cx="11303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607679"/>
              </p:ext>
            </p:extLst>
          </p:nvPr>
        </p:nvGraphicFramePr>
        <p:xfrm>
          <a:off x="6858000" y="3048000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50" name="Equation" r:id="rId17" imgW="990600" imgH="368300" progId="Equation.3">
                  <p:embed/>
                </p:oleObj>
              </mc:Choice>
              <mc:Fallback>
                <p:oleObj name="Equation" r:id="rId17" imgW="9906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58000" y="3048000"/>
                        <a:ext cx="9906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292138"/>
              </p:ext>
            </p:extLst>
          </p:nvPr>
        </p:nvGraphicFramePr>
        <p:xfrm>
          <a:off x="469900" y="3810000"/>
          <a:ext cx="5626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51" name="Equation" r:id="rId18" imgW="5626100" imgH="444500" progId="Equation.DSMT4">
                  <p:embed/>
                </p:oleObj>
              </mc:Choice>
              <mc:Fallback>
                <p:oleObj name="Equation" r:id="rId18" imgW="56261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69900" y="3810000"/>
                        <a:ext cx="5626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346598"/>
              </p:ext>
            </p:extLst>
          </p:nvPr>
        </p:nvGraphicFramePr>
        <p:xfrm>
          <a:off x="469900" y="4419600"/>
          <a:ext cx="8140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52" name="Equation" r:id="rId20" imgW="8140700" imgH="457200" progId="Equation.3">
                  <p:embed/>
                </p:oleObj>
              </mc:Choice>
              <mc:Fallback>
                <p:oleObj name="Equation" r:id="rId20" imgW="8140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69900" y="4419600"/>
                        <a:ext cx="81407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971800" y="5334000"/>
            <a:ext cx="9906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971800" y="5867400"/>
            <a:ext cx="9906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971800" y="6400800"/>
            <a:ext cx="9906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505200" y="5334000"/>
            <a:ext cx="0" cy="53340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343814"/>
              </p:ext>
            </p:extLst>
          </p:nvPr>
        </p:nvGraphicFramePr>
        <p:xfrm>
          <a:off x="2082800" y="5181600"/>
          <a:ext cx="812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53" name="Equation" r:id="rId22" imgW="812800" imgH="292100" progId="Equation.DSMT4">
                  <p:embed/>
                </p:oleObj>
              </mc:Choice>
              <mc:Fallback>
                <p:oleObj name="Equation" r:id="rId22" imgW="812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082800" y="5181600"/>
                        <a:ext cx="812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/>
          <p:cNvCxnSpPr/>
          <p:nvPr/>
        </p:nvCxnSpPr>
        <p:spPr>
          <a:xfrm>
            <a:off x="3505200" y="5867400"/>
            <a:ext cx="0" cy="53340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8533"/>
              </p:ext>
            </p:extLst>
          </p:nvPr>
        </p:nvGraphicFramePr>
        <p:xfrm>
          <a:off x="2209800" y="57150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54" name="Equation" r:id="rId24" imgW="711200" imgH="292100" progId="Equation.DSMT4">
                  <p:embed/>
                </p:oleObj>
              </mc:Choice>
              <mc:Fallback>
                <p:oleObj name="Equation" r:id="rId24" imgW="711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209800" y="5715000"/>
                        <a:ext cx="711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804483"/>
              </p:ext>
            </p:extLst>
          </p:nvPr>
        </p:nvGraphicFramePr>
        <p:xfrm>
          <a:off x="2235200" y="62484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55" name="Equation" r:id="rId26" imgW="660400" imgH="292100" progId="Equation.3">
                  <p:embed/>
                </p:oleObj>
              </mc:Choice>
              <mc:Fallback>
                <p:oleObj name="Equation" r:id="rId26" imgW="6604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235200" y="6248400"/>
                        <a:ext cx="6604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28800" y="6490990"/>
            <a:ext cx="240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FF6600"/>
                </a:solidFill>
              </a:rPr>
              <a:t>no spin-spin coupling</a:t>
            </a:r>
            <a:endParaRPr lang="en-US" sz="1800" i="1" dirty="0">
              <a:solidFill>
                <a:srgbClr val="FF66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67200" y="6488668"/>
            <a:ext cx="2561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FF6600"/>
                </a:solidFill>
              </a:rPr>
              <a:t>with spin-spin coupling</a:t>
            </a:r>
            <a:endParaRPr lang="en-US" sz="1800" i="1" dirty="0">
              <a:solidFill>
                <a:srgbClr val="FF660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953000" y="5181600"/>
            <a:ext cx="9906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953000" y="5715000"/>
            <a:ext cx="9906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953000" y="6248400"/>
            <a:ext cx="9906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486400" y="5181600"/>
            <a:ext cx="0" cy="53340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486400" y="5715000"/>
            <a:ext cx="0" cy="53340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962400" y="5181600"/>
            <a:ext cx="990600" cy="152400"/>
          </a:xfrm>
          <a:prstGeom prst="line">
            <a:avLst/>
          </a:prstGeom>
          <a:ln w="12700" cmpd="sng">
            <a:solidFill>
              <a:srgbClr val="3366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962400" y="5715000"/>
            <a:ext cx="990600" cy="152400"/>
          </a:xfrm>
          <a:prstGeom prst="line">
            <a:avLst/>
          </a:prstGeom>
          <a:ln w="12700" cmpd="sng">
            <a:solidFill>
              <a:srgbClr val="3366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962400" y="6248400"/>
            <a:ext cx="990600" cy="152400"/>
          </a:xfrm>
          <a:prstGeom prst="line">
            <a:avLst/>
          </a:prstGeom>
          <a:ln w="12700" cmpd="sng">
            <a:solidFill>
              <a:srgbClr val="3366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748612"/>
              </p:ext>
            </p:extLst>
          </p:nvPr>
        </p:nvGraphicFramePr>
        <p:xfrm>
          <a:off x="4191000" y="4953000"/>
          <a:ext cx="571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56" name="Equation" r:id="rId28" imgW="571500" imgH="292100" progId="Equation.3">
                  <p:embed/>
                </p:oleObj>
              </mc:Choice>
              <mc:Fallback>
                <p:oleObj name="Equation" r:id="rId28" imgW="571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191000" y="4953000"/>
                        <a:ext cx="571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660623"/>
              </p:ext>
            </p:extLst>
          </p:nvPr>
        </p:nvGraphicFramePr>
        <p:xfrm>
          <a:off x="4191000" y="5486400"/>
          <a:ext cx="571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57" name="Equation" r:id="rId30" imgW="571500" imgH="292100" progId="Equation.3">
                  <p:embed/>
                </p:oleObj>
              </mc:Choice>
              <mc:Fallback>
                <p:oleObj name="Equation" r:id="rId30" imgW="571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191000" y="5486400"/>
                        <a:ext cx="571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471918"/>
              </p:ext>
            </p:extLst>
          </p:nvPr>
        </p:nvGraphicFramePr>
        <p:xfrm>
          <a:off x="4191000" y="6019800"/>
          <a:ext cx="571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58" name="Equation" r:id="rId31" imgW="571500" imgH="292100" progId="Equation.3">
                  <p:embed/>
                </p:oleObj>
              </mc:Choice>
              <mc:Fallback>
                <p:oleObj name="Equation" r:id="rId31" imgW="571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191000" y="6019800"/>
                        <a:ext cx="571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96000" y="5486400"/>
            <a:ext cx="2651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No change in spacing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2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Spin-spin coupling constant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2535" y="2322731"/>
            <a:ext cx="51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501735" y="2322731"/>
            <a:ext cx="51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endParaRPr lang="en-US" sz="3600" dirty="0"/>
          </a:p>
        </p:txBody>
      </p:sp>
      <p:cxnSp>
        <p:nvCxnSpPr>
          <p:cNvPr id="7" name="Straight Connector 6"/>
          <p:cNvCxnSpPr>
            <a:stCxn id="4" idx="3"/>
            <a:endCxn id="5" idx="1"/>
          </p:cNvCxnSpPr>
          <p:nvPr/>
        </p:nvCxnSpPr>
        <p:spPr>
          <a:xfrm>
            <a:off x="4800600" y="2645897"/>
            <a:ext cx="7011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7600" y="3581400"/>
            <a:ext cx="51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3581400"/>
            <a:ext cx="51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cxnSp>
        <p:nvCxnSpPr>
          <p:cNvPr id="10" name="Straight Connector 9"/>
          <p:cNvCxnSpPr>
            <a:stCxn id="8" idx="3"/>
            <a:endCxn id="9" idx="1"/>
          </p:cNvCxnSpPr>
          <p:nvPr/>
        </p:nvCxnSpPr>
        <p:spPr>
          <a:xfrm>
            <a:off x="4175665" y="3904566"/>
            <a:ext cx="7011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0" y="3581400"/>
            <a:ext cx="51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endParaRPr lang="en-US" sz="3600" dirty="0"/>
          </a:p>
        </p:txBody>
      </p:sp>
      <p:cxnSp>
        <p:nvCxnSpPr>
          <p:cNvPr id="12" name="Straight Connector 11"/>
          <p:cNvCxnSpPr>
            <a:stCxn id="9" idx="3"/>
            <a:endCxn id="11" idx="1"/>
          </p:cNvCxnSpPr>
          <p:nvPr/>
        </p:nvCxnSpPr>
        <p:spPr>
          <a:xfrm>
            <a:off x="5394865" y="3904566"/>
            <a:ext cx="7011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24200" y="4876800"/>
            <a:ext cx="51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4876800"/>
            <a:ext cx="51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cxnSp>
        <p:nvCxnSpPr>
          <p:cNvPr id="16" name="Straight Connector 15"/>
          <p:cNvCxnSpPr>
            <a:stCxn id="14" idx="3"/>
            <a:endCxn id="15" idx="1"/>
          </p:cNvCxnSpPr>
          <p:nvPr/>
        </p:nvCxnSpPr>
        <p:spPr>
          <a:xfrm>
            <a:off x="3642265" y="5199966"/>
            <a:ext cx="7011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2600" y="4876800"/>
            <a:ext cx="51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cxnSp>
        <p:nvCxnSpPr>
          <p:cNvPr id="18" name="Straight Connector 17"/>
          <p:cNvCxnSpPr>
            <a:stCxn id="15" idx="3"/>
            <a:endCxn id="17" idx="1"/>
          </p:cNvCxnSpPr>
          <p:nvPr/>
        </p:nvCxnSpPr>
        <p:spPr>
          <a:xfrm>
            <a:off x="4861465" y="5199966"/>
            <a:ext cx="7011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81800" y="4876800"/>
            <a:ext cx="51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endParaRPr lang="en-US" sz="3600" dirty="0"/>
          </a:p>
        </p:txBody>
      </p:sp>
      <p:cxnSp>
        <p:nvCxnSpPr>
          <p:cNvPr id="20" name="Straight Connector 19"/>
          <p:cNvCxnSpPr>
            <a:stCxn id="17" idx="3"/>
            <a:endCxn id="19" idx="1"/>
          </p:cNvCxnSpPr>
          <p:nvPr/>
        </p:nvCxnSpPr>
        <p:spPr>
          <a:xfrm>
            <a:off x="6080665" y="5199966"/>
            <a:ext cx="7011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18286"/>
              </p:ext>
            </p:extLst>
          </p:nvPr>
        </p:nvGraphicFramePr>
        <p:xfrm>
          <a:off x="1752600" y="2398931"/>
          <a:ext cx="787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76" name="Equation" r:id="rId3" imgW="787400" imgH="571500" progId="Equation.DSMT4">
                  <p:embed/>
                </p:oleObj>
              </mc:Choice>
              <mc:Fallback>
                <p:oleObj name="Equation" r:id="rId3" imgW="7874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2398931"/>
                        <a:ext cx="7874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270450"/>
              </p:ext>
            </p:extLst>
          </p:nvPr>
        </p:nvGraphicFramePr>
        <p:xfrm>
          <a:off x="1733550" y="3618131"/>
          <a:ext cx="825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77" name="Equation" r:id="rId5" imgW="825500" imgH="571500" progId="Equation.3">
                  <p:embed/>
                </p:oleObj>
              </mc:Choice>
              <mc:Fallback>
                <p:oleObj name="Equation" r:id="rId5" imgW="8255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3550" y="3618131"/>
                        <a:ext cx="825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066397"/>
              </p:ext>
            </p:extLst>
          </p:nvPr>
        </p:nvGraphicFramePr>
        <p:xfrm>
          <a:off x="1752600" y="4913531"/>
          <a:ext cx="800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78" name="Equation" r:id="rId7" imgW="800100" imgH="571500" progId="Equation.3">
                  <p:embed/>
                </p:oleObj>
              </mc:Choice>
              <mc:Fallback>
                <p:oleObj name="Equation" r:id="rId7" imgW="8001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2600" y="4913531"/>
                        <a:ext cx="8001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eft Arrow 24"/>
          <p:cNvSpPr/>
          <p:nvPr/>
        </p:nvSpPr>
        <p:spPr>
          <a:xfrm rot="13867620">
            <a:off x="906637" y="2007944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 rot="13867620">
            <a:off x="906638" y="3150943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 rot="13867620">
            <a:off x="906638" y="4370142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3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190999"/>
            <a:ext cx="4617191" cy="2655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 smtClean="0"/>
              <a:t>Spin-spin coupling constant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739909"/>
              </p:ext>
            </p:extLst>
          </p:nvPr>
        </p:nvGraphicFramePr>
        <p:xfrm>
          <a:off x="3962400" y="2743200"/>
          <a:ext cx="149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51" name="Equation" r:id="rId4" imgW="1498600" imgH="571500" progId="Equation.3">
                  <p:embed/>
                </p:oleObj>
              </mc:Choice>
              <mc:Fallback>
                <p:oleObj name="Equation" r:id="rId4" imgW="14986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2400" y="2743200"/>
                        <a:ext cx="14986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990600" y="1219200"/>
            <a:ext cx="2071898" cy="2819400"/>
            <a:chOff x="4166621" y="2322731"/>
            <a:chExt cx="2071898" cy="2819400"/>
          </a:xfrm>
        </p:grpSpPr>
        <p:sp>
          <p:nvSpPr>
            <p:cNvPr id="4" name="TextBox 3"/>
            <p:cNvSpPr txBox="1"/>
            <p:nvPr/>
          </p:nvSpPr>
          <p:spPr>
            <a:xfrm>
              <a:off x="4282535" y="2322731"/>
              <a:ext cx="5180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H</a:t>
              </a:r>
              <a:endParaRPr lang="en-US" sz="3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01735" y="2322731"/>
              <a:ext cx="5180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H</a:t>
              </a:r>
              <a:endParaRPr lang="en-US" sz="3600" dirty="0"/>
            </a:p>
          </p:txBody>
        </p:sp>
        <p:cxnSp>
          <p:nvCxnSpPr>
            <p:cNvPr id="7" name="Straight Connector 6"/>
            <p:cNvCxnSpPr>
              <a:stCxn id="4" idx="3"/>
              <a:endCxn id="5" idx="1"/>
            </p:cNvCxnSpPr>
            <p:nvPr/>
          </p:nvCxnSpPr>
          <p:spPr>
            <a:xfrm>
              <a:off x="4800600" y="2645897"/>
              <a:ext cx="7011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4495800" y="2971800"/>
              <a:ext cx="0" cy="4572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867400" y="2971800"/>
              <a:ext cx="0" cy="4572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5486400" y="3048000"/>
              <a:ext cx="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876800" y="3048000"/>
              <a:ext cx="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ight Brace 34"/>
            <p:cNvSpPr/>
            <p:nvPr/>
          </p:nvSpPr>
          <p:spPr>
            <a:xfrm rot="5400000">
              <a:off x="5029200" y="3352800"/>
              <a:ext cx="304800" cy="609600"/>
            </a:xfrm>
            <a:prstGeom prst="rightBrace">
              <a:avLst>
                <a:gd name="adj1" fmla="val 41822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Brace 35"/>
            <p:cNvSpPr/>
            <p:nvPr/>
          </p:nvSpPr>
          <p:spPr>
            <a:xfrm rot="5400000">
              <a:off x="5562600" y="3429000"/>
              <a:ext cx="304800" cy="457200"/>
            </a:xfrm>
            <a:prstGeom prst="rightBrace">
              <a:avLst>
                <a:gd name="adj1" fmla="val 41822"/>
                <a:gd name="adj2" fmla="val 50000"/>
              </a:avLst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Brace 36"/>
            <p:cNvSpPr/>
            <p:nvPr/>
          </p:nvSpPr>
          <p:spPr>
            <a:xfrm rot="5400000">
              <a:off x="4495800" y="3429000"/>
              <a:ext cx="304800" cy="457200"/>
            </a:xfrm>
            <a:prstGeom prst="rightBrace">
              <a:avLst>
                <a:gd name="adj1" fmla="val 41822"/>
                <a:gd name="adj2" fmla="val 50000"/>
              </a:avLst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33421" y="3770531"/>
              <a:ext cx="10050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Fermi</a:t>
              </a:r>
            </a:p>
            <a:p>
              <a:pPr algn="ctr"/>
              <a:r>
                <a:rPr lang="en-US" sz="1800" dirty="0" smtClean="0"/>
                <a:t>contact</a:t>
              </a:r>
              <a:endParaRPr lang="en-US" sz="1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66621" y="3770531"/>
              <a:ext cx="9288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Fermi</a:t>
              </a:r>
            </a:p>
            <a:p>
              <a:pPr algn="ctr"/>
              <a:r>
                <a:rPr lang="en-US" sz="1800" dirty="0" smtClean="0"/>
                <a:t>contact</a:t>
              </a:r>
              <a:endParaRPr lang="en-US" sz="18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07342" y="4495800"/>
              <a:ext cx="17886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Covalent bond</a:t>
              </a:r>
            </a:p>
            <a:p>
              <a:pPr algn="ctr"/>
              <a:r>
                <a:rPr lang="en-US" sz="1800" dirty="0" smtClean="0"/>
                <a:t>singlet-coupling</a:t>
              </a:r>
              <a:endParaRPr lang="en-US" sz="1800" dirty="0"/>
            </a:p>
          </p:txBody>
        </p:sp>
        <p:cxnSp>
          <p:nvCxnSpPr>
            <p:cNvPr id="42" name="Straight Arrow Connector 41"/>
            <p:cNvCxnSpPr>
              <a:stCxn id="40" idx="0"/>
              <a:endCxn id="35" idx="1"/>
            </p:cNvCxnSpPr>
            <p:nvPr/>
          </p:nvCxnSpPr>
          <p:spPr>
            <a:xfrm flipH="1" flipV="1">
              <a:off x="5181600" y="3810000"/>
              <a:ext cx="0" cy="685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999780"/>
              </p:ext>
            </p:extLst>
          </p:nvPr>
        </p:nvGraphicFramePr>
        <p:xfrm>
          <a:off x="3886200" y="1828800"/>
          <a:ext cx="3721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52" name="Equation" r:id="rId6" imgW="3721100" imgH="596900" progId="Equation.DSMT4">
                  <p:embed/>
                </p:oleObj>
              </mc:Choice>
              <mc:Fallback>
                <p:oleObj name="Equation" r:id="rId6" imgW="37211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6200" y="1828800"/>
                        <a:ext cx="37211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Picture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0" y="4183419"/>
            <a:ext cx="4621923" cy="26580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4191000"/>
            <a:ext cx="4637485" cy="2667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324600" y="5029200"/>
            <a:ext cx="2485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higher energy??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24600" y="5486400"/>
            <a:ext cx="2278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660066"/>
                </a:solidFill>
              </a:rPr>
              <a:t>Fermi contact</a:t>
            </a:r>
          </a:p>
          <a:p>
            <a:r>
              <a:rPr lang="en-US" i="1" dirty="0" smtClean="0">
                <a:solidFill>
                  <a:srgbClr val="660066"/>
                </a:solidFill>
              </a:rPr>
              <a:t>lower energy!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24600" y="5029200"/>
            <a:ext cx="2485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trike="sngStrike" dirty="0" smtClean="0">
                <a:solidFill>
                  <a:srgbClr val="660066"/>
                </a:solidFill>
              </a:rPr>
              <a:t>higher energy??</a:t>
            </a:r>
            <a:endParaRPr lang="en-US" i="1" strike="sngStrike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5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401762"/>
          </a:xfrm>
        </p:spPr>
        <p:txBody>
          <a:bodyPr/>
          <a:lstStyle/>
          <a:p>
            <a:r>
              <a:rPr lang="en-US" dirty="0" smtClean="0"/>
              <a:t>Spin-spin coupling constant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735424"/>
              </p:ext>
            </p:extLst>
          </p:nvPr>
        </p:nvGraphicFramePr>
        <p:xfrm>
          <a:off x="6070600" y="3657600"/>
          <a:ext cx="1549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67" name="Equation" r:id="rId3" imgW="1549400" imgH="571500" progId="Equation.DSMT4">
                  <p:embed/>
                </p:oleObj>
              </mc:Choice>
              <mc:Fallback>
                <p:oleObj name="Equation" r:id="rId3" imgW="15494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70600" y="3657600"/>
                        <a:ext cx="15494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06514" y="2209800"/>
            <a:ext cx="51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25714" y="2209800"/>
            <a:ext cx="51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cxnSp>
        <p:nvCxnSpPr>
          <p:cNvPr id="7" name="Straight Connector 6"/>
          <p:cNvCxnSpPr>
            <a:stCxn id="4" idx="3"/>
            <a:endCxn id="5" idx="1"/>
          </p:cNvCxnSpPr>
          <p:nvPr/>
        </p:nvCxnSpPr>
        <p:spPr>
          <a:xfrm>
            <a:off x="1624579" y="2532966"/>
            <a:ext cx="7011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295400" y="2819400"/>
            <a:ext cx="0" cy="457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286000" y="2895600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76400" y="2895600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ight Brace 34"/>
          <p:cNvSpPr/>
          <p:nvPr/>
        </p:nvSpPr>
        <p:spPr>
          <a:xfrm rot="5400000">
            <a:off x="1840990" y="3288789"/>
            <a:ext cx="304800" cy="585221"/>
          </a:xfrm>
          <a:prstGeom prst="rightBrace">
            <a:avLst>
              <a:gd name="adj1" fmla="val 41822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Brace 35"/>
          <p:cNvSpPr/>
          <p:nvPr/>
        </p:nvSpPr>
        <p:spPr>
          <a:xfrm rot="5400000">
            <a:off x="3591281" y="3352800"/>
            <a:ext cx="304800" cy="457200"/>
          </a:xfrm>
          <a:prstGeom prst="rightBrace">
            <a:avLst>
              <a:gd name="adj1" fmla="val 41822"/>
              <a:gd name="adj2" fmla="val 50000"/>
            </a:avLst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Brace 36"/>
          <p:cNvSpPr/>
          <p:nvPr/>
        </p:nvSpPr>
        <p:spPr>
          <a:xfrm rot="5400000">
            <a:off x="1319779" y="3352800"/>
            <a:ext cx="304800" cy="457200"/>
          </a:xfrm>
          <a:prstGeom prst="rightBrace">
            <a:avLst>
              <a:gd name="adj1" fmla="val 41822"/>
              <a:gd name="adj2" fmla="val 50000"/>
            </a:avLst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352800" y="3697069"/>
            <a:ext cx="928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Fermi</a:t>
            </a:r>
          </a:p>
          <a:p>
            <a:pPr algn="ctr"/>
            <a:r>
              <a:rPr lang="en-US" sz="1800" dirty="0" smtClean="0"/>
              <a:t>contact</a:t>
            </a:r>
            <a:endParaRPr lang="en-US" sz="1800" dirty="0"/>
          </a:p>
        </p:txBody>
      </p:sp>
      <p:sp>
        <p:nvSpPr>
          <p:cNvPr id="39" name="TextBox 38"/>
          <p:cNvSpPr txBox="1"/>
          <p:nvPr/>
        </p:nvSpPr>
        <p:spPr>
          <a:xfrm>
            <a:off x="976102" y="3697069"/>
            <a:ext cx="928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Fermi</a:t>
            </a:r>
          </a:p>
          <a:p>
            <a:pPr algn="ctr"/>
            <a:r>
              <a:rPr lang="en-US" sz="1800" dirty="0" smtClean="0"/>
              <a:t>contact</a:t>
            </a:r>
            <a:endParaRPr lang="en-US" sz="1800" dirty="0"/>
          </a:p>
        </p:txBody>
      </p:sp>
      <p:sp>
        <p:nvSpPr>
          <p:cNvPr id="40" name="TextBox 39"/>
          <p:cNvSpPr txBox="1"/>
          <p:nvPr/>
        </p:nvSpPr>
        <p:spPr>
          <a:xfrm>
            <a:off x="1447800" y="4419600"/>
            <a:ext cx="1095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Covalent</a:t>
            </a:r>
          </a:p>
          <a:p>
            <a:pPr algn="ctr"/>
            <a:r>
              <a:rPr lang="en-US" sz="1800" dirty="0" smtClean="0"/>
              <a:t>bond</a:t>
            </a:r>
          </a:p>
          <a:p>
            <a:pPr algn="ctr"/>
            <a:r>
              <a:rPr lang="en-US" sz="1800" dirty="0" smtClean="0"/>
              <a:t>singlet</a:t>
            </a:r>
          </a:p>
          <a:p>
            <a:pPr algn="ctr"/>
            <a:r>
              <a:rPr lang="en-US" sz="1800" dirty="0" smtClean="0"/>
              <a:t>coupling</a:t>
            </a:r>
            <a:endParaRPr lang="en-US" sz="1800" dirty="0"/>
          </a:p>
        </p:txBody>
      </p:sp>
      <p:cxnSp>
        <p:nvCxnSpPr>
          <p:cNvPr id="42" name="Straight Arrow Connector 41"/>
          <p:cNvCxnSpPr>
            <a:stCxn id="40" idx="0"/>
            <a:endCxn id="35" idx="1"/>
          </p:cNvCxnSpPr>
          <p:nvPr/>
        </p:nvCxnSpPr>
        <p:spPr>
          <a:xfrm flipH="1" flipV="1">
            <a:off x="1993390" y="3733800"/>
            <a:ext cx="2265" cy="68580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585634"/>
              </p:ext>
            </p:extLst>
          </p:nvPr>
        </p:nvGraphicFramePr>
        <p:xfrm>
          <a:off x="5187950" y="2514600"/>
          <a:ext cx="340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68" name="Equation" r:id="rId5" imgW="3403600" imgH="596900" progId="Equation.3">
                  <p:embed/>
                </p:oleObj>
              </mc:Choice>
              <mc:Fallback>
                <p:oleObj name="Equation" r:id="rId5" imgW="34036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7950" y="2514600"/>
                        <a:ext cx="34036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581400" y="2209800"/>
            <a:ext cx="51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endParaRPr lang="en-US" sz="3600" dirty="0"/>
          </a:p>
        </p:txBody>
      </p:sp>
      <p:cxnSp>
        <p:nvCxnSpPr>
          <p:cNvPr id="29" name="Straight Connector 28"/>
          <p:cNvCxnSpPr>
            <a:stCxn id="5" idx="3"/>
            <a:endCxn id="28" idx="1"/>
          </p:cNvCxnSpPr>
          <p:nvPr/>
        </p:nvCxnSpPr>
        <p:spPr>
          <a:xfrm>
            <a:off x="2843779" y="2532966"/>
            <a:ext cx="7376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886200" y="2819400"/>
            <a:ext cx="0" cy="45720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895600" y="2895600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505200" y="2895600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ight Brace 32"/>
          <p:cNvSpPr/>
          <p:nvPr/>
        </p:nvSpPr>
        <p:spPr>
          <a:xfrm rot="5400000">
            <a:off x="3048000" y="3276600"/>
            <a:ext cx="304800" cy="609600"/>
          </a:xfrm>
          <a:prstGeom prst="rightBrace">
            <a:avLst>
              <a:gd name="adj1" fmla="val 41822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667000" y="4419600"/>
            <a:ext cx="1095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Covalent</a:t>
            </a:r>
          </a:p>
          <a:p>
            <a:pPr algn="ctr"/>
            <a:r>
              <a:rPr lang="en-US" sz="1800" dirty="0" smtClean="0"/>
              <a:t>bond</a:t>
            </a:r>
          </a:p>
          <a:p>
            <a:pPr algn="ctr"/>
            <a:r>
              <a:rPr lang="en-US" sz="1800" dirty="0" smtClean="0"/>
              <a:t>singlet</a:t>
            </a:r>
          </a:p>
          <a:p>
            <a:pPr algn="ctr"/>
            <a:r>
              <a:rPr lang="en-US" sz="1800" dirty="0" smtClean="0"/>
              <a:t>coupling</a:t>
            </a:r>
            <a:endParaRPr lang="en-US" sz="1800" dirty="0"/>
          </a:p>
        </p:txBody>
      </p:sp>
      <p:cxnSp>
        <p:nvCxnSpPr>
          <p:cNvPr id="41" name="Straight Arrow Connector 40"/>
          <p:cNvCxnSpPr>
            <a:stCxn id="34" idx="0"/>
            <a:endCxn id="33" idx="1"/>
          </p:cNvCxnSpPr>
          <p:nvPr/>
        </p:nvCxnSpPr>
        <p:spPr>
          <a:xfrm flipH="1" flipV="1">
            <a:off x="3200400" y="3733800"/>
            <a:ext cx="14455" cy="68580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ight Brace 42"/>
          <p:cNvSpPr/>
          <p:nvPr/>
        </p:nvSpPr>
        <p:spPr>
          <a:xfrm rot="5400000">
            <a:off x="2438400" y="3276600"/>
            <a:ext cx="304800" cy="609600"/>
          </a:xfrm>
          <a:prstGeom prst="rightBrace">
            <a:avLst>
              <a:gd name="adj1" fmla="val 41822"/>
              <a:gd name="adj2" fmla="val 5000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237005" y="3733800"/>
            <a:ext cx="73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Hund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3350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401762"/>
          </a:xfrm>
        </p:spPr>
        <p:txBody>
          <a:bodyPr/>
          <a:lstStyle/>
          <a:p>
            <a:r>
              <a:rPr lang="en-US" dirty="0" smtClean="0"/>
              <a:t>Spin-spin coupling constant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438400" y="1828800"/>
            <a:ext cx="51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3657600" y="1828800"/>
            <a:ext cx="51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cxnSp>
        <p:nvCxnSpPr>
          <p:cNvPr id="47" name="Straight Connector 46"/>
          <p:cNvCxnSpPr>
            <a:stCxn id="44" idx="3"/>
            <a:endCxn id="46" idx="1"/>
          </p:cNvCxnSpPr>
          <p:nvPr/>
        </p:nvCxnSpPr>
        <p:spPr>
          <a:xfrm>
            <a:off x="2956465" y="2151966"/>
            <a:ext cx="7011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876800" y="1828800"/>
            <a:ext cx="51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cxnSp>
        <p:nvCxnSpPr>
          <p:cNvPr id="49" name="Straight Connector 48"/>
          <p:cNvCxnSpPr>
            <a:stCxn id="46" idx="3"/>
            <a:endCxn id="48" idx="1"/>
          </p:cNvCxnSpPr>
          <p:nvPr/>
        </p:nvCxnSpPr>
        <p:spPr>
          <a:xfrm>
            <a:off x="4175665" y="2151966"/>
            <a:ext cx="7011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096000" y="1828800"/>
            <a:ext cx="51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endParaRPr lang="en-US" sz="3600" dirty="0"/>
          </a:p>
        </p:txBody>
      </p:sp>
      <p:cxnSp>
        <p:nvCxnSpPr>
          <p:cNvPr id="51" name="Straight Connector 50"/>
          <p:cNvCxnSpPr>
            <a:stCxn id="48" idx="3"/>
            <a:endCxn id="50" idx="1"/>
          </p:cNvCxnSpPr>
          <p:nvPr/>
        </p:nvCxnSpPr>
        <p:spPr>
          <a:xfrm>
            <a:off x="5394865" y="2151966"/>
            <a:ext cx="7011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109720"/>
              </p:ext>
            </p:extLst>
          </p:nvPr>
        </p:nvGraphicFramePr>
        <p:xfrm>
          <a:off x="457200" y="4876800"/>
          <a:ext cx="5257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89" name="Equation" r:id="rId3" imgW="5257800" imgH="571500" progId="Equation.DSMT4">
                  <p:embed/>
                </p:oleObj>
              </mc:Choice>
              <mc:Fallback>
                <p:oleObj name="Equation" r:id="rId3" imgW="52578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4876800"/>
                        <a:ext cx="52578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505200" y="2590800"/>
            <a:ext cx="2194465" cy="1981200"/>
            <a:chOff x="4572000" y="2819400"/>
            <a:chExt cx="2194465" cy="1981200"/>
          </a:xfrm>
        </p:grpSpPr>
        <p:cxnSp>
          <p:nvCxnSpPr>
            <p:cNvPr id="58" name="Straight Connector 57"/>
            <p:cNvCxnSpPr/>
            <p:nvPr/>
          </p:nvCxnSpPr>
          <p:spPr>
            <a:xfrm flipH="1">
              <a:off x="5181600" y="3352800"/>
              <a:ext cx="60960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2"/>
            <p:cNvSpPr/>
            <p:nvPr/>
          </p:nvSpPr>
          <p:spPr>
            <a:xfrm>
              <a:off x="4572000" y="3581400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91200" y="2819400"/>
              <a:ext cx="5180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H</a:t>
              </a:r>
              <a:endParaRPr lang="en-US" sz="3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953000" y="3886200"/>
              <a:ext cx="5180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C</a:t>
              </a:r>
              <a:endParaRPr lang="en-US" sz="3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48400" y="3886200"/>
              <a:ext cx="5180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H</a:t>
              </a:r>
              <a:endParaRPr lang="en-US" sz="3600" dirty="0"/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3064875"/>
                </p:ext>
              </p:extLst>
            </p:nvPr>
          </p:nvGraphicFramePr>
          <p:xfrm>
            <a:off x="5867400" y="3600450"/>
            <a:ext cx="3048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090" name="Equation" r:id="rId5" imgW="304800" imgH="381000" progId="Equation.DSMT4">
                    <p:embed/>
                  </p:oleObj>
                </mc:Choice>
                <mc:Fallback>
                  <p:oleObj name="Equation" r:id="rId5" imgW="304800" imgH="381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867400" y="3600450"/>
                          <a:ext cx="3048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Straight Connector 59"/>
            <p:cNvCxnSpPr>
              <a:stCxn id="57" idx="3"/>
              <a:endCxn id="59" idx="1"/>
            </p:cNvCxnSpPr>
            <p:nvPr/>
          </p:nvCxnSpPr>
          <p:spPr>
            <a:xfrm>
              <a:off x="5471065" y="4209366"/>
              <a:ext cx="7773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183998" y="5486400"/>
            <a:ext cx="37080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6600"/>
                </a:solidFill>
              </a:rPr>
              <a:t>Martin </a:t>
            </a:r>
            <a:r>
              <a:rPr lang="en-US" i="1" dirty="0" err="1" smtClean="0">
                <a:solidFill>
                  <a:srgbClr val="FF6600"/>
                </a:solidFill>
              </a:rPr>
              <a:t>Karplus</a:t>
            </a:r>
            <a:endParaRPr lang="en-US" i="1" dirty="0" smtClean="0">
              <a:solidFill>
                <a:srgbClr val="FF6600"/>
              </a:solidFill>
            </a:endParaRP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Department of Chemistry</a:t>
            </a: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University of Illinois</a:t>
            </a:r>
            <a:endParaRPr lang="en-US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4038600"/>
            <a:ext cx="2958569" cy="2044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58000" y="6324600"/>
            <a:ext cx="1201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ILLIAC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7200" y="4343400"/>
            <a:ext cx="2570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 smtClean="0">
                <a:solidFill>
                  <a:srgbClr val="FF6600"/>
                </a:solidFill>
              </a:rPr>
              <a:t>Karplus</a:t>
            </a:r>
            <a:r>
              <a:rPr lang="en-US" i="1" dirty="0" smtClean="0">
                <a:solidFill>
                  <a:srgbClr val="FF6600"/>
                </a:solidFill>
              </a:rPr>
              <a:t> equation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172200" y="6096000"/>
            <a:ext cx="2529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Image (c) University of Illinois </a:t>
            </a:r>
            <a:endParaRPr lang="en-US" sz="14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26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/>
          <a:p>
            <a:r>
              <a:rPr lang="en-US" dirty="0" smtClean="0"/>
              <a:t>Magnetic resonance imaging: MRI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124200"/>
            <a:ext cx="3187700" cy="220782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57800" y="5562600"/>
            <a:ext cx="37080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6600"/>
                </a:solidFill>
              </a:rPr>
              <a:t>Paul </a:t>
            </a:r>
            <a:r>
              <a:rPr lang="en-US" i="1" dirty="0" err="1" smtClean="0">
                <a:solidFill>
                  <a:srgbClr val="FF6600"/>
                </a:solidFill>
              </a:rPr>
              <a:t>Lauterbur</a:t>
            </a:r>
            <a:r>
              <a:rPr lang="en-US" i="1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(far right)</a:t>
            </a:r>
            <a:endParaRPr lang="en-US" i="1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Department of Chemistry</a:t>
            </a: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University of Illinois</a:t>
            </a:r>
            <a:endParaRPr lang="en-US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4648200"/>
            <a:ext cx="411480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9600" y="1676400"/>
            <a:ext cx="4114800" cy="160020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rapezoid 8"/>
          <p:cNvSpPr/>
          <p:nvPr/>
        </p:nvSpPr>
        <p:spPr>
          <a:xfrm>
            <a:off x="1905000" y="3276600"/>
            <a:ext cx="1752600" cy="1371600"/>
          </a:xfrm>
          <a:prstGeom prst="trapezoid">
            <a:avLst>
              <a:gd name="adj" fmla="val 3485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609600" y="2667000"/>
            <a:ext cx="4114800" cy="0"/>
          </a:xfrm>
          <a:prstGeom prst="line">
            <a:avLst/>
          </a:prstGeom>
          <a:ln w="9525" cmpd="sng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0319252">
            <a:off x="961842" y="2003746"/>
            <a:ext cx="3288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Magnetic field gradient</a:t>
            </a:r>
            <a:endParaRPr lang="en-US" dirty="0">
              <a:solidFill>
                <a:srgbClr val="660066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9800" y="2667000"/>
            <a:ext cx="0" cy="19812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09800" y="3733800"/>
            <a:ext cx="0" cy="9144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4800" y="5105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Intensity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~ number of protons (in water) at </a:t>
            </a:r>
            <a:r>
              <a:rPr lang="en-US" i="1" dirty="0" smtClean="0">
                <a:solidFill>
                  <a:srgbClr val="0000FF"/>
                </a:solidFill>
              </a:rPr>
              <a:t>x</a:t>
            </a:r>
            <a:endParaRPr lang="en-US" i="1" dirty="0">
              <a:solidFill>
                <a:srgbClr val="0000FF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371600" y="4267200"/>
            <a:ext cx="7620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23679" y="4572000"/>
            <a:ext cx="41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x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00600" y="2209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Resonance frequency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~ location (</a:t>
            </a:r>
            <a:r>
              <a:rPr lang="en-US" i="1" dirty="0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5334000"/>
            <a:ext cx="3088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Public domain image from Wikipedia</a:t>
            </a:r>
            <a:endParaRPr lang="en-US" sz="14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5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studied the foundation of magnetic interactions and magnetic spectroscopy.</a:t>
            </a:r>
          </a:p>
          <a:p>
            <a:r>
              <a:rPr lang="en-US" dirty="0" smtClean="0"/>
              <a:t>We have learned the theory of proton NMR as an essential tool for chemical structural analysis.</a:t>
            </a:r>
          </a:p>
          <a:p>
            <a:r>
              <a:rPr lang="en-US" dirty="0" smtClean="0"/>
              <a:t>The origins of chemical shifts, hyperfine structures, and spin-spin coupling constants are discussed as well as their relation to molecular structures.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5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0"/>
            <a:ext cx="4504985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electric current = magnet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00200"/>
            <a:ext cx="4153183" cy="2388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2133600"/>
            <a:ext cx="43159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Electrons in </a:t>
            </a:r>
            <a:r>
              <a:rPr lang="en-US" sz="2800" i="1" dirty="0" smtClean="0"/>
              <a:t>p</a:t>
            </a:r>
            <a:r>
              <a:rPr lang="en-US" sz="2800" dirty="0" smtClean="0"/>
              <a:t>, </a:t>
            </a:r>
            <a:r>
              <a:rPr lang="en-US" sz="2800" i="1" dirty="0" smtClean="0"/>
              <a:t>d, f</a:t>
            </a:r>
            <a:r>
              <a:rPr lang="en-US" sz="2800" dirty="0"/>
              <a:t> </a:t>
            </a:r>
            <a:r>
              <a:rPr lang="en-US" sz="2800" dirty="0" smtClean="0"/>
              <a:t>orbitals</a:t>
            </a:r>
          </a:p>
          <a:p>
            <a:r>
              <a:rPr lang="en-US" sz="2800" dirty="0" smtClean="0"/>
              <a:t>Electron spin</a:t>
            </a:r>
          </a:p>
          <a:p>
            <a:r>
              <a:rPr lang="en-US" sz="2800" dirty="0" smtClean="0"/>
              <a:t>Nuclear spin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04999"/>
              </p:ext>
            </p:extLst>
          </p:nvPr>
        </p:nvGraphicFramePr>
        <p:xfrm>
          <a:off x="5562600" y="4572000"/>
          <a:ext cx="1524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2" name="Equation" r:id="rId5" imgW="1524000" imgH="939800" progId="Equation.DSMT4">
                  <p:embed/>
                </p:oleObj>
              </mc:Choice>
              <mc:Fallback>
                <p:oleObj name="Equation" r:id="rId5" imgW="1524000" imgH="9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2600" y="4572000"/>
                        <a:ext cx="15240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15200" y="4648200"/>
            <a:ext cx="1724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angular </a:t>
            </a:r>
          </a:p>
          <a:p>
            <a:pPr algn="ctr"/>
            <a:r>
              <a:rPr lang="en-US" dirty="0" smtClean="0">
                <a:solidFill>
                  <a:srgbClr val="FF6600"/>
                </a:solidFill>
              </a:rPr>
              <a:t>momentum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3810000"/>
            <a:ext cx="112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charge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4648200"/>
            <a:ext cx="1433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magnetic</a:t>
            </a:r>
          </a:p>
          <a:p>
            <a:pPr algn="ctr"/>
            <a:r>
              <a:rPr lang="en-US" dirty="0" smtClean="0">
                <a:solidFill>
                  <a:srgbClr val="FF6600"/>
                </a:solidFill>
              </a:rPr>
              <a:t>moment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6019800"/>
            <a:ext cx="919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mass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4" name="Straight Arrow Connector 13"/>
          <p:cNvCxnSpPr>
            <a:stCxn id="11" idx="2"/>
          </p:cNvCxnSpPr>
          <p:nvPr/>
        </p:nvCxnSpPr>
        <p:spPr>
          <a:xfrm>
            <a:off x="6506465" y="4271665"/>
            <a:ext cx="46735" cy="3765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3"/>
          </p:cNvCxnSpPr>
          <p:nvPr/>
        </p:nvCxnSpPr>
        <p:spPr>
          <a:xfrm>
            <a:off x="5091105" y="5063699"/>
            <a:ext cx="395295" cy="417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477000" y="556260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133335" y="5029200"/>
            <a:ext cx="410465" cy="717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14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2129135"/>
            <a:ext cx="5638800" cy="3242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Magnet-magnetic-field interaction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1748135"/>
            <a:ext cx="1793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energy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405735"/>
            <a:ext cx="1673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energy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38200" y="4567535"/>
            <a:ext cx="3810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733800" y="2205335"/>
            <a:ext cx="2286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16962" y="1524000"/>
            <a:ext cx="1416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Classical</a:t>
            </a:r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031434"/>
              </p:ext>
            </p:extLst>
          </p:nvPr>
        </p:nvGraphicFramePr>
        <p:xfrm>
          <a:off x="5670550" y="2089150"/>
          <a:ext cx="1930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Equation" r:id="rId4" imgW="1930400" imgH="508000" progId="Equation.DSMT4">
                  <p:embed/>
                </p:oleObj>
              </mc:Choice>
              <mc:Fallback>
                <p:oleObj name="Equation" r:id="rId4" imgW="19304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70550" y="2089150"/>
                        <a:ext cx="1930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>
            <a:off x="3962400" y="2590800"/>
            <a:ext cx="27432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038600" y="2590800"/>
            <a:ext cx="3200400" cy="182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0467439">
            <a:off x="4277291" y="2770496"/>
            <a:ext cx="1815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Magnetic moment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 rot="19852379">
            <a:off x="4730888" y="3227241"/>
            <a:ext cx="1450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Magnetic field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016962" y="3352800"/>
            <a:ext cx="145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Quantum</a:t>
            </a:r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949018"/>
              </p:ext>
            </p:extLst>
          </p:nvPr>
        </p:nvGraphicFramePr>
        <p:xfrm>
          <a:off x="5727700" y="3886200"/>
          <a:ext cx="24257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Equation" r:id="rId6" imgW="2425700" imgH="2743200" progId="Equation.3">
                  <p:embed/>
                </p:oleObj>
              </mc:Choice>
              <mc:Fallback>
                <p:oleObj name="Equation" r:id="rId6" imgW="2425700" imgH="274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27700" y="3886200"/>
                        <a:ext cx="2425700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Donut 27"/>
          <p:cNvSpPr/>
          <p:nvPr/>
        </p:nvSpPr>
        <p:spPr>
          <a:xfrm>
            <a:off x="6781800" y="3810000"/>
            <a:ext cx="381000" cy="381000"/>
          </a:xfrm>
          <a:prstGeom prst="donut">
            <a:avLst>
              <a:gd name="adj" fmla="val 13173"/>
            </a:avLst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6477000" y="2133600"/>
            <a:ext cx="457200" cy="457200"/>
          </a:xfrm>
          <a:prstGeom prst="donut">
            <a:avLst>
              <a:gd name="adj" fmla="val 13173"/>
            </a:avLst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3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447800"/>
            <a:ext cx="1828800" cy="2450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3886200"/>
            <a:ext cx="2673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Nikola Tesla</a:t>
            </a:r>
          </a:p>
          <a:p>
            <a:pPr algn="ctr"/>
            <a:r>
              <a:rPr lang="en-US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Public domain image from Wikipedia</a:t>
            </a:r>
            <a:endParaRPr lang="en-US" sz="12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208327"/>
              </p:ext>
            </p:extLst>
          </p:nvPr>
        </p:nvGraphicFramePr>
        <p:xfrm>
          <a:off x="2743200" y="1981200"/>
          <a:ext cx="2095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89" name="Equation" r:id="rId4" imgW="2095500" imgH="939800" progId="Equation.DSMT4">
                  <p:embed/>
                </p:oleObj>
              </mc:Choice>
              <mc:Fallback>
                <p:oleObj name="Equation" r:id="rId4" imgW="2095500" imgH="9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3200" y="1981200"/>
                        <a:ext cx="20955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7800" y="2129135"/>
            <a:ext cx="111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kgm</a:t>
            </a:r>
            <a:r>
              <a:rPr lang="en-US" baseline="30000" dirty="0" smtClean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/s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534" y="1290935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C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2133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J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9875" y="3276600"/>
            <a:ext cx="50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kg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>
            <a:off x="3810000" y="17526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3"/>
            <a:endCxn id="6" idx="1"/>
          </p:cNvCxnSpPr>
          <p:nvPr/>
        </p:nvCxnSpPr>
        <p:spPr>
          <a:xfrm>
            <a:off x="2319754" y="2364433"/>
            <a:ext cx="423446" cy="866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61941" y="2971800"/>
            <a:ext cx="152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799735" y="2362200"/>
            <a:ext cx="410465" cy="717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91302" y="1290935"/>
            <a:ext cx="1376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T (Tesla)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518684" y="1752600"/>
            <a:ext cx="203466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24200" y="3962400"/>
            <a:ext cx="229737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T = 1 V s / 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0045" y="4800600"/>
            <a:ext cx="75011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Field strength in 500 MHz NMR ($0.5M) = 11.7 T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</a:rPr>
              <a:t>Field strength in 1 GHz NMR ($20M) = 23.5 T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</a:rPr>
              <a:t>Strongest continuous magnetic field = 45 T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</a:rPr>
              <a:t>(National High Magnetic Field Lab at Tallahassee, FL)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9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581400"/>
            <a:ext cx="5610678" cy="3226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096962"/>
          </a:xfrm>
        </p:spPr>
        <p:txBody>
          <a:bodyPr/>
          <a:lstStyle/>
          <a:p>
            <a:r>
              <a:rPr lang="en-US" dirty="0" smtClean="0"/>
              <a:t>Electrons in </a:t>
            </a:r>
            <a:r>
              <a:rPr lang="en-US" i="1" dirty="0" smtClean="0"/>
              <a:t>p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 orbitals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367579"/>
              </p:ext>
            </p:extLst>
          </p:nvPr>
        </p:nvGraphicFramePr>
        <p:xfrm>
          <a:off x="304800" y="1752600"/>
          <a:ext cx="2032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82" name="Equation" r:id="rId4" imgW="2032000" imgH="939800" progId="Equation.DSMT4">
                  <p:embed/>
                </p:oleObj>
              </mc:Choice>
              <mc:Fallback>
                <p:oleObj name="Equation" r:id="rId4" imgW="2032000" imgH="9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752600"/>
                        <a:ext cx="20320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621620"/>
              </p:ext>
            </p:extLst>
          </p:nvPr>
        </p:nvGraphicFramePr>
        <p:xfrm>
          <a:off x="2971800" y="1701800"/>
          <a:ext cx="59436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83" name="Equation" r:id="rId6" imgW="5943600" imgH="2120900" progId="Equation.3">
                  <p:embed/>
                </p:oleObj>
              </mc:Choice>
              <mc:Fallback>
                <p:oleObj name="Equation" r:id="rId6" imgW="5943600" imgH="212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71800" y="1701800"/>
                        <a:ext cx="5943600" cy="212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2362200" y="2209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86200" y="2743200"/>
            <a:ext cx="762000" cy="1143000"/>
          </a:xfrm>
          <a:prstGeom prst="roundRect">
            <a:avLst/>
          </a:prstGeom>
          <a:noFill/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90076" y="1219200"/>
            <a:ext cx="4272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>First-order perturbation theory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7749" y="2895600"/>
            <a:ext cx="2303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E14FA"/>
                </a:solidFill>
              </a:rPr>
              <a:t>Bohr </a:t>
            </a:r>
            <a:r>
              <a:rPr lang="en-US" dirty="0" err="1" smtClean="0">
                <a:solidFill>
                  <a:srgbClr val="0E14FA"/>
                </a:solidFill>
              </a:rPr>
              <a:t>magneton</a:t>
            </a:r>
            <a:r>
              <a:rPr lang="en-US" dirty="0" smtClean="0">
                <a:solidFill>
                  <a:srgbClr val="0E14FA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0E14FA"/>
                </a:solidFill>
              </a:rPr>
              <a:t>9.724×10</a:t>
            </a:r>
            <a:r>
              <a:rPr lang="en-US" baseline="30000" dirty="0" smtClean="0">
                <a:solidFill>
                  <a:srgbClr val="0E14FA"/>
                </a:solidFill>
              </a:rPr>
              <a:t>−24 </a:t>
            </a:r>
            <a:r>
              <a:rPr lang="en-US" dirty="0" smtClean="0">
                <a:solidFill>
                  <a:srgbClr val="0E14FA"/>
                </a:solidFill>
              </a:rPr>
              <a:t>J/T</a:t>
            </a:r>
            <a:endParaRPr lang="en-US" dirty="0">
              <a:solidFill>
                <a:srgbClr val="0E14FA"/>
              </a:solidFill>
            </a:endParaRPr>
          </a:p>
        </p:txBody>
      </p:sp>
      <p:cxnSp>
        <p:nvCxnSpPr>
          <p:cNvPr id="29" name="Straight Arrow Connector 28"/>
          <p:cNvCxnSpPr>
            <a:stCxn id="23" idx="3"/>
          </p:cNvCxnSpPr>
          <p:nvPr/>
        </p:nvCxnSpPr>
        <p:spPr>
          <a:xfrm flipV="1">
            <a:off x="2911585" y="3048000"/>
            <a:ext cx="898415" cy="2630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47800" y="4572000"/>
            <a:ext cx="183535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(2 </a:t>
            </a:r>
            <a:r>
              <a:rPr lang="en-US" i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l 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+ 1)-fold </a:t>
            </a:r>
            <a:b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degeneracy</a:t>
            </a: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(field off)</a:t>
            </a:r>
            <a:endParaRPr lang="en-US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640487"/>
              </p:ext>
            </p:extLst>
          </p:nvPr>
        </p:nvGraphicFramePr>
        <p:xfrm>
          <a:off x="5334000" y="3962400"/>
          <a:ext cx="279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84" name="Equation" r:id="rId8" imgW="2794000" imgH="355600" progId="Equation.DSMT4">
                  <p:embed/>
                </p:oleObj>
              </mc:Choice>
              <mc:Fallback>
                <p:oleObj name="Equation" r:id="rId8" imgW="27940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34000" y="3962400"/>
                        <a:ext cx="2794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028806" y="6320135"/>
            <a:ext cx="342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Zeeman effect (field on)</a:t>
            </a:r>
            <a:endParaRPr lang="en-US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2404"/>
              </p:ext>
            </p:extLst>
          </p:nvPr>
        </p:nvGraphicFramePr>
        <p:xfrm>
          <a:off x="5334000" y="5410200"/>
          <a:ext cx="274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85" name="Equation" r:id="rId10" imgW="2743200" imgH="368300" progId="Equation.3">
                  <p:embed/>
                </p:oleObj>
              </mc:Choice>
              <mc:Fallback>
                <p:oleObj name="Equation" r:id="rId10" imgW="27432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34000" y="5410200"/>
                        <a:ext cx="2743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760193"/>
              </p:ext>
            </p:extLst>
          </p:nvPr>
        </p:nvGraphicFramePr>
        <p:xfrm>
          <a:off x="5334000" y="4953000"/>
          <a:ext cx="2463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86" name="Equation" r:id="rId12" imgW="2463800" imgH="368300" progId="Equation.3">
                  <p:embed/>
                </p:oleObj>
              </mc:Choice>
              <mc:Fallback>
                <p:oleObj name="Equation" r:id="rId12" imgW="2463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34000" y="4953000"/>
                        <a:ext cx="2463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329535"/>
              </p:ext>
            </p:extLst>
          </p:nvPr>
        </p:nvGraphicFramePr>
        <p:xfrm>
          <a:off x="5334000" y="4495800"/>
          <a:ext cx="274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87" name="Equation" r:id="rId14" imgW="2743200" imgH="368300" progId="Equation.3">
                  <p:embed/>
                </p:oleObj>
              </mc:Choice>
              <mc:Fallback>
                <p:oleObj name="Equation" r:id="rId14" imgW="27432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34000" y="4495800"/>
                        <a:ext cx="2743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426250"/>
              </p:ext>
            </p:extLst>
          </p:nvPr>
        </p:nvGraphicFramePr>
        <p:xfrm>
          <a:off x="5334000" y="5943600"/>
          <a:ext cx="2794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88" name="Equation" r:id="rId16" imgW="2794000" imgH="368300" progId="Equation.3">
                  <p:embed/>
                </p:oleObj>
              </mc:Choice>
              <mc:Fallback>
                <p:oleObj name="Equation" r:id="rId16" imgW="27940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334000" y="5943600"/>
                        <a:ext cx="27940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ounded Rectangle 40"/>
          <p:cNvSpPr/>
          <p:nvPr/>
        </p:nvSpPr>
        <p:spPr>
          <a:xfrm>
            <a:off x="5791200" y="3048000"/>
            <a:ext cx="533400" cy="533400"/>
          </a:xfrm>
          <a:prstGeom prst="roundRect">
            <a:avLst/>
          </a:prstGeom>
          <a:noFill/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800600" y="2895600"/>
            <a:ext cx="914400" cy="117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14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810000"/>
            <a:ext cx="4460819" cy="2565400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030892"/>
              </p:ext>
            </p:extLst>
          </p:nvPr>
        </p:nvGraphicFramePr>
        <p:xfrm>
          <a:off x="1116937" y="2209800"/>
          <a:ext cx="2501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23" name="Equation" r:id="rId4" imgW="2501900" imgH="457200" progId="Equation.DSMT4">
                  <p:embed/>
                </p:oleObj>
              </mc:Choice>
              <mc:Fallback>
                <p:oleObj name="Equation" r:id="rId4" imgW="2501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6937" y="2209800"/>
                        <a:ext cx="25019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3707737" y="24130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64937" y="1600200"/>
            <a:ext cx="3759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>Quantum electrodynamics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07937" y="2743200"/>
            <a:ext cx="1776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E14FA"/>
                </a:solidFill>
              </a:rPr>
              <a:t>g</a:t>
            </a:r>
            <a:r>
              <a:rPr lang="en-US" dirty="0" smtClean="0">
                <a:solidFill>
                  <a:srgbClr val="0E14FA"/>
                </a:solidFill>
              </a:rPr>
              <a:t>-value</a:t>
            </a:r>
          </a:p>
          <a:p>
            <a:pPr algn="ctr"/>
            <a:r>
              <a:rPr lang="en-US" dirty="0" smtClean="0">
                <a:solidFill>
                  <a:srgbClr val="0E14FA"/>
                </a:solidFill>
              </a:rPr>
              <a:t>2.002319…</a:t>
            </a:r>
            <a:endParaRPr lang="en-US" dirty="0">
              <a:solidFill>
                <a:srgbClr val="0E14FA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3000" y="4495800"/>
            <a:ext cx="183535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2-fold </a:t>
            </a:r>
            <a:b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degeneracy</a:t>
            </a: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(field off)</a:t>
            </a:r>
            <a:endParaRPr lang="en-US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770899"/>
              </p:ext>
            </p:extLst>
          </p:nvPr>
        </p:nvGraphicFramePr>
        <p:xfrm>
          <a:off x="5486400" y="4038600"/>
          <a:ext cx="3289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24" name="Equation" r:id="rId6" imgW="3289300" imgH="723900" progId="Equation.3">
                  <p:embed/>
                </p:oleObj>
              </mc:Choice>
              <mc:Fallback>
                <p:oleObj name="Equation" r:id="rId6" imgW="32893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86400" y="4038600"/>
                        <a:ext cx="3289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ounded Rectangle 40"/>
          <p:cNvSpPr/>
          <p:nvPr/>
        </p:nvSpPr>
        <p:spPr>
          <a:xfrm>
            <a:off x="5803237" y="2133600"/>
            <a:ext cx="609600" cy="609600"/>
          </a:xfrm>
          <a:prstGeom prst="roundRect">
            <a:avLst/>
          </a:prstGeom>
          <a:noFill/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474887"/>
              </p:ext>
            </p:extLst>
          </p:nvPr>
        </p:nvGraphicFramePr>
        <p:xfrm>
          <a:off x="4418937" y="2184400"/>
          <a:ext cx="3111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25" name="Equation" r:id="rId8" imgW="3111500" imgH="508000" progId="Equation.3">
                  <p:embed/>
                </p:oleObj>
              </mc:Choice>
              <mc:Fallback>
                <p:oleObj name="Equation" r:id="rId8" imgW="31115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18937" y="2184400"/>
                        <a:ext cx="31115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spin</a:t>
            </a:r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496211"/>
              </p:ext>
            </p:extLst>
          </p:nvPr>
        </p:nvGraphicFramePr>
        <p:xfrm>
          <a:off x="5486400" y="5410200"/>
          <a:ext cx="3289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26" name="Equation" r:id="rId10" imgW="3289300" imgH="723900" progId="Equation.DSMT4">
                  <p:embed/>
                </p:oleObj>
              </mc:Choice>
              <mc:Fallback>
                <p:oleObj name="Equation" r:id="rId10" imgW="3289300" imgH="72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86400" y="5410200"/>
                        <a:ext cx="3289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8200" y="3810000"/>
            <a:ext cx="5193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α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8200" y="5867400"/>
            <a:ext cx="5193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β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02870" y="6248400"/>
            <a:ext cx="3177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ESR or EPR (field on)</a:t>
            </a:r>
            <a:endParaRPr lang="en-US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00600" y="4419600"/>
            <a:ext cx="0" cy="137160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146915"/>
              </p:ext>
            </p:extLst>
          </p:nvPr>
        </p:nvGraphicFramePr>
        <p:xfrm>
          <a:off x="4876800" y="4876800"/>
          <a:ext cx="800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27" name="Equation" r:id="rId12" imgW="800100" imgH="355600" progId="Equation.DSMT4">
                  <p:embed/>
                </p:oleObj>
              </mc:Choice>
              <mc:Fallback>
                <p:oleObj name="Equation" r:id="rId12" imgW="8001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76800" y="4876800"/>
                        <a:ext cx="8001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66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09830"/>
              </p:ext>
            </p:extLst>
          </p:nvPr>
        </p:nvGraphicFramePr>
        <p:xfrm>
          <a:off x="4152900" y="2209800"/>
          <a:ext cx="3644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942" name="Equation" r:id="rId3" imgW="3644900" imgH="508000" progId="Equation.DSMT4">
                  <p:embed/>
                </p:oleObj>
              </mc:Choice>
              <mc:Fallback>
                <p:oleObj name="Equation" r:id="rId3" imgW="36449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2900" y="2209800"/>
                        <a:ext cx="36449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810000"/>
            <a:ext cx="4460819" cy="25654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3555337" y="24130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37626" y="3048000"/>
            <a:ext cx="2377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E14FA"/>
                </a:solidFill>
              </a:rPr>
              <a:t>Nuclear </a:t>
            </a:r>
            <a:r>
              <a:rPr lang="en-US" i="1" dirty="0" smtClean="0">
                <a:solidFill>
                  <a:srgbClr val="0E14FA"/>
                </a:solidFill>
              </a:rPr>
              <a:t>g</a:t>
            </a:r>
            <a:r>
              <a:rPr lang="en-US" dirty="0" smtClean="0">
                <a:solidFill>
                  <a:srgbClr val="0E14FA"/>
                </a:solidFill>
              </a:rPr>
              <a:t>-factor</a:t>
            </a:r>
          </a:p>
          <a:p>
            <a:pPr algn="ctr"/>
            <a:r>
              <a:rPr lang="en-US" dirty="0">
                <a:solidFill>
                  <a:srgbClr val="7F7F7F"/>
                </a:solidFill>
              </a:rPr>
              <a:t>p</a:t>
            </a:r>
            <a:r>
              <a:rPr lang="en-US" dirty="0" smtClean="0">
                <a:solidFill>
                  <a:srgbClr val="7F7F7F"/>
                </a:solidFill>
              </a:rPr>
              <a:t>roton: 5.586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3000" y="4495800"/>
            <a:ext cx="183535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2-fold </a:t>
            </a:r>
            <a:b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degeneracy</a:t>
            </a: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(field off)</a:t>
            </a:r>
            <a:endParaRPr lang="en-US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855684"/>
              </p:ext>
            </p:extLst>
          </p:nvPr>
        </p:nvGraphicFramePr>
        <p:xfrm>
          <a:off x="5473700" y="5410200"/>
          <a:ext cx="3314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943" name="Equation" r:id="rId6" imgW="3314700" imgH="723900" progId="Equation.DSMT4">
                  <p:embed/>
                </p:oleObj>
              </mc:Choice>
              <mc:Fallback>
                <p:oleObj name="Equation" r:id="rId6" imgW="3314700" imgH="72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73700" y="5410200"/>
                        <a:ext cx="33147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ounded Rectangle 40"/>
          <p:cNvSpPr/>
          <p:nvPr/>
        </p:nvSpPr>
        <p:spPr>
          <a:xfrm>
            <a:off x="6019800" y="2209800"/>
            <a:ext cx="457200" cy="533400"/>
          </a:xfrm>
          <a:prstGeom prst="roundRect">
            <a:avLst/>
          </a:prstGeom>
          <a:noFill/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860976"/>
              </p:ext>
            </p:extLst>
          </p:nvPr>
        </p:nvGraphicFramePr>
        <p:xfrm>
          <a:off x="381000" y="2209800"/>
          <a:ext cx="3111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944" name="Equation" r:id="rId8" imgW="3111500" imgH="508000" progId="Equation.3">
                  <p:embed/>
                </p:oleObj>
              </mc:Choice>
              <mc:Fallback>
                <p:oleObj name="Equation" r:id="rId8" imgW="31115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" y="2209800"/>
                        <a:ext cx="31115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spin</a:t>
            </a:r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531331"/>
              </p:ext>
            </p:extLst>
          </p:nvPr>
        </p:nvGraphicFramePr>
        <p:xfrm>
          <a:off x="5480050" y="3962400"/>
          <a:ext cx="3302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945" name="Equation" r:id="rId10" imgW="3302000" imgH="723900" progId="Equation.3">
                  <p:embed/>
                </p:oleObj>
              </mc:Choice>
              <mc:Fallback>
                <p:oleObj name="Equation" r:id="rId10" imgW="33020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80050" y="3962400"/>
                        <a:ext cx="3302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8200" y="5791200"/>
            <a:ext cx="5193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α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8200" y="3810000"/>
            <a:ext cx="5193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β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07590" y="6248400"/>
            <a:ext cx="216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NMR (field on)</a:t>
            </a:r>
            <a:endParaRPr lang="en-US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77000" y="2209800"/>
            <a:ext cx="457200" cy="533400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394282"/>
              </p:ext>
            </p:extLst>
          </p:nvPr>
        </p:nvGraphicFramePr>
        <p:xfrm>
          <a:off x="7759700" y="762000"/>
          <a:ext cx="7747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946" name="Equation" r:id="rId12" imgW="774700" imgH="1079500" progId="Equation.DSMT4">
                  <p:embed/>
                </p:oleObj>
              </mc:Choice>
              <mc:Fallback>
                <p:oleObj name="Equation" r:id="rId12" imgW="7747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59700" y="762000"/>
                        <a:ext cx="7747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876800" y="685800"/>
            <a:ext cx="29737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Nuclear </a:t>
            </a:r>
            <a:r>
              <a:rPr lang="en-US" dirty="0" err="1" smtClean="0">
                <a:solidFill>
                  <a:srgbClr val="FF0000"/>
                </a:solidFill>
              </a:rPr>
              <a:t>magneton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1800 times smaller</a:t>
            </a: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than Bohr </a:t>
            </a:r>
            <a:r>
              <a:rPr lang="en-US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magneton</a:t>
            </a:r>
            <a:endParaRPr lang="en-US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705600" y="1828800"/>
            <a:ext cx="152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001000" y="1371600"/>
            <a:ext cx="457200" cy="533400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983943" y="1905000"/>
            <a:ext cx="1091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roton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mass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172200" y="2743200"/>
            <a:ext cx="152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638800" y="2209800"/>
            <a:ext cx="381000" cy="533400"/>
          </a:xfrm>
          <a:prstGeom prst="round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267200" y="27432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92089" y="3048000"/>
            <a:ext cx="3349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008000"/>
                </a:solidFill>
              </a:rPr>
              <a:t>Negative sign</a:t>
            </a:r>
          </a:p>
          <a:p>
            <a:pPr algn="r"/>
            <a:r>
              <a:rPr lang="en-US" dirty="0" smtClean="0">
                <a:solidFill>
                  <a:srgbClr val="7F7F7F"/>
                </a:solidFill>
              </a:rPr>
              <a:t>positive nuclear charge</a:t>
            </a:r>
            <a:endParaRPr lang="en-US" dirty="0">
              <a:solidFill>
                <a:srgbClr val="7F7F7F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800600" y="4419600"/>
            <a:ext cx="0" cy="137160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521816"/>
              </p:ext>
            </p:extLst>
          </p:nvPr>
        </p:nvGraphicFramePr>
        <p:xfrm>
          <a:off x="4870450" y="4870450"/>
          <a:ext cx="812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947" name="Equation" r:id="rId14" imgW="812800" imgH="368300" progId="Equation.3">
                  <p:embed/>
                </p:oleObj>
              </mc:Choice>
              <mc:Fallback>
                <p:oleObj name="Equation" r:id="rId14" imgW="812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70450" y="4870450"/>
                        <a:ext cx="812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714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38400"/>
            <a:ext cx="4800600" cy="2760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NMR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581" y="2463224"/>
            <a:ext cx="4460819" cy="256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9181" y="4444424"/>
            <a:ext cx="5193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α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9181" y="2463224"/>
            <a:ext cx="5193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β</a:t>
            </a:r>
            <a:endParaRPr lang="en-US" sz="3200" i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121581" y="3072824"/>
            <a:ext cx="0" cy="137160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219864"/>
              </p:ext>
            </p:extLst>
          </p:nvPr>
        </p:nvGraphicFramePr>
        <p:xfrm>
          <a:off x="7191431" y="3523674"/>
          <a:ext cx="812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43" name="Equation" r:id="rId5" imgW="812800" imgH="368300" progId="Equation.3">
                  <p:embed/>
                </p:oleObj>
              </mc:Choice>
              <mc:Fallback>
                <p:oleObj name="Equation" r:id="rId5" imgW="812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91431" y="3523674"/>
                        <a:ext cx="812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19400" y="5181600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Sample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667000" y="4343400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76400" y="1676400"/>
            <a:ext cx="1826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Sweep coils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705260" y="2138065"/>
            <a:ext cx="493283" cy="6813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979342" y="2138065"/>
            <a:ext cx="725918" cy="6813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34805" y="5181600"/>
            <a:ext cx="1604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Radio </a:t>
            </a:r>
            <a:r>
              <a:rPr lang="en-US" dirty="0" err="1" smtClean="0">
                <a:solidFill>
                  <a:srgbClr val="FF6600"/>
                </a:solidFill>
              </a:rPr>
              <a:t>freq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676400" y="49530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02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14101</TotalTime>
  <Words>827</Words>
  <Application>Microsoft Macintosh PowerPoint</Application>
  <PresentationFormat>On-screen Show (4:3)</PresentationFormat>
  <Paragraphs>283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Network</vt:lpstr>
      <vt:lpstr>Equation</vt:lpstr>
      <vt:lpstr>MathType 6.0 Equation</vt:lpstr>
      <vt:lpstr>Microsoft Equation</vt:lpstr>
      <vt:lpstr>Lecture 37 Nuclear magnetic resonance</vt:lpstr>
      <vt:lpstr>Nuclear magnetic resonance</vt:lpstr>
      <vt:lpstr>Circular electric current = magnet </vt:lpstr>
      <vt:lpstr>Magnet-magnetic-field interaction</vt:lpstr>
      <vt:lpstr>Tesla</vt:lpstr>
      <vt:lpstr>Electrons in p, d, f orbitals</vt:lpstr>
      <vt:lpstr>Electron spin</vt:lpstr>
      <vt:lpstr>Nuclear spin</vt:lpstr>
      <vt:lpstr>Proton NMR</vt:lpstr>
      <vt:lpstr>Proton NMR spectra</vt:lpstr>
      <vt:lpstr>Overall intensity</vt:lpstr>
      <vt:lpstr>Group of peaks: chemical shifts</vt:lpstr>
      <vt:lpstr>Group of peaks: chemical shifts</vt:lpstr>
      <vt:lpstr>Group of peaks: chemical shifts</vt:lpstr>
      <vt:lpstr>Group of peaks: chemical shifts</vt:lpstr>
      <vt:lpstr>Group of peaks: chemical shifts</vt:lpstr>
      <vt:lpstr>Relative intensities</vt:lpstr>
      <vt:lpstr>Hyperfine structure</vt:lpstr>
      <vt:lpstr>Hyperfine structure</vt:lpstr>
      <vt:lpstr>Hyperfine structure</vt:lpstr>
      <vt:lpstr>Hyperfine structure</vt:lpstr>
      <vt:lpstr>Hyperfine structure</vt:lpstr>
      <vt:lpstr>Hyperfine structure</vt:lpstr>
      <vt:lpstr>Spin-spin coupling constant</vt:lpstr>
      <vt:lpstr>Spin-spin coupling constant</vt:lpstr>
      <vt:lpstr>Spin-spin coupling constant</vt:lpstr>
      <vt:lpstr>Spin-spin coupling constant</vt:lpstr>
      <vt:lpstr>Magnetic resonance imaging: MRI</vt:lpstr>
      <vt:lpstr>Summary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16</dc:title>
  <dc:creator>So Hirata</dc:creator>
  <cp:lastModifiedBy>So Hirata</cp:lastModifiedBy>
  <cp:revision>298</cp:revision>
  <dcterms:created xsi:type="dcterms:W3CDTF">2005-01-24T02:49:13Z</dcterms:created>
  <dcterms:modified xsi:type="dcterms:W3CDTF">2014-04-24T21:22:51Z</dcterms:modified>
</cp:coreProperties>
</file>