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embeddings/oleObject7.bin" ContentType="application/vnd.openxmlformats-officedocument.oleObject"/>
  <Override PartName="/ppt/notesSlides/notesSlide1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sldIdLst>
    <p:sldId id="496" r:id="rId2"/>
    <p:sldId id="539" r:id="rId3"/>
    <p:sldId id="344" r:id="rId4"/>
    <p:sldId id="345" r:id="rId5"/>
    <p:sldId id="535" r:id="rId6"/>
    <p:sldId id="536" r:id="rId7"/>
    <p:sldId id="537" r:id="rId8"/>
    <p:sldId id="538" r:id="rId9"/>
    <p:sldId id="541" r:id="rId10"/>
    <p:sldId id="357" r:id="rId11"/>
    <p:sldId id="540" r:id="rId12"/>
    <p:sldId id="548" r:id="rId13"/>
    <p:sldId id="546" r:id="rId14"/>
    <p:sldId id="547" r:id="rId15"/>
    <p:sldId id="549" r:id="rId16"/>
    <p:sldId id="532" r:id="rId17"/>
    <p:sldId id="545" r:id="rId18"/>
    <p:sldId id="550" r:id="rId19"/>
    <p:sldId id="552" r:id="rId20"/>
    <p:sldId id="55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8FF"/>
    <a:srgbClr val="F5F0E9"/>
    <a:srgbClr val="990099"/>
    <a:srgbClr val="009900"/>
    <a:srgbClr val="0E14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1893-11D9-6F43-BA1A-EE122905E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C6CB7-4C9D-B746-B0BB-5C5FE8024094}" type="slidenum">
              <a:rPr lang="en-US"/>
              <a:pPr/>
              <a:t>10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C6CB7-4C9D-B746-B0BB-5C5FE8024094}" type="slidenum">
              <a:rPr lang="en-US"/>
              <a:pPr/>
              <a:t>11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2F196-B927-0945-BCDB-5EFDA5D1CBD9}" type="slidenum">
              <a:rPr lang="en-US"/>
              <a:pPr/>
              <a:t>12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6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0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93B64-7529-814B-B20B-D21E22F2F92F}" type="slidenum">
              <a:rPr lang="en-US"/>
              <a:pPr/>
              <a:t>16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93B64-7529-814B-B20B-D21E22F2F92F}" type="slidenum">
              <a:rPr lang="en-US"/>
              <a:pPr/>
              <a:t>17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93B64-7529-814B-B20B-D21E22F2F92F}" type="slidenum">
              <a:rPr lang="en-US"/>
              <a:pPr/>
              <a:t>18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93B64-7529-814B-B20B-D21E22F2F92F}" type="slidenum">
              <a:rPr lang="en-US"/>
              <a:pPr/>
              <a:t>19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8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DFC1B-2972-4C41-A09C-19F5A9CAAF3E}" type="slidenum">
              <a:rPr lang="en-US"/>
              <a:pPr/>
              <a:t>3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871C-4C57-D341-9569-4CE3ED7A3135}" type="slidenum">
              <a:rPr lang="en-US"/>
              <a:pPr/>
              <a:t>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871C-4C57-D341-9569-4CE3ED7A3135}" type="slidenum">
              <a:rPr lang="en-US"/>
              <a:pPr/>
              <a:t>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871C-4C57-D341-9569-4CE3ED7A3135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871C-4C57-D341-9569-4CE3ED7A3135}" type="slidenum">
              <a:rPr lang="en-US"/>
              <a:pPr/>
              <a:t>7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871C-4C57-D341-9569-4CE3ED7A3135}" type="slidenum">
              <a:rPr lang="en-US"/>
              <a:pPr/>
              <a:t>8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871C-4C57-D341-9569-4CE3ED7A3135}" type="slidenum">
              <a:rPr lang="en-US"/>
              <a:pPr/>
              <a:t>9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E96083-9497-BE41-BD27-27C90A13F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5BF21-1D37-044C-BA98-ADC5A843F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EF5A-9DA3-0941-B67D-B677D3D43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BA2-E28E-B140-ACF1-6D41DE424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4EEDF-49B3-1749-8CB8-9023A7CCB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140D-F48F-9342-ADE4-2D43B16D5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9FFB-FCAD-1D41-9BFF-7E4178AD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04932-6AC7-BB44-B681-CDBD3FFD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BF6F-C523-5D4E-B343-B03434295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3BB9-F450-A140-99D3-E3EBAFBF0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F3E-832E-4042-B8CB-825D0FA68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176896-CEB7-5447-A50F-B3AA3D211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36</a:t>
            </a:r>
            <a:br>
              <a:rPr lang="en-US" sz="5400" dirty="0" smtClean="0"/>
            </a:br>
            <a:r>
              <a:rPr lang="en-US" sz="3200" dirty="0" smtClean="0"/>
              <a:t>Electronic spectroscopy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388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Fluorescence (emission) spectroscopy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28800"/>
            <a:ext cx="4778755" cy="441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971800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Pump</a:t>
            </a:r>
            <a:r>
              <a:rPr lang="en-US" sz="2000" dirty="0" smtClean="0">
                <a:solidFill>
                  <a:srgbClr val="0000FF"/>
                </a:solidFill>
              </a:rPr>
              <a:t> energy to the molecule so it gets electronically excited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4478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The molecule loses energy to its surrounding non-</a:t>
            </a:r>
            <a:r>
              <a:rPr lang="en-US" sz="2000" dirty="0" err="1" smtClean="0">
                <a:solidFill>
                  <a:srgbClr val="FF6600"/>
                </a:solidFill>
              </a:rPr>
              <a:t>radiatively</a:t>
            </a:r>
            <a:r>
              <a:rPr lang="en-US" sz="2000" dirty="0" smtClean="0">
                <a:solidFill>
                  <a:srgbClr val="FF6600"/>
                </a:solidFill>
              </a:rPr>
              <a:t> and reaches the ground vibrational state of electronic excited state (</a:t>
            </a:r>
            <a:r>
              <a:rPr lang="en-US" sz="2000" b="1" dirty="0" smtClean="0">
                <a:solidFill>
                  <a:srgbClr val="FF6600"/>
                </a:solidFill>
              </a:rPr>
              <a:t>Kasha’s rule</a:t>
            </a:r>
            <a:r>
              <a:rPr lang="en-US" sz="2000" dirty="0" smtClean="0">
                <a:solidFill>
                  <a:srgbClr val="FF6600"/>
                </a:solidFill>
              </a:rPr>
              <a:t>). </a:t>
            </a:r>
            <a:endParaRPr lang="en-US" sz="2000" i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1910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8B8FF"/>
                </a:solidFill>
              </a:rPr>
              <a:t>The molecule makes a </a:t>
            </a:r>
            <a:r>
              <a:rPr lang="en-US" sz="2000" dirty="0" err="1" smtClean="0">
                <a:solidFill>
                  <a:srgbClr val="18B8FF"/>
                </a:solidFill>
              </a:rPr>
              <a:t>radiative</a:t>
            </a:r>
            <a:r>
              <a:rPr lang="en-US" sz="2000" dirty="0" smtClean="0">
                <a:solidFill>
                  <a:srgbClr val="18B8FF"/>
                </a:solidFill>
              </a:rPr>
              <a:t> transition (fluoresce) (cf. Einstein’s spontaneous emission or radiation). Franck-Condon progression is observed.</a:t>
            </a:r>
            <a:endParaRPr lang="en-US" sz="2000" i="1" dirty="0">
              <a:solidFill>
                <a:srgbClr val="18B8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1270000" cy="1689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3289300"/>
            <a:ext cx="1698715" cy="369332"/>
          </a:xfrm>
          <a:prstGeom prst="rect">
            <a:avLst/>
          </a:prstGeom>
          <a:solidFill>
            <a:srgbClr val="F5F0E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Michael Kasha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Fluorescence quenching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3800"/>
            <a:ext cx="3200400" cy="2959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295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Molecules prefer lowering energies by making small non-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radiative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transitions (rather than a large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radiative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transition) by giving energies to its surrounding (the energy becomes heat).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rgbClr val="FF6600"/>
                </a:solidFill>
              </a:rPr>
              <a:t>A quantum of vibrational energy can be dispensed with by collisions in the gas phase (Kasha’s rule). </a:t>
            </a:r>
          </a:p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A quantum of electronic energy can be dispensed with by more frequent collisions in liquid phases. Fluorescence can be </a:t>
            </a:r>
            <a:r>
              <a:rPr lang="en-US" sz="2000" b="1" i="1" dirty="0" smtClean="0">
                <a:solidFill>
                  <a:srgbClr val="3366FF"/>
                </a:solidFill>
              </a:rPr>
              <a:t>quenched </a:t>
            </a:r>
            <a:r>
              <a:rPr lang="en-US" sz="2000" dirty="0" smtClean="0">
                <a:solidFill>
                  <a:srgbClr val="3366FF"/>
                </a:solidFill>
              </a:rPr>
              <a:t>in solution.</a:t>
            </a:r>
            <a:endParaRPr lang="en-US" sz="2000" i="1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886200"/>
            <a:ext cx="4683181" cy="26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20762"/>
          </a:xfrm>
        </p:spPr>
        <p:txBody>
          <a:bodyPr/>
          <a:lstStyle/>
          <a:p>
            <a:r>
              <a:rPr lang="en-US" dirty="0" err="1" smtClean="0"/>
              <a:t>Vibronic</a:t>
            </a:r>
            <a:r>
              <a:rPr lang="en-US" dirty="0" smtClean="0"/>
              <a:t> coupling</a:t>
            </a:r>
            <a:endParaRPr lang="en-US" dirty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11662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i="1" dirty="0" smtClean="0"/>
              <a:t>d-d</a:t>
            </a:r>
            <a:r>
              <a:rPr lang="en-US" sz="2800" dirty="0" smtClean="0"/>
              <a:t> transitions </a:t>
            </a:r>
            <a:r>
              <a:rPr lang="en-US" sz="2800" smtClean="0"/>
              <a:t>in metal </a:t>
            </a:r>
            <a:r>
              <a:rPr lang="en-US" sz="2800" dirty="0" smtClean="0"/>
              <a:t>complexes and Franck-Condon-forbidden transitions in benzene become allowed because of </a:t>
            </a:r>
            <a:r>
              <a:rPr lang="en-US" sz="2800" b="1" i="1" dirty="0" err="1" smtClean="0"/>
              <a:t>vibronic</a:t>
            </a:r>
            <a:r>
              <a:rPr lang="en-US" sz="2800" b="1" i="1" dirty="0" smtClean="0"/>
              <a:t> coupling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Vibronic</a:t>
            </a:r>
            <a:r>
              <a:rPr lang="en-US" sz="2800" dirty="0" smtClean="0"/>
              <a:t> coupling and </a:t>
            </a:r>
            <a:r>
              <a:rPr lang="en-US" sz="2800" dirty="0" err="1" smtClean="0"/>
              <a:t>vibronic</a:t>
            </a:r>
            <a:r>
              <a:rPr lang="en-US" sz="2800" dirty="0" smtClean="0"/>
              <a:t> transition occur because of the breakdown of Born-Oppenheimer separation and Franck-Condon principle.</a:t>
            </a:r>
            <a:endParaRPr lang="en-US" sz="2800" dirty="0"/>
          </a:p>
        </p:txBody>
      </p:sp>
      <p:graphicFrame>
        <p:nvGraphicFramePr>
          <p:cNvPr id="609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034097"/>
              </p:ext>
            </p:extLst>
          </p:nvPr>
        </p:nvGraphicFramePr>
        <p:xfrm>
          <a:off x="1219200" y="4114800"/>
          <a:ext cx="4764088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0" name="Equation" r:id="rId4" imgW="1905000" imgH="1041400" progId="Equation.DSMT4">
                  <p:embed/>
                </p:oleObj>
              </mc:Choice>
              <mc:Fallback>
                <p:oleObj name="Equation" r:id="rId4" imgW="19050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4764088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rved Right Arrow 1"/>
          <p:cNvSpPr/>
          <p:nvPr/>
        </p:nvSpPr>
        <p:spPr>
          <a:xfrm rot="10800000">
            <a:off x="5943600" y="4648200"/>
            <a:ext cx="533400" cy="1371600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9523" y="5105400"/>
            <a:ext cx="236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Born-Oppenheimer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2" y="4419600"/>
            <a:ext cx="3444988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i="1" dirty="0" smtClean="0"/>
              <a:t>d-d</a:t>
            </a:r>
            <a:r>
              <a:rPr lang="en-US" dirty="0" smtClean="0"/>
              <a:t> transition forbidden (review)</a:t>
            </a:r>
            <a:endParaRPr lang="en-US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5314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5467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5543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5619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5391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5848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6000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5924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8400" y="4705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8400" y="4629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334000" y="4705290"/>
            <a:ext cx="914400" cy="7620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5467290"/>
            <a:ext cx="914400" cy="457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5695890"/>
            <a:ext cx="123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orbitals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60006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yz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zx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47052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2−</a:t>
            </a:r>
            <a:r>
              <a:rPr lang="en-US" i="1" baseline="-25000" dirty="0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4038600"/>
            <a:ext cx="66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O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h</a:t>
            </a:r>
            <a:endParaRPr lang="en-US" sz="2800" i="1" baseline="-250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4038600"/>
            <a:ext cx="162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pherical</a:t>
            </a:r>
            <a:endParaRPr lang="en-US" sz="28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05643"/>
              </p:ext>
            </p:extLst>
          </p:nvPr>
        </p:nvGraphicFramePr>
        <p:xfrm>
          <a:off x="1066800" y="1186872"/>
          <a:ext cx="6934202" cy="2775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0527"/>
                <a:gridCol w="673067"/>
                <a:gridCol w="679824"/>
                <a:gridCol w="679824"/>
                <a:gridCol w="679824"/>
                <a:gridCol w="679824"/>
                <a:gridCol w="2651312"/>
              </a:tblGrid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O</a:t>
                      </a:r>
                      <a:r>
                        <a:rPr lang="en-US" b="0" i="1" baseline="-25000" dirty="0" smtClean="0"/>
                        <a:t>h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8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/>
                        <a:t>…</a:t>
                      </a:r>
                      <a:endParaRPr lang="en-US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i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…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48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1g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b="0" baseline="-25000" dirty="0" err="1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b="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b="0" i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rgbClr val="0000FF"/>
                          </a:solidFill>
                        </a:rPr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xy</a:t>
                      </a:r>
                      <a:r>
                        <a:rPr lang="en-US" b="0" i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yz</a:t>
                      </a:r>
                      <a:r>
                        <a:rPr lang="en-US" b="0" i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077200" y="441960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g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77200" y="5695890"/>
            <a:ext cx="53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2g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/>
          <a:lstStyle/>
          <a:p>
            <a:r>
              <a:rPr lang="en-US" dirty="0" err="1" smtClean="0"/>
              <a:t>Laporte</a:t>
            </a:r>
            <a:r>
              <a:rPr lang="en-US" dirty="0" smtClean="0"/>
              <a:t> rule</a:t>
            </a:r>
            <a:endParaRPr lang="en-US" dirty="0"/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253041"/>
              </p:ext>
            </p:extLst>
          </p:nvPr>
        </p:nvGraphicFramePr>
        <p:xfrm>
          <a:off x="2766009" y="1676400"/>
          <a:ext cx="4079631" cy="358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6" name="Equation" r:id="rId4" imgW="1689100" imgH="1485900" progId="Equation.DSMT4">
                  <p:embed/>
                </p:oleObj>
              </mc:Choice>
              <mc:Fallback>
                <p:oleObj name="Equation" r:id="rId4" imgW="1689100" imgH="148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009" y="1676400"/>
                        <a:ext cx="4079631" cy="358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nut 5"/>
          <p:cNvSpPr/>
          <p:nvPr/>
        </p:nvSpPr>
        <p:spPr>
          <a:xfrm>
            <a:off x="2842209" y="2286000"/>
            <a:ext cx="609600" cy="609600"/>
          </a:xfrm>
          <a:prstGeom prst="donut">
            <a:avLst>
              <a:gd name="adj" fmla="val 12803"/>
            </a:avLst>
          </a:prstGeom>
          <a:solidFill>
            <a:srgbClr val="3366FF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09" y="17526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An “</a:t>
            </a:r>
            <a:r>
              <a:rPr lang="en-US" sz="2000" dirty="0" err="1" smtClean="0">
                <a:solidFill>
                  <a:srgbClr val="3366FF"/>
                </a:solidFill>
              </a:rPr>
              <a:t>ungerade</a:t>
            </a:r>
            <a:r>
              <a:rPr lang="en-US" sz="2000" dirty="0" smtClean="0">
                <a:solidFill>
                  <a:srgbClr val="3366FF"/>
                </a:solidFill>
              </a:rPr>
              <a:t>” function changes its sign (typically character of −1) upon </a:t>
            </a:r>
            <a:r>
              <a:rPr lang="en-US" sz="2000" b="1" i="1" dirty="0" smtClean="0">
                <a:solidFill>
                  <a:srgbClr val="3366FF"/>
                </a:solidFill>
              </a:rPr>
              <a:t>inversion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4061409" y="2286000"/>
            <a:ext cx="609600" cy="609600"/>
          </a:xfrm>
          <a:prstGeom prst="donut">
            <a:avLst>
              <a:gd name="adj" fmla="val 12803"/>
            </a:avLst>
          </a:prstGeom>
          <a:solidFill>
            <a:srgbClr val="3366FF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2842209" y="4114800"/>
            <a:ext cx="609600" cy="609600"/>
          </a:xfrm>
          <a:prstGeom prst="donut">
            <a:avLst>
              <a:gd name="adj" fmla="val 12803"/>
            </a:avLst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5280609" y="2286000"/>
            <a:ext cx="609600" cy="609600"/>
          </a:xfrm>
          <a:prstGeom prst="donut">
            <a:avLst>
              <a:gd name="adj" fmla="val 12803"/>
            </a:avLst>
          </a:prstGeom>
          <a:solidFill>
            <a:srgbClr val="8000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5356809" y="4114800"/>
            <a:ext cx="609600" cy="609600"/>
          </a:xfrm>
          <a:prstGeom prst="donut">
            <a:avLst>
              <a:gd name="adj" fmla="val 12803"/>
            </a:avLst>
          </a:prstGeom>
          <a:solidFill>
            <a:srgbClr val="8000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4137609" y="4114800"/>
            <a:ext cx="609600" cy="609600"/>
          </a:xfrm>
          <a:prstGeom prst="donut">
            <a:avLst>
              <a:gd name="adj" fmla="val 12803"/>
            </a:avLst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3223209" y="1676400"/>
            <a:ext cx="1143000" cy="3581400"/>
          </a:xfrm>
          <a:prstGeom prst="donut">
            <a:avLst>
              <a:gd name="adj" fmla="val 12803"/>
            </a:avLst>
          </a:prstGeom>
          <a:solidFill>
            <a:srgbClr val="0080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09" y="36576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A “</a:t>
            </a:r>
            <a:r>
              <a:rPr lang="en-US" sz="2000" dirty="0" err="1" smtClean="0">
                <a:solidFill>
                  <a:srgbClr val="FF6600"/>
                </a:solidFill>
              </a:rPr>
              <a:t>gerade</a:t>
            </a:r>
            <a:r>
              <a:rPr lang="en-US" sz="2000" dirty="0" smtClean="0">
                <a:solidFill>
                  <a:srgbClr val="FF6600"/>
                </a:solidFill>
              </a:rPr>
              <a:t>” function does not change its sign (typically character of +1) upon </a:t>
            </a:r>
            <a:r>
              <a:rPr lang="en-US" sz="2000" b="1" i="1" dirty="0" smtClean="0">
                <a:solidFill>
                  <a:srgbClr val="FF6600"/>
                </a:solidFill>
              </a:rPr>
              <a:t>inversion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32609" y="5334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Axis operators are </a:t>
            </a:r>
            <a:r>
              <a:rPr lang="en-US" sz="2000" dirty="0" err="1" smtClean="0">
                <a:solidFill>
                  <a:srgbClr val="008000"/>
                </a:solidFill>
              </a:rPr>
              <a:t>ungerade</a:t>
            </a:r>
            <a:r>
              <a:rPr lang="en-US" sz="2000" dirty="0" smtClean="0">
                <a:solidFill>
                  <a:srgbClr val="008000"/>
                </a:solidFill>
              </a:rPr>
              <a:t> (they flip directions upon inversion)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1800" y="1828800"/>
            <a:ext cx="220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</a:rPr>
              <a:t>An </a:t>
            </a:r>
            <a:r>
              <a:rPr lang="en-US" sz="2000" dirty="0" err="1" smtClean="0">
                <a:solidFill>
                  <a:srgbClr val="800000"/>
                </a:solidFill>
              </a:rPr>
              <a:t>ungerade</a:t>
            </a:r>
            <a:r>
              <a:rPr lang="en-US" sz="2000" dirty="0" smtClean="0">
                <a:solidFill>
                  <a:srgbClr val="800000"/>
                </a:solidFill>
              </a:rPr>
              <a:t> function is not totally symmetric (because of character of </a:t>
            </a:r>
            <a:r>
              <a:rPr lang="en-US" sz="2000" dirty="0">
                <a:solidFill>
                  <a:srgbClr val="800000"/>
                </a:solidFill>
              </a:rPr>
              <a:t>−</a:t>
            </a:r>
            <a:r>
              <a:rPr lang="en-US" sz="2000" dirty="0" smtClean="0">
                <a:solidFill>
                  <a:srgbClr val="800000"/>
                </a:solidFill>
              </a:rPr>
              <a:t>1). Its integral is zero. </a:t>
            </a:r>
            <a:r>
              <a:rPr lang="en-US" sz="2000" b="1" i="1" dirty="0" smtClean="0">
                <a:solidFill>
                  <a:srgbClr val="800000"/>
                </a:solidFill>
              </a:rPr>
              <a:t>Transition from g to g or u to u is forbidden.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6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3444988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i="1" dirty="0" smtClean="0"/>
              <a:t>d-d</a:t>
            </a:r>
            <a:r>
              <a:rPr lang="en-US" dirty="0" smtClean="0"/>
              <a:t> transition forbidden (review)</a:t>
            </a:r>
            <a:endParaRPr lang="en-US" i="1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49676" y="5772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9676" y="5924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9676" y="5848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9676" y="4629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49676" y="4552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02076" y="59244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yz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zx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276" y="46290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2−</a:t>
            </a:r>
            <a:r>
              <a:rPr lang="en-US" i="1" baseline="-25000" dirty="0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9276" y="3962400"/>
            <a:ext cx="66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O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h</a:t>
            </a:r>
            <a:endParaRPr lang="en-US" sz="2800" i="1" baseline="-250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8476" y="434340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g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8476" y="5619690"/>
            <a:ext cx="53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2g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95400"/>
            <a:ext cx="3623185" cy="208368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886200" y="2133600"/>
            <a:ext cx="1143000" cy="457200"/>
          </a:xfrm>
          <a:prstGeom prst="leftRightArrow">
            <a:avLst/>
          </a:prstGeom>
          <a:solidFill>
            <a:srgbClr val="3366FF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Vibration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410200" y="5786735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10200" y="6091535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10200" y="5862935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0200" y="4719935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0200" y="4491335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11254" y="6015335"/>
            <a:ext cx="6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3600" y="4034135"/>
            <a:ext cx="62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3600" y="3500735"/>
            <a:ext cx="76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C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4v</a:t>
            </a:r>
            <a:endParaRPr lang="en-US" sz="2800" i="1" baseline="-250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9000" y="4110335"/>
            <a:ext cx="51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9000" y="586293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3962400" y="5181600"/>
            <a:ext cx="1143000" cy="457200"/>
          </a:xfrm>
          <a:prstGeom prst="leftRightArrow">
            <a:avLst/>
          </a:prstGeom>
          <a:solidFill>
            <a:srgbClr val="3366FF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733800" y="472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Vibration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1200" y="4643735"/>
            <a:ext cx="9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2−</a:t>
            </a:r>
            <a:r>
              <a:rPr lang="en-US" i="1" baseline="-25000" dirty="0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9000" y="456753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9000" y="54819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5000" y="5329535"/>
            <a:ext cx="116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yz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zx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0034" y="478149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8000"/>
                </a:solidFill>
              </a:rPr>
              <a:t>Laporte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forbidden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0000" y="45720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8000"/>
                </a:solidFill>
              </a:rPr>
              <a:t>Laporte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does not apply; </a:t>
            </a:r>
            <a:r>
              <a:rPr lang="en-US" sz="2000" b="1" i="1" dirty="0" smtClean="0">
                <a:solidFill>
                  <a:srgbClr val="008000"/>
                </a:solidFill>
              </a:rPr>
              <a:t>allowed</a:t>
            </a:r>
            <a:endParaRPr lang="en-US" sz="20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762780"/>
              </p:ext>
            </p:extLst>
          </p:nvPr>
        </p:nvGraphicFramePr>
        <p:xfrm>
          <a:off x="1995488" y="1467850"/>
          <a:ext cx="4786312" cy="272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61" name="Equation" r:id="rId4" imgW="3365500" imgH="1917700" progId="Equation.DSMT4">
                  <p:embed/>
                </p:oleObj>
              </mc:Choice>
              <mc:Fallback>
                <p:oleObj name="Equation" r:id="rId4" imgW="3365500" imgH="191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1467850"/>
                        <a:ext cx="4786312" cy="272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267200"/>
            <a:ext cx="4267200" cy="2454051"/>
          </a:xfrm>
          <a:prstGeom prst="rect">
            <a:avLst/>
          </a:prstGeom>
        </p:spPr>
      </p:pic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A</a:t>
            </a:r>
            <a:r>
              <a:rPr lang="en-US" baseline="-25000" dirty="0" smtClean="0"/>
              <a:t>1g</a:t>
            </a:r>
            <a:r>
              <a:rPr lang="en-US" dirty="0" smtClean="0"/>
              <a:t> to B</a:t>
            </a:r>
            <a:r>
              <a:rPr lang="en-US" baseline="-25000" dirty="0" smtClean="0"/>
              <a:t>2u</a:t>
            </a:r>
            <a:r>
              <a:rPr lang="en-US" dirty="0" smtClean="0"/>
              <a:t> forbidden</a:t>
            </a:r>
            <a:endParaRPr lang="en-US" baseline="-25000" dirty="0"/>
          </a:p>
        </p:txBody>
      </p:sp>
      <p:sp>
        <p:nvSpPr>
          <p:cNvPr id="11" name="Donut 10"/>
          <p:cNvSpPr/>
          <p:nvPr/>
        </p:nvSpPr>
        <p:spPr>
          <a:xfrm>
            <a:off x="4572000" y="4800600"/>
            <a:ext cx="1143000" cy="609600"/>
          </a:xfrm>
          <a:prstGeom prst="donut">
            <a:avLst>
              <a:gd name="adj" fmla="val 12803"/>
            </a:avLst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733800" y="4343400"/>
            <a:ext cx="1066800" cy="609600"/>
          </a:xfrm>
          <a:prstGeom prst="donut">
            <a:avLst>
              <a:gd name="adj" fmla="val 12803"/>
            </a:avLst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3975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Why are these observed?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8732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800000"/>
                </a:solidFill>
              </a:rPr>
              <a:t>D</a:t>
            </a:r>
            <a:r>
              <a:rPr lang="en-US" sz="3200" i="1" baseline="-25000" dirty="0">
                <a:solidFill>
                  <a:srgbClr val="800000"/>
                </a:solidFill>
              </a:rPr>
              <a:t>6h</a:t>
            </a:r>
            <a:endParaRPr lang="en-US" sz="32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8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972411"/>
              </p:ext>
            </p:extLst>
          </p:nvPr>
        </p:nvGraphicFramePr>
        <p:xfrm>
          <a:off x="2133600" y="1600200"/>
          <a:ext cx="491516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2921000" imgH="635000" progId="Equation.DSMT4">
                  <p:embed/>
                </p:oleObj>
              </mc:Choice>
              <mc:Fallback>
                <p:oleObj name="Equation" r:id="rId4" imgW="29210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491516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A</a:t>
            </a:r>
            <a:r>
              <a:rPr lang="en-US" baseline="-25000" dirty="0" smtClean="0"/>
              <a:t>1g</a:t>
            </a:r>
            <a:r>
              <a:rPr lang="en-US" dirty="0" smtClean="0"/>
              <a:t> to B</a:t>
            </a:r>
            <a:r>
              <a:rPr lang="en-US" baseline="-25000" dirty="0" smtClean="0"/>
              <a:t>2u</a:t>
            </a:r>
            <a:r>
              <a:rPr lang="en-US" dirty="0" smtClean="0"/>
              <a:t> FC forbidden</a:t>
            </a:r>
            <a:endParaRPr lang="en-US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3352800"/>
            <a:ext cx="4267200" cy="2454051"/>
            <a:chOff x="2514600" y="4267200"/>
            <a:chExt cx="4267200" cy="24540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600" y="4267200"/>
              <a:ext cx="4267200" cy="2454051"/>
            </a:xfrm>
            <a:prstGeom prst="rect">
              <a:avLst/>
            </a:prstGeom>
          </p:spPr>
        </p:pic>
        <p:sp>
          <p:nvSpPr>
            <p:cNvPr id="11" name="Donut 10"/>
            <p:cNvSpPr/>
            <p:nvPr/>
          </p:nvSpPr>
          <p:spPr>
            <a:xfrm>
              <a:off x="4572000" y="4800600"/>
              <a:ext cx="1143000" cy="609600"/>
            </a:xfrm>
            <a:prstGeom prst="donut">
              <a:avLst>
                <a:gd name="adj" fmla="val 12803"/>
              </a:avLst>
            </a:prstGeom>
            <a:solidFill>
              <a:srgbClr val="FF6600">
                <a:alpha val="5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3124200"/>
            <a:ext cx="4724400" cy="27169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705600" y="38862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15200" y="38862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0" y="38862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44196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8006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48600" y="49530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7928677" y="4110923"/>
            <a:ext cx="115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</a:rPr>
              <a:t>Hotband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2743200"/>
            <a:ext cx="122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920 cm</a:t>
            </a:r>
            <a:r>
              <a:rPr lang="en-US" sz="2000" baseline="30000" dirty="0" smtClean="0">
                <a:solidFill>
                  <a:srgbClr val="3366FF"/>
                </a:solidFill>
              </a:rPr>
              <a:t>−1</a:t>
            </a:r>
            <a:endParaRPr lang="en-US" sz="2000" baseline="30000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5638800"/>
            <a:ext cx="134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1128 cm</a:t>
            </a:r>
            <a:r>
              <a:rPr lang="en-US" sz="2000" baseline="30000" dirty="0" smtClean="0">
                <a:solidFill>
                  <a:srgbClr val="FF0000"/>
                </a:solidFill>
              </a:rPr>
              <a:t>−1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060187"/>
              </p:ext>
            </p:extLst>
          </p:nvPr>
        </p:nvGraphicFramePr>
        <p:xfrm>
          <a:off x="5895975" y="1447800"/>
          <a:ext cx="25034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8" name="Equation" r:id="rId4" imgW="1765300" imgH="736600" progId="Equation.DSMT4">
                  <p:embed/>
                </p:oleObj>
              </mc:Choice>
              <mc:Fallback>
                <p:oleObj name="Equation" r:id="rId4" imgW="1765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1447800"/>
                        <a:ext cx="25034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A</a:t>
            </a:r>
            <a:r>
              <a:rPr lang="en-US" baseline="-25000" dirty="0" smtClean="0"/>
              <a:t>1g</a:t>
            </a:r>
            <a:r>
              <a:rPr lang="en-US" dirty="0" smtClean="0"/>
              <a:t> to B</a:t>
            </a:r>
            <a:r>
              <a:rPr lang="en-US" baseline="-25000" dirty="0" smtClean="0"/>
              <a:t>2u</a:t>
            </a:r>
            <a:r>
              <a:rPr lang="en-US" dirty="0" smtClean="0"/>
              <a:t> </a:t>
            </a:r>
            <a:r>
              <a:rPr lang="en-US" dirty="0" err="1" smtClean="0"/>
              <a:t>vibronic</a:t>
            </a:r>
            <a:r>
              <a:rPr lang="en-US" dirty="0"/>
              <a:t> </a:t>
            </a:r>
            <a:r>
              <a:rPr lang="en-US" dirty="0" smtClean="0"/>
              <a:t>allowed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124200"/>
            <a:ext cx="4724400" cy="27169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705600" y="38862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15200" y="38862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0" y="38862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44196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48600" y="49530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7928677" y="4110923"/>
            <a:ext cx="115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Hotband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92460" y="2590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A</a:t>
            </a:r>
            <a:r>
              <a:rPr lang="en-US" sz="2000" baseline="-25000" dirty="0" smtClean="0">
                <a:solidFill>
                  <a:srgbClr val="3366FF"/>
                </a:solidFill>
              </a:rPr>
              <a:t>1g</a:t>
            </a:r>
            <a:r>
              <a:rPr lang="en-US" sz="2000" dirty="0" smtClean="0">
                <a:solidFill>
                  <a:srgbClr val="3366FF"/>
                </a:solidFill>
              </a:rPr>
              <a:t> vibration of </a:t>
            </a:r>
            <a:br>
              <a:rPr lang="en-US" sz="2000" dirty="0" smtClean="0">
                <a:solidFill>
                  <a:srgbClr val="3366FF"/>
                </a:solidFill>
              </a:rPr>
            </a:br>
            <a:r>
              <a:rPr lang="en-US" sz="2000" dirty="0" smtClean="0">
                <a:solidFill>
                  <a:srgbClr val="3366FF"/>
                </a:solidFill>
              </a:rPr>
              <a:t>upper state 920 cm</a:t>
            </a:r>
            <a:r>
              <a:rPr lang="en-US" sz="2000" baseline="30000" dirty="0" smtClean="0">
                <a:solidFill>
                  <a:srgbClr val="3366FF"/>
                </a:solidFill>
              </a:rPr>
              <a:t>−1</a:t>
            </a:r>
            <a:endParaRPr lang="en-US" sz="2000" baseline="30000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638800"/>
            <a:ext cx="4428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</a:rPr>
              <a:t>2g</a:t>
            </a:r>
            <a:r>
              <a:rPr lang="en-US" sz="2000" dirty="0" smtClean="0">
                <a:solidFill>
                  <a:srgbClr val="FF0000"/>
                </a:solidFill>
              </a:rPr>
              <a:t> vibration of upper state 520 cm</a:t>
            </a:r>
            <a:r>
              <a:rPr lang="en-US" sz="2000" baseline="30000" dirty="0" smtClean="0">
                <a:solidFill>
                  <a:srgbClr val="FF0000"/>
                </a:solidFill>
              </a:rPr>
              <a:t>−1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229600" y="4953000"/>
            <a:ext cx="304800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6019800"/>
            <a:ext cx="4290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E</a:t>
            </a:r>
            <a:r>
              <a:rPr lang="en-US" sz="2000" baseline="-25000" dirty="0" smtClean="0">
                <a:solidFill>
                  <a:srgbClr val="660066"/>
                </a:solidFill>
              </a:rPr>
              <a:t>2g</a:t>
            </a:r>
            <a:r>
              <a:rPr lang="en-US" sz="2000" dirty="0" smtClean="0">
                <a:solidFill>
                  <a:srgbClr val="660066"/>
                </a:solidFill>
              </a:rPr>
              <a:t> vibration of lower state 608 cm</a:t>
            </a:r>
            <a:r>
              <a:rPr lang="en-US" sz="2000" baseline="30000" dirty="0" smtClean="0">
                <a:solidFill>
                  <a:srgbClr val="660066"/>
                </a:solidFill>
              </a:rPr>
              <a:t>−1</a:t>
            </a:r>
            <a:endParaRPr lang="en-US" sz="2000" baseline="30000" dirty="0">
              <a:solidFill>
                <a:srgbClr val="66006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229600" y="4038600"/>
            <a:ext cx="0" cy="1447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7923375" y="3582825"/>
            <a:ext cx="55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0-0</a:t>
            </a:r>
            <a:endParaRPr lang="en-US" sz="20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1333" name="Group 611332"/>
          <p:cNvGrpSpPr/>
          <p:nvPr/>
        </p:nvGrpSpPr>
        <p:grpSpPr>
          <a:xfrm>
            <a:off x="469854" y="1524000"/>
            <a:ext cx="5016546" cy="4724400"/>
            <a:chOff x="469854" y="1524000"/>
            <a:chExt cx="5016546" cy="47244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876800" y="4800600"/>
              <a:ext cx="609600" cy="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254" y="1905000"/>
              <a:ext cx="2738448" cy="434340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2070054" y="2133600"/>
              <a:ext cx="0" cy="7620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070054" y="2819400"/>
              <a:ext cx="0" cy="7620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070054" y="3505200"/>
              <a:ext cx="0" cy="30480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070054" y="5791200"/>
              <a:ext cx="0" cy="304800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689054" y="4495800"/>
              <a:ext cx="555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0-0</a:t>
              </a:r>
              <a:endParaRPr lang="en-US" sz="2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7054" y="1524000"/>
              <a:ext cx="558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r>
                <a:rPr lang="en-US" sz="2000" baseline="-25000" dirty="0" smtClean="0"/>
                <a:t>2u</a:t>
              </a:r>
              <a:endParaRPr lang="en-US" sz="2000" baseline="30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9854" y="3733800"/>
              <a:ext cx="558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r>
                <a:rPr lang="en-US" sz="2000" baseline="-25000" dirty="0" smtClean="0"/>
                <a:t>1g</a:t>
              </a:r>
              <a:endParaRPr lang="en-US" sz="2000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51054" y="5867400"/>
              <a:ext cx="522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</a:t>
              </a:r>
              <a:r>
                <a:rPr lang="en-US" sz="1800" baseline="-25000" dirty="0" smtClean="0"/>
                <a:t>1g</a:t>
              </a:r>
              <a:endParaRPr lang="en-US" sz="1800" baseline="30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79654" y="5562600"/>
              <a:ext cx="1442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</a:t>
              </a:r>
              <a:r>
                <a:rPr lang="en-US" sz="1800" baseline="-25000" dirty="0" smtClean="0"/>
                <a:t>1g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660066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660066"/>
                  </a:solidFill>
                </a:rPr>
                <a:t>2g</a:t>
              </a:r>
              <a:r>
                <a:rPr lang="en-US" sz="1800" dirty="0" smtClean="0"/>
                <a:t>=E</a:t>
              </a:r>
              <a:r>
                <a:rPr lang="en-US" sz="1800" baseline="-25000" dirty="0" smtClean="0"/>
                <a:t>2g</a:t>
              </a:r>
              <a:endParaRPr lang="en-US" sz="18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79654" y="3581400"/>
              <a:ext cx="509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endParaRPr lang="en-US" sz="1800" baseline="30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32054" y="3276600"/>
              <a:ext cx="142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FF0000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2g</a:t>
              </a:r>
              <a:r>
                <a:rPr lang="en-US" sz="1800" dirty="0" smtClean="0"/>
                <a:t>=E</a:t>
              </a:r>
              <a:r>
                <a:rPr lang="en-US" sz="1800" baseline="-25000" dirty="0" smtClean="0"/>
                <a:t>1u</a:t>
              </a:r>
              <a:endParaRPr lang="en-US" sz="18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60654" y="2667000"/>
              <a:ext cx="188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FF0000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2g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3366FF"/>
                  </a:solidFill>
                </a:rPr>
                <a:t>A</a:t>
              </a:r>
              <a:r>
                <a:rPr lang="en-US" sz="1800" baseline="-25000" dirty="0" smtClean="0">
                  <a:solidFill>
                    <a:srgbClr val="3366FF"/>
                  </a:solidFill>
                </a:rPr>
                <a:t>1g</a:t>
              </a:r>
              <a:r>
                <a:rPr lang="en-US" sz="1800" dirty="0" smtClean="0"/>
                <a:t>=E</a:t>
              </a:r>
              <a:r>
                <a:rPr lang="en-US" sz="1800" baseline="-25000" dirty="0" smtClean="0"/>
                <a:t>1u</a:t>
              </a:r>
              <a:endParaRPr lang="en-US" sz="18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89254" y="1981200"/>
              <a:ext cx="188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FF0000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2g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3366FF"/>
                  </a:solidFill>
                </a:rPr>
                <a:t>A</a:t>
              </a:r>
              <a:r>
                <a:rPr lang="en-US" sz="1800" baseline="-25000" dirty="0" smtClean="0">
                  <a:solidFill>
                    <a:srgbClr val="3366FF"/>
                  </a:solidFill>
                </a:rPr>
                <a:t>1g</a:t>
              </a:r>
              <a:r>
                <a:rPr lang="en-US" sz="1800" dirty="0" smtClean="0"/>
                <a:t>=E</a:t>
              </a:r>
              <a:r>
                <a:rPr lang="en-US" sz="1800" baseline="-25000" dirty="0" smtClean="0"/>
                <a:t>1u</a:t>
              </a:r>
              <a:endParaRPr lang="en-US" sz="18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8200" y="2286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920 cm</a:t>
              </a:r>
              <a:r>
                <a:rPr lang="en-US" sz="1600" baseline="30000" dirty="0" smtClean="0">
                  <a:solidFill>
                    <a:srgbClr val="3366FF"/>
                  </a:solidFill>
                </a:rPr>
                <a:t>−1</a:t>
              </a:r>
              <a:endParaRPr lang="en-US" sz="1600" baseline="30000" dirty="0">
                <a:solidFill>
                  <a:srgbClr val="3366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8200" y="28956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920 cm</a:t>
              </a:r>
              <a:r>
                <a:rPr lang="en-US" sz="1600" baseline="30000" dirty="0" smtClean="0">
                  <a:solidFill>
                    <a:srgbClr val="3366FF"/>
                  </a:solidFill>
                </a:rPr>
                <a:t>−1</a:t>
              </a:r>
              <a:endParaRPr lang="en-US" sz="1600" baseline="30000" dirty="0">
                <a:solidFill>
                  <a:srgbClr val="3366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7715" y="3429000"/>
              <a:ext cx="1013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520 cm</a:t>
              </a:r>
              <a:r>
                <a:rPr lang="en-US" sz="1600" baseline="30000" dirty="0" smtClean="0">
                  <a:solidFill>
                    <a:srgbClr val="FF0000"/>
                  </a:solidFill>
                </a:rPr>
                <a:t>−1</a:t>
              </a:r>
              <a:endParaRPr lang="en-US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67715" y="5757446"/>
              <a:ext cx="1013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0066"/>
                  </a:solidFill>
                </a:rPr>
                <a:t>608 cm</a:t>
              </a:r>
              <a:r>
                <a:rPr lang="en-US" sz="1600" baseline="30000" dirty="0" smtClean="0">
                  <a:solidFill>
                    <a:srgbClr val="660066"/>
                  </a:solidFill>
                </a:rPr>
                <a:t>−1</a:t>
              </a:r>
              <a:endParaRPr lang="en-US" sz="1600" baseline="30000" dirty="0">
                <a:solidFill>
                  <a:srgbClr val="660066"/>
                </a:solidFill>
              </a:endParaRP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V="1">
            <a:off x="2209800" y="3733800"/>
            <a:ext cx="0" cy="2362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33600" y="48768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133600" y="48768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828800" y="3505200"/>
            <a:ext cx="0" cy="2590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905000" y="2895600"/>
            <a:ext cx="0" cy="3200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981200" y="2133600"/>
            <a:ext cx="0" cy="3962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438400" y="3733800"/>
            <a:ext cx="0" cy="21336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8505087" y="5217885"/>
            <a:ext cx="0" cy="274320"/>
          </a:xfrm>
          <a:prstGeom prst="straightConnector1">
            <a:avLst/>
          </a:prstGeom>
          <a:ln w="63500">
            <a:solidFill>
              <a:srgbClr val="0D0D0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933265" y="5217885"/>
            <a:ext cx="0" cy="274320"/>
          </a:xfrm>
          <a:prstGeom prst="straightConnector1">
            <a:avLst/>
          </a:prstGeom>
          <a:ln w="63500">
            <a:solidFill>
              <a:srgbClr val="008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343020" y="5233610"/>
            <a:ext cx="0" cy="274320"/>
          </a:xfrm>
          <a:prstGeom prst="straightConnector1">
            <a:avLst/>
          </a:prstGeom>
          <a:ln w="63500"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745515" y="5245705"/>
            <a:ext cx="0" cy="274320"/>
          </a:xfrm>
          <a:prstGeom prst="straightConnector1">
            <a:avLst/>
          </a:prstGeom>
          <a:ln w="63500">
            <a:solidFill>
              <a:srgbClr val="FF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A</a:t>
            </a:r>
            <a:r>
              <a:rPr lang="en-US" baseline="-25000" dirty="0" smtClean="0"/>
              <a:t>1g</a:t>
            </a:r>
            <a:r>
              <a:rPr lang="en-US" dirty="0" smtClean="0"/>
              <a:t> to B</a:t>
            </a:r>
            <a:r>
              <a:rPr lang="en-US" baseline="-25000" dirty="0" smtClean="0"/>
              <a:t>2u</a:t>
            </a:r>
            <a:r>
              <a:rPr lang="en-US" dirty="0" smtClean="0"/>
              <a:t> </a:t>
            </a:r>
            <a:r>
              <a:rPr lang="en-US" dirty="0" err="1" smtClean="0"/>
              <a:t>vibronic</a:t>
            </a:r>
            <a:r>
              <a:rPr lang="en-US" dirty="0" smtClean="0"/>
              <a:t> allowed</a:t>
            </a:r>
            <a:endParaRPr lang="en-US" baseline="-25000" dirty="0"/>
          </a:p>
        </p:txBody>
      </p:sp>
      <p:grpSp>
        <p:nvGrpSpPr>
          <p:cNvPr id="611333" name="Group 611332"/>
          <p:cNvGrpSpPr/>
          <p:nvPr/>
        </p:nvGrpSpPr>
        <p:grpSpPr>
          <a:xfrm>
            <a:off x="469854" y="1524000"/>
            <a:ext cx="4709010" cy="4724400"/>
            <a:chOff x="469854" y="1524000"/>
            <a:chExt cx="4709010" cy="472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54" y="1905000"/>
              <a:ext cx="2738448" cy="434340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2070054" y="2133600"/>
              <a:ext cx="0" cy="7620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070054" y="2819400"/>
              <a:ext cx="0" cy="7620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070054" y="3505200"/>
              <a:ext cx="0" cy="30480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070054" y="5791200"/>
              <a:ext cx="0" cy="304800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689054" y="4495800"/>
              <a:ext cx="555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0-0</a:t>
              </a:r>
              <a:endParaRPr lang="en-US" sz="2000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7054" y="1524000"/>
              <a:ext cx="558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r>
                <a:rPr lang="en-US" sz="2000" baseline="-25000" dirty="0" smtClean="0"/>
                <a:t>2u</a:t>
              </a:r>
              <a:endParaRPr lang="en-US" sz="2000" baseline="30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9854" y="3733800"/>
              <a:ext cx="558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r>
                <a:rPr lang="en-US" sz="2000" baseline="-25000" dirty="0" smtClean="0"/>
                <a:t>1g</a:t>
              </a:r>
              <a:endParaRPr lang="en-US" sz="2000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51054" y="5867400"/>
              <a:ext cx="522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</a:t>
              </a:r>
              <a:r>
                <a:rPr lang="en-US" sz="1800" baseline="-25000" dirty="0" smtClean="0"/>
                <a:t>1g</a:t>
              </a:r>
              <a:endParaRPr lang="en-US" sz="1800" baseline="30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79654" y="5562600"/>
              <a:ext cx="982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</a:t>
              </a:r>
              <a:r>
                <a:rPr lang="en-US" sz="1800" baseline="-25000" dirty="0" smtClean="0"/>
                <a:t>1g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660066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660066"/>
                  </a:solidFill>
                </a:rPr>
                <a:t>2g</a:t>
              </a:r>
              <a:endParaRPr lang="en-US" sz="1800" baseline="30000" dirty="0">
                <a:solidFill>
                  <a:srgbClr val="66006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79654" y="3581400"/>
              <a:ext cx="509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endParaRPr lang="en-US" sz="1800" baseline="30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32054" y="3276600"/>
              <a:ext cx="142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FF0000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2g</a:t>
              </a:r>
              <a:r>
                <a:rPr lang="en-US" sz="1800" dirty="0" smtClean="0"/>
                <a:t>=E</a:t>
              </a:r>
              <a:r>
                <a:rPr lang="en-US" sz="1800" baseline="-25000" dirty="0" smtClean="0"/>
                <a:t>1u</a:t>
              </a:r>
              <a:endParaRPr lang="en-US" sz="18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60654" y="2667000"/>
              <a:ext cx="188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FF0000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2g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3366FF"/>
                  </a:solidFill>
                </a:rPr>
                <a:t>A</a:t>
              </a:r>
              <a:r>
                <a:rPr lang="en-US" sz="1800" baseline="-25000" dirty="0" smtClean="0">
                  <a:solidFill>
                    <a:srgbClr val="3366FF"/>
                  </a:solidFill>
                </a:rPr>
                <a:t>1g</a:t>
              </a:r>
              <a:r>
                <a:rPr lang="en-US" sz="1800" dirty="0" smtClean="0"/>
                <a:t>=E</a:t>
              </a:r>
              <a:r>
                <a:rPr lang="en-US" sz="1800" baseline="-25000" dirty="0" smtClean="0"/>
                <a:t>1u</a:t>
              </a:r>
              <a:endParaRPr lang="en-US" sz="18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89254" y="1981200"/>
              <a:ext cx="188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baseline="-25000" dirty="0" smtClean="0"/>
                <a:t>2u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FF0000"/>
                  </a:solidFill>
                </a:rPr>
                <a:t>E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2g</a:t>
              </a:r>
              <a:r>
                <a:rPr lang="en-US" sz="1800" dirty="0" smtClean="0"/>
                <a:t>×</a:t>
              </a:r>
              <a:r>
                <a:rPr lang="en-US" sz="1800" dirty="0" smtClean="0">
                  <a:solidFill>
                    <a:srgbClr val="3366FF"/>
                  </a:solidFill>
                </a:rPr>
                <a:t>A</a:t>
              </a:r>
              <a:r>
                <a:rPr lang="en-US" sz="1800" baseline="-25000" dirty="0" smtClean="0">
                  <a:solidFill>
                    <a:srgbClr val="3366FF"/>
                  </a:solidFill>
                </a:rPr>
                <a:t>1g</a:t>
              </a:r>
              <a:r>
                <a:rPr lang="en-US" sz="1800" dirty="0" smtClean="0"/>
                <a:t>=E</a:t>
              </a:r>
              <a:r>
                <a:rPr lang="en-US" sz="1800" baseline="-25000" dirty="0" smtClean="0"/>
                <a:t>1u</a:t>
              </a:r>
              <a:endParaRPr lang="en-US" sz="18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8200" y="2286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920 cm</a:t>
              </a:r>
              <a:r>
                <a:rPr lang="en-US" sz="1600" baseline="30000" dirty="0" smtClean="0">
                  <a:solidFill>
                    <a:srgbClr val="3366FF"/>
                  </a:solidFill>
                </a:rPr>
                <a:t>−1</a:t>
              </a:r>
              <a:endParaRPr lang="en-US" sz="1600" baseline="30000" dirty="0">
                <a:solidFill>
                  <a:srgbClr val="3366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8200" y="28956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920 cm</a:t>
              </a:r>
              <a:r>
                <a:rPr lang="en-US" sz="1600" baseline="30000" dirty="0" smtClean="0">
                  <a:solidFill>
                    <a:srgbClr val="3366FF"/>
                  </a:solidFill>
                </a:rPr>
                <a:t>−1</a:t>
              </a:r>
              <a:endParaRPr lang="en-US" sz="1600" baseline="30000" dirty="0">
                <a:solidFill>
                  <a:srgbClr val="3366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7715" y="3429000"/>
              <a:ext cx="1013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520 cm</a:t>
              </a:r>
              <a:r>
                <a:rPr lang="en-US" sz="1600" baseline="30000" dirty="0" smtClean="0">
                  <a:solidFill>
                    <a:srgbClr val="FF0000"/>
                  </a:solidFill>
                </a:rPr>
                <a:t>−1</a:t>
              </a:r>
              <a:endParaRPr lang="en-US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67715" y="5757446"/>
              <a:ext cx="1013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0066"/>
                  </a:solidFill>
                </a:rPr>
                <a:t>608 cm</a:t>
              </a:r>
              <a:r>
                <a:rPr lang="en-US" sz="1600" baseline="30000" dirty="0" smtClean="0">
                  <a:solidFill>
                    <a:srgbClr val="660066"/>
                  </a:solidFill>
                </a:rPr>
                <a:t>−1</a:t>
              </a:r>
              <a:endParaRPr lang="en-US" sz="1600" baseline="30000" dirty="0">
                <a:solidFill>
                  <a:srgbClr val="660066"/>
                </a:solidFill>
              </a:endParaRPr>
            </a:p>
          </p:txBody>
        </p:sp>
      </p:grp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17469"/>
              </p:ext>
            </p:extLst>
          </p:nvPr>
        </p:nvGraphicFramePr>
        <p:xfrm>
          <a:off x="5286375" y="2438400"/>
          <a:ext cx="36671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38" name="Equation" r:id="rId5" imgW="2921000" imgH="635000" progId="Equation.DSMT4">
                  <p:embed/>
                </p:oleObj>
              </mc:Choice>
              <mc:Fallback>
                <p:oleObj name="Equation" r:id="rId5" imgW="29210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438400"/>
                        <a:ext cx="366712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63752"/>
              </p:ext>
            </p:extLst>
          </p:nvPr>
        </p:nvGraphicFramePr>
        <p:xfrm>
          <a:off x="3657600" y="4953000"/>
          <a:ext cx="53260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39" name="Equation" r:id="rId7" imgW="4241800" imgH="635000" progId="Equation.DSMT4">
                  <p:embed/>
                </p:oleObj>
              </mc:Choice>
              <mc:Fallback>
                <p:oleObj name="Equation" r:id="rId7" imgW="42418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53260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73586"/>
              </p:ext>
            </p:extLst>
          </p:nvPr>
        </p:nvGraphicFramePr>
        <p:xfrm>
          <a:off x="3962400" y="3657600"/>
          <a:ext cx="49895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40" name="Equation" r:id="rId9" imgW="3975100" imgH="635000" progId="Equation.DSMT4">
                  <p:embed/>
                </p:oleObj>
              </mc:Choice>
              <mc:Fallback>
                <p:oleObj name="Equation" r:id="rId9" imgW="3975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49895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1828800" y="3505200"/>
            <a:ext cx="0" cy="2590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905000" y="2895600"/>
            <a:ext cx="0" cy="3200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981200" y="2133600"/>
            <a:ext cx="0" cy="3962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3733800"/>
            <a:ext cx="0" cy="2362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48768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133600" y="48768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1329" name="Straight Arrow Connector 611328"/>
          <p:cNvCxnSpPr/>
          <p:nvPr/>
        </p:nvCxnSpPr>
        <p:spPr>
          <a:xfrm flipV="1">
            <a:off x="2438400" y="3733800"/>
            <a:ext cx="0" cy="2133600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4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dirty="0" smtClean="0"/>
              <a:t>Electronic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1662"/>
          </a:xfrm>
        </p:spPr>
        <p:txBody>
          <a:bodyPr/>
          <a:lstStyle/>
          <a:p>
            <a:r>
              <a:rPr lang="en-US" sz="2800" dirty="0" smtClean="0"/>
              <a:t>Transition energies between electronic states fall in the range of UV/</a:t>
            </a:r>
            <a:r>
              <a:rPr lang="en-US" sz="2800" dirty="0" err="1" smtClean="0"/>
              <a:t>vis</a:t>
            </a:r>
            <a:r>
              <a:rPr lang="en-US" sz="2800" dirty="0" smtClean="0"/>
              <a:t> photons. UV/</a:t>
            </a:r>
            <a:r>
              <a:rPr lang="en-US" sz="2800" dirty="0" err="1" smtClean="0"/>
              <a:t>vis</a:t>
            </a:r>
            <a:r>
              <a:rPr lang="en-US" sz="2800" dirty="0" smtClean="0"/>
              <a:t> or optical or electronic absorption spectroscopy determines the electronic energy levels and, therefore, electronic excited state structure and dynamics.</a:t>
            </a:r>
          </a:p>
          <a:p>
            <a:r>
              <a:rPr lang="en-US" sz="2800" dirty="0" smtClean="0"/>
              <a:t>Vibrational energy levels and structures of electronic excited states can be obtained from the Franck-Condon progression.</a:t>
            </a:r>
          </a:p>
          <a:p>
            <a:r>
              <a:rPr lang="en-US" sz="2800" dirty="0" smtClean="0"/>
              <a:t>We will also consider cases where the Franck-Condon principle breaks down and </a:t>
            </a:r>
            <a:r>
              <a:rPr lang="en-US" sz="2800" dirty="0" err="1" smtClean="0"/>
              <a:t>vibronic</a:t>
            </a:r>
            <a:r>
              <a:rPr lang="en-US" sz="2800" dirty="0" smtClean="0"/>
              <a:t> coupling must be taken into account.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99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sz="2800" dirty="0" smtClean="0"/>
              <a:t>We have learned the Franck-Condon principle and how vibrational progressions in electronic spectra inform us with the structures and PES’s of molecules in the ground and excited states.</a:t>
            </a:r>
          </a:p>
          <a:p>
            <a:r>
              <a:rPr lang="en-US" sz="2800" dirty="0" smtClean="0"/>
              <a:t>We have learned the fluorescence and its quenching as well as Kasha’s rule.</a:t>
            </a:r>
          </a:p>
          <a:p>
            <a:r>
              <a:rPr lang="en-US" sz="2800" dirty="0" smtClean="0"/>
              <a:t>We have also considered the cases where the Franck-Condon principle (i.e., Born-Oppenheimer separation) breaks down and </a:t>
            </a:r>
            <a:r>
              <a:rPr lang="en-US" sz="2800" dirty="0" err="1" smtClean="0"/>
              <a:t>vibronic</a:t>
            </a:r>
            <a:r>
              <a:rPr lang="en-US" sz="2800" dirty="0" smtClean="0"/>
              <a:t> coupling must be invoked to explain the appearance of the spectra.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458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</a:t>
            </a:r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</a:t>
            </a:r>
            <a:r>
              <a:rPr lang="en-US" dirty="0" smtClean="0"/>
              <a:t>dipole moment:</a:t>
            </a:r>
            <a:endParaRPr lang="en-US" dirty="0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61902"/>
              </p:ext>
            </p:extLst>
          </p:nvPr>
        </p:nvGraphicFramePr>
        <p:xfrm>
          <a:off x="1143000" y="2743022"/>
          <a:ext cx="683895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6" name="Equation" r:id="rId4" imgW="2870200" imgH="596900" progId="Equation.DSMT4">
                  <p:embed/>
                </p:oleObj>
              </mc:Choice>
              <mc:Fallback>
                <p:oleObj name="Equation" r:id="rId4" imgW="28702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022"/>
                        <a:ext cx="683895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5019675" y="4133672"/>
            <a:ext cx="1066800" cy="0"/>
          </a:xfrm>
          <a:prstGeom prst="line">
            <a:avLst/>
          </a:prstGeom>
          <a:noFill/>
          <a:ln w="38100">
            <a:solidFill>
              <a:srgbClr val="0E14F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5019675" y="420987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E14FA"/>
                </a:solidFill>
              </a:rPr>
              <a:t>Zero</a:t>
            </a:r>
          </a:p>
        </p:txBody>
      </p:sp>
      <p:sp>
        <p:nvSpPr>
          <p:cNvPr id="99335" name="AutoShape 7"/>
          <p:cNvSpPr>
            <a:spLocks/>
          </p:cNvSpPr>
          <p:nvPr/>
        </p:nvSpPr>
        <p:spPr bwMode="auto">
          <a:xfrm rot="5400000">
            <a:off x="2162175" y="3333572"/>
            <a:ext cx="304800" cy="1752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AutoShape 8"/>
          <p:cNvSpPr>
            <a:spLocks/>
          </p:cNvSpPr>
          <p:nvPr/>
        </p:nvSpPr>
        <p:spPr bwMode="auto">
          <a:xfrm rot="5400000">
            <a:off x="3724275" y="3600272"/>
            <a:ext cx="304800" cy="1219200"/>
          </a:xfrm>
          <a:prstGeom prst="rightBrace">
            <a:avLst>
              <a:gd name="adj1" fmla="val 31250"/>
              <a:gd name="adj2" fmla="val 50000"/>
            </a:avLst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514475" y="4362272"/>
            <a:ext cx="153599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Electronic</a:t>
            </a:r>
          </a:p>
          <a:p>
            <a:pPr algn="ctr"/>
            <a:r>
              <a:rPr lang="en-US" dirty="0" smtClean="0">
                <a:solidFill>
                  <a:srgbClr val="FF3300"/>
                </a:solidFill>
              </a:rPr>
              <a:t>transition</a:t>
            </a:r>
          </a:p>
          <a:p>
            <a:pPr algn="ctr"/>
            <a:r>
              <a:rPr lang="en-US" dirty="0" smtClean="0">
                <a:solidFill>
                  <a:srgbClr val="FF3300"/>
                </a:solidFill>
              </a:rPr>
              <a:t>moment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038475" y="4362272"/>
            <a:ext cx="163338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9900"/>
                </a:solidFill>
              </a:rPr>
              <a:t>Vibrational </a:t>
            </a:r>
            <a:endParaRPr lang="en-US" dirty="0" smtClean="0">
              <a:solidFill>
                <a:srgbClr val="009900"/>
              </a:solidFill>
            </a:endParaRP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overlap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(not zero)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16200000">
            <a:off x="4191000" y="2819400"/>
            <a:ext cx="762000" cy="762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2743200"/>
            <a:ext cx="3634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Born-Oppenheimer separation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6600"/>
            <a:ext cx="5715000" cy="3286675"/>
          </a:xfrm>
          <a:prstGeom prst="rect">
            <a:avLst/>
          </a:prstGeom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Franck-Condon factor</a:t>
            </a:r>
            <a:endParaRPr lang="en-US" dirty="0"/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42913"/>
              </p:ext>
            </p:extLst>
          </p:nvPr>
        </p:nvGraphicFramePr>
        <p:xfrm>
          <a:off x="2514600" y="1524000"/>
          <a:ext cx="47180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0" name="Equation" r:id="rId5" imgW="1676400" imgH="355600" progId="Equation.DSMT4">
                  <p:embed/>
                </p:oleObj>
              </mc:Choice>
              <mc:Fallback>
                <p:oleObj name="Equation" r:id="rId5" imgW="1676400" imgH="3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47180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169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Intensity</a:t>
            </a:r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 rot="5400000">
            <a:off x="6019800" y="1676400"/>
            <a:ext cx="304800" cy="1828800"/>
          </a:xfrm>
          <a:prstGeom prst="rightBrace">
            <a:avLst>
              <a:gd name="adj1" fmla="val 31250"/>
              <a:gd name="adj2" fmla="val 50000"/>
            </a:avLst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53000" y="2743200"/>
            <a:ext cx="2484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9900"/>
                </a:solidFill>
              </a:rPr>
              <a:t>Franck–Condon factor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547" y="5257800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0-0 transition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81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</a:rPr>
              <a:t>Franck-Condon or </a:t>
            </a:r>
          </a:p>
          <a:p>
            <a:pPr algn="ctr"/>
            <a:r>
              <a:rPr lang="en-US" sz="1800" dirty="0" smtClean="0">
                <a:solidFill>
                  <a:srgbClr val="008000"/>
                </a:solidFill>
              </a:rPr>
              <a:t>vibrational progression</a:t>
            </a:r>
            <a:endParaRPr lang="en-US" sz="1800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76400" y="4953000"/>
            <a:ext cx="609600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38862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Electronic (UV/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vis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 spectra give not only electronic excitation energies but also 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vibrational frequencies in excited states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pattern 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09800"/>
            <a:ext cx="5334000" cy="30675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2133600"/>
            <a:ext cx="281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Short progression </a:t>
            </a:r>
            <a:r>
              <a:rPr lang="en-US" sz="2000" dirty="0" smtClean="0">
                <a:solidFill>
                  <a:srgbClr val="FF6600"/>
                </a:solidFill>
              </a:rPr>
              <a:t>dominated by 0-0 transition suggests that the two PES (electronic states) have </a:t>
            </a:r>
            <a:r>
              <a:rPr lang="en-US" sz="2000" b="1" dirty="0" smtClean="0">
                <a:solidFill>
                  <a:srgbClr val="FF6600"/>
                </a:solidFill>
              </a:rPr>
              <a:t>similar equilibrium structures and similar vibrational frequencies </a:t>
            </a:r>
            <a:r>
              <a:rPr lang="en-US" sz="2000" dirty="0" smtClean="0">
                <a:solidFill>
                  <a:srgbClr val="FF6600"/>
                </a:solidFill>
              </a:rPr>
              <a:t>(bond strengths)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2667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This in turn implies that the excited electron has likely vacated a </a:t>
            </a:r>
            <a:r>
              <a:rPr lang="en-US" sz="2000" b="1" dirty="0" smtClean="0">
                <a:solidFill>
                  <a:srgbClr val="3366FF"/>
                </a:solidFill>
              </a:rPr>
              <a:t>non-bonding or weaker π orbital</a:t>
            </a:r>
            <a:r>
              <a:rPr lang="en-US" sz="2000" dirty="0" smtClean="0">
                <a:solidFill>
                  <a:srgbClr val="3366FF"/>
                </a:solidFill>
              </a:rPr>
              <a:t>.</a:t>
            </a:r>
            <a:endParaRPr lang="en-US" sz="20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3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09800"/>
            <a:ext cx="5105400" cy="2936096"/>
          </a:xfrm>
          <a:prstGeom prst="rect">
            <a:avLst/>
          </a:prstGeom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pattern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25908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Long progression </a:t>
            </a:r>
            <a:r>
              <a:rPr lang="en-US" sz="2000" dirty="0" smtClean="0">
                <a:solidFill>
                  <a:srgbClr val="FF6600"/>
                </a:solidFill>
              </a:rPr>
              <a:t>with a weak 0-0 transition suggests that the two PES (electronic states) have </a:t>
            </a:r>
            <a:r>
              <a:rPr lang="en-US" sz="2000" b="1" dirty="0" smtClean="0">
                <a:solidFill>
                  <a:srgbClr val="FF6600"/>
                </a:solidFill>
              </a:rPr>
              <a:t>very different equilibrium structures</a:t>
            </a:r>
            <a:r>
              <a:rPr lang="en-US" sz="2000" dirty="0" smtClean="0">
                <a:solidFill>
                  <a:srgbClr val="FF6600"/>
                </a:solidFill>
              </a:rPr>
              <a:t>.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286000"/>
            <a:ext cx="251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This in turn implies that the excited electron has likely vacated a </a:t>
            </a:r>
            <a:r>
              <a:rPr lang="en-US" sz="2000" b="1" dirty="0" smtClean="0">
                <a:solidFill>
                  <a:srgbClr val="3366FF"/>
                </a:solidFill>
              </a:rPr>
              <a:t>bonding </a:t>
            </a:r>
            <a:r>
              <a:rPr lang="en-US" sz="2000" b="1" dirty="0" err="1" smtClean="0">
                <a:solidFill>
                  <a:srgbClr val="3366FF"/>
                </a:solidFill>
              </a:rPr>
              <a:t>σ</a:t>
            </a:r>
            <a:r>
              <a:rPr lang="en-US" sz="2000" b="1" dirty="0" smtClean="0">
                <a:solidFill>
                  <a:srgbClr val="3366FF"/>
                </a:solidFill>
              </a:rPr>
              <a:t> orbital</a:t>
            </a:r>
            <a:r>
              <a:rPr lang="en-US" sz="2000" dirty="0" smtClean="0">
                <a:solidFill>
                  <a:srgbClr val="3366FF"/>
                </a:solidFill>
              </a:rPr>
              <a:t>, significantly weakening the bonds and changing the molecular structure.</a:t>
            </a:r>
            <a:endParaRPr lang="en-US" sz="20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0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pattern 2 (continued)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19050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The molecule is </a:t>
            </a:r>
            <a:r>
              <a:rPr lang="en-US" sz="2000" b="1" dirty="0" smtClean="0">
                <a:solidFill>
                  <a:srgbClr val="3366FF"/>
                </a:solidFill>
              </a:rPr>
              <a:t>vertically excited </a:t>
            </a:r>
            <a:r>
              <a:rPr lang="en-US" sz="2000" dirty="0" smtClean="0">
                <a:solidFill>
                  <a:srgbClr val="3366FF"/>
                </a:solidFill>
              </a:rPr>
              <a:t>to a new, upper PES (cf. classical-quantum correspondence in harmonic oscillator). The molecule finds itself far from the new equilibrium structure and starts to vibrate back to it. </a:t>
            </a:r>
            <a:r>
              <a:rPr lang="en-US" sz="2000" b="1" dirty="0" smtClean="0">
                <a:solidFill>
                  <a:srgbClr val="3366FF"/>
                </a:solidFill>
              </a:rPr>
              <a:t>The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</a:rPr>
              <a:t>vibration is along the totally-symmetric structure change from the ground to excited state</a:t>
            </a:r>
            <a:r>
              <a:rPr lang="en-US" sz="2000" dirty="0" smtClean="0">
                <a:solidFill>
                  <a:srgbClr val="3366FF"/>
                </a:solidFill>
              </a:rPr>
              <a:t>.</a:t>
            </a:r>
            <a:endParaRPr lang="en-US" sz="2000" i="1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" y="2286000"/>
            <a:ext cx="5181600" cy="29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0"/>
            <a:ext cx="4747702" cy="2730386"/>
          </a:xfrm>
          <a:prstGeom prst="rect">
            <a:avLst/>
          </a:prstGeom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pattern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2209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Long progression </a:t>
            </a:r>
            <a:r>
              <a:rPr lang="en-US" sz="2000" dirty="0" smtClean="0">
                <a:solidFill>
                  <a:srgbClr val="FF6600"/>
                </a:solidFill>
              </a:rPr>
              <a:t>with </a:t>
            </a:r>
            <a:r>
              <a:rPr lang="en-US" sz="2000" b="1" dirty="0" smtClean="0">
                <a:solidFill>
                  <a:srgbClr val="FF6600"/>
                </a:solidFill>
              </a:rPr>
              <a:t>alternating intensities </a:t>
            </a:r>
            <a:r>
              <a:rPr lang="en-US" sz="2000" dirty="0" smtClean="0">
                <a:solidFill>
                  <a:srgbClr val="FF6600"/>
                </a:solidFill>
              </a:rPr>
              <a:t>suggests that the two PES (electronic states) have </a:t>
            </a:r>
            <a:r>
              <a:rPr lang="en-US" sz="2000" b="1" dirty="0" smtClean="0">
                <a:solidFill>
                  <a:srgbClr val="FF6600"/>
                </a:solidFill>
              </a:rPr>
              <a:t>similar equilibrium structures but very different vibrational frequencies</a:t>
            </a:r>
            <a:r>
              <a:rPr lang="en-US" sz="2000" dirty="0" smtClean="0">
                <a:solidFill>
                  <a:srgbClr val="FF6600"/>
                </a:solidFill>
              </a:rPr>
              <a:t>.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19050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This may occur for </a:t>
            </a:r>
            <a:r>
              <a:rPr lang="en-US" sz="2000" b="1" dirty="0" smtClean="0">
                <a:solidFill>
                  <a:srgbClr val="3366FF"/>
                </a:solidFill>
              </a:rPr>
              <a:t>non-totally-symmetric vibrations </a:t>
            </a:r>
            <a:r>
              <a:rPr lang="en-US" sz="2000" dirty="0" smtClean="0">
                <a:solidFill>
                  <a:srgbClr val="3366FF"/>
                </a:solidFill>
              </a:rPr>
              <a:t>which may change their frequencies upon electronic excitations, but no structure change can occur along the corresponding non-totally-symmetric coordinate.</a:t>
            </a:r>
            <a:endParaRPr lang="en-US" sz="20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6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81200"/>
            <a:ext cx="5489802" cy="3157164"/>
          </a:xfrm>
          <a:prstGeom prst="rect">
            <a:avLst/>
          </a:prstGeom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pattern 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5146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Progression </a:t>
            </a:r>
            <a:r>
              <a:rPr lang="en-US" sz="2000" dirty="0" smtClean="0">
                <a:solidFill>
                  <a:srgbClr val="FF6600"/>
                </a:solidFill>
              </a:rPr>
              <a:t>with </a:t>
            </a:r>
            <a:r>
              <a:rPr lang="en-US" sz="2000" b="1" dirty="0" smtClean="0">
                <a:solidFill>
                  <a:srgbClr val="FF6600"/>
                </a:solidFill>
              </a:rPr>
              <a:t>a blurred structure </a:t>
            </a:r>
            <a:r>
              <a:rPr lang="en-US" sz="2000" dirty="0" smtClean="0">
                <a:solidFill>
                  <a:srgbClr val="FF6600"/>
                </a:solidFill>
              </a:rPr>
              <a:t>suggests that the upper PES (electronic state) becomes </a:t>
            </a:r>
            <a:r>
              <a:rPr lang="en-US" sz="2000" b="1" dirty="0" smtClean="0">
                <a:solidFill>
                  <a:srgbClr val="FF6600"/>
                </a:solidFill>
              </a:rPr>
              <a:t>dissociative </a:t>
            </a:r>
            <a:r>
              <a:rPr lang="en-US" sz="2000" dirty="0" smtClean="0">
                <a:solidFill>
                  <a:srgbClr val="FF6600"/>
                </a:solidFill>
              </a:rPr>
              <a:t>where the blurring starts.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1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11227</TotalTime>
  <Words>1003</Words>
  <Application>Microsoft Macintosh PowerPoint</Application>
  <PresentationFormat>On-screen Show (4:3)</PresentationFormat>
  <Paragraphs>170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Network</vt:lpstr>
      <vt:lpstr>Equation</vt:lpstr>
      <vt:lpstr>Lecture 36 Electronic spectroscopy</vt:lpstr>
      <vt:lpstr>Electronic spectroscopy</vt:lpstr>
      <vt:lpstr>Electronic absorption</vt:lpstr>
      <vt:lpstr>Franck-Condon factor</vt:lpstr>
      <vt:lpstr>Progression pattern 1</vt:lpstr>
      <vt:lpstr>Progression pattern 2</vt:lpstr>
      <vt:lpstr>Progression pattern 2 (continued)</vt:lpstr>
      <vt:lpstr>Progression pattern 3</vt:lpstr>
      <vt:lpstr>Progression pattern 4</vt:lpstr>
      <vt:lpstr>Fluorescence (emission) spectroscopy</vt:lpstr>
      <vt:lpstr>Fluorescence quenching</vt:lpstr>
      <vt:lpstr>Vibronic coupling</vt:lpstr>
      <vt:lpstr>d-d transition forbidden (review)</vt:lpstr>
      <vt:lpstr>Laporte rule</vt:lpstr>
      <vt:lpstr>d-d transition forbidden (review)</vt:lpstr>
      <vt:lpstr>Benzene A1g to B2u forbidden</vt:lpstr>
      <vt:lpstr>Benzene A1g to B2u FC forbidden</vt:lpstr>
      <vt:lpstr>Benzene A1g to B2u vibronic allowed</vt:lpstr>
      <vt:lpstr>Benzene A1g to B2u vibronic allowed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16</dc:title>
  <dc:creator>So Hirata</dc:creator>
  <cp:lastModifiedBy>So Hirata</cp:lastModifiedBy>
  <cp:revision>202</cp:revision>
  <dcterms:created xsi:type="dcterms:W3CDTF">2005-01-24T02:49:13Z</dcterms:created>
  <dcterms:modified xsi:type="dcterms:W3CDTF">2015-02-07T21:53:47Z</dcterms:modified>
</cp:coreProperties>
</file>