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ppt/embeddings/oleObject4.bin" ContentType="application/vnd.openxmlformats-officedocument.oleObject"/>
  <Override PartName="/ppt/notesSlides/notesSlide5.xml" ContentType="application/vnd.openxmlformats-officedocument.presentationml.notesSlide+xml"/>
  <Override PartName="/ppt/embeddings/oleObject5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8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13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notesSlides/notesSlide14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15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16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17.xml" ContentType="application/vnd.openxmlformats-officedocument.presentationml.notesSlide+xml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18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notesSlides/notesSlide19.xml" ContentType="application/vnd.openxmlformats-officedocument.presentationml.notesSlide+xml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8"/>
  </p:notesMasterIdLst>
  <p:sldIdLst>
    <p:sldId id="495" r:id="rId2"/>
    <p:sldId id="549" r:id="rId3"/>
    <p:sldId id="322" r:id="rId4"/>
    <p:sldId id="404" r:id="rId5"/>
    <p:sldId id="323" r:id="rId6"/>
    <p:sldId id="550" r:id="rId7"/>
    <p:sldId id="324" r:id="rId8"/>
    <p:sldId id="325" r:id="rId9"/>
    <p:sldId id="504" r:id="rId10"/>
    <p:sldId id="510" r:id="rId11"/>
    <p:sldId id="505" r:id="rId12"/>
    <p:sldId id="542" r:id="rId13"/>
    <p:sldId id="535" r:id="rId14"/>
    <p:sldId id="536" r:id="rId15"/>
    <p:sldId id="537" r:id="rId16"/>
    <p:sldId id="538" r:id="rId17"/>
    <p:sldId id="543" r:id="rId18"/>
    <p:sldId id="544" r:id="rId19"/>
    <p:sldId id="545" r:id="rId20"/>
    <p:sldId id="551" r:id="rId21"/>
    <p:sldId id="507" r:id="rId22"/>
    <p:sldId id="552" r:id="rId23"/>
    <p:sldId id="405" r:id="rId24"/>
    <p:sldId id="547" r:id="rId25"/>
    <p:sldId id="508" r:id="rId26"/>
    <p:sldId id="54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0E9"/>
    <a:srgbClr val="990099"/>
    <a:srgbClr val="009900"/>
    <a:srgbClr val="0E14F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Relationship Id="rId3" Type="http://schemas.openxmlformats.org/officeDocument/2006/relationships/image" Target="../media/image3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Relationship Id="rId2" Type="http://schemas.openxmlformats.org/officeDocument/2006/relationships/image" Target="../media/image39.emf"/><Relationship Id="rId3" Type="http://schemas.openxmlformats.org/officeDocument/2006/relationships/image" Target="../media/image4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Relationship Id="rId2" Type="http://schemas.openxmlformats.org/officeDocument/2006/relationships/image" Target="../media/image50.emf"/><Relationship Id="rId3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image" Target="../media/image21.wmf"/><Relationship Id="rId2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7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Relationship Id="rId2" Type="http://schemas.openxmlformats.org/officeDocument/2006/relationships/image" Target="../media/image29.wmf"/><Relationship Id="rId3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1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911893-11D9-6F43-BA1A-EE122905EB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00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5F51-8DDD-204B-BED7-9F1023FFAB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14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B109F-6D2D-7941-9876-69CCFA096FDB}" type="slidenum">
              <a:rPr lang="en-US"/>
              <a:pPr/>
              <a:t>10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C0373B-F7D9-4645-B0CB-50EA5E258D7C}" type="slidenum">
              <a:rPr lang="en-US"/>
              <a:pPr/>
              <a:t>11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979D6-C50E-604E-ADE5-DA43E84FE76B}" type="slidenum">
              <a:rPr lang="en-US"/>
              <a:pPr/>
              <a:t>12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9E2E09-EE04-6947-8F24-49686450CCD9}" type="slidenum">
              <a:rPr lang="en-US"/>
              <a:pPr/>
              <a:t>13</a:t>
            </a:fld>
            <a:endParaRPr 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6CEA03-2F5D-9546-821D-70E7A2153872}" type="slidenum">
              <a:rPr lang="en-US"/>
              <a:pPr/>
              <a:t>14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DBF68-DDFF-824D-91C0-5564372C1836}" type="slidenum">
              <a:rPr lang="en-US"/>
              <a:pPr/>
              <a:t>15</a:t>
            </a:fld>
            <a:endParaRPr lang="en-US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E29D6C-7E0D-F447-AC70-0561BA2DE789}" type="slidenum">
              <a:rPr lang="en-US"/>
              <a:pPr/>
              <a:t>16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B869B-714F-A84B-BC5A-B6317743001A}" type="slidenum">
              <a:rPr lang="en-US"/>
              <a:pPr/>
              <a:t>17</a:t>
            </a:fld>
            <a:endParaRPr lang="en-US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B869B-714F-A84B-BC5A-B6317743001A}" type="slidenum">
              <a:rPr lang="en-US"/>
              <a:pPr/>
              <a:t>18</a:t>
            </a:fld>
            <a:endParaRPr lang="en-US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8B869B-714F-A84B-BC5A-B6317743001A}" type="slidenum">
              <a:rPr lang="en-US"/>
              <a:pPr/>
              <a:t>19</a:t>
            </a:fld>
            <a:endParaRPr lang="en-US"/>
          </a:p>
        </p:txBody>
      </p:sp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1893-11D9-6F43-BA1A-EE122905EB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4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C0373B-F7D9-4645-B0CB-50EA5E258D7C}" type="slidenum">
              <a:rPr lang="en-US"/>
              <a:pPr/>
              <a:t>20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FA6939-D53E-3C4C-AECE-9EECD31382CA}" type="slidenum">
              <a:rPr lang="en-US"/>
              <a:pPr/>
              <a:t>21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242C20-0CB2-3F4F-890E-2CA19D5F3733}" type="slidenum">
              <a:rPr lang="en-US"/>
              <a:pPr/>
              <a:t>22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1A42EF-0BB1-CC46-9617-CA0949A1F59F}" type="slidenum">
              <a:rPr lang="en-US"/>
              <a:pPr/>
              <a:t>23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65BB03-8ECF-9246-A2E7-C98A69B67206}" type="slidenum">
              <a:rPr lang="en-US"/>
              <a:pPr/>
              <a:t>25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5979D6-C50E-604E-ADE5-DA43E84FE76B}" type="slidenum">
              <a:rPr lang="en-US"/>
              <a:pPr/>
              <a:t>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9B8DC9-9DD8-B544-8C96-BA6E1C0E59C1}" type="slidenum">
              <a:rPr lang="en-US"/>
              <a:pPr/>
              <a:t>4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53FC8-16D3-EE48-9761-B4C91C7C97D7}" type="slidenum">
              <a:rPr lang="en-US"/>
              <a:pPr/>
              <a:t>5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1893-11D9-6F43-BA1A-EE122905EB5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05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BB6C8-841F-7A4D-B8D5-D47A74C65690}" type="slidenum">
              <a:rPr lang="en-US"/>
              <a:pPr/>
              <a:t>7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70DF9F-27E0-F240-BD8A-A2BA977A0991}" type="slidenum">
              <a:rPr lang="en-US"/>
              <a:pPr/>
              <a:t>8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9F739-4D92-8B44-9A92-8DBD088DF0D1}" type="slidenum">
              <a:rPr lang="en-US"/>
              <a:pPr/>
              <a:t>9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0E96083-9497-BE41-BD27-27C90A13F5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" name="Picture 40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971800"/>
            <a:ext cx="1143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5BF21-1D37-044C-BA98-ADC5A843F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7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8EF5A-9DA3-0941-B67D-B677D3D43D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3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59BA2-E28E-B140-ACF1-6D41DE4241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3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4EEDF-49B3-1749-8CB8-9023A7CCB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9140D-F48F-9342-ADE4-2D43B16D51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5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D9FFB-FCAD-1D41-9BFF-7E4178ADC4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7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04932-6AC7-BB44-B681-CDBD3FFDF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8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7BF6F-C523-5D4E-B343-B03434295F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5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33BB9-F450-A140-99D3-E3EBAFBF01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52F3E-832E-4042-B8CB-825D0FA687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6176896-CEB7-5447-A50F-B3AA3D211F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oleObject" Target="../embeddings/oleObject15.bin"/><Relationship Id="rId13" Type="http://schemas.openxmlformats.org/officeDocument/2006/relationships/image" Target="../media/image2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18.emf"/><Relationship Id="rId10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0.bin"/><Relationship Id="rId12" Type="http://schemas.openxmlformats.org/officeDocument/2006/relationships/image" Target="../media/image2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21.wmf"/><Relationship Id="rId6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19.bin"/><Relationship Id="rId10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26.e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23.emf"/><Relationship Id="rId10" Type="http://schemas.openxmlformats.org/officeDocument/2006/relationships/oleObject" Target="../embeddings/oleObject24.bin"/><Relationship Id="rId11" Type="http://schemas.openxmlformats.org/officeDocument/2006/relationships/image" Target="../media/image2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29.w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3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emf"/><Relationship Id="rId12" Type="http://schemas.openxmlformats.org/officeDocument/2006/relationships/oleObject" Target="../embeddings/oleObject32.bin"/><Relationship Id="rId13" Type="http://schemas.openxmlformats.org/officeDocument/2006/relationships/image" Target="../media/image3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31.emf"/><Relationship Id="rId8" Type="http://schemas.openxmlformats.org/officeDocument/2006/relationships/oleObject" Target="../embeddings/oleObject30.bin"/><Relationship Id="rId9" Type="http://schemas.openxmlformats.org/officeDocument/2006/relationships/image" Target="../media/image32.emf"/><Relationship Id="rId10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35.emf"/><Relationship Id="rId6" Type="http://schemas.openxmlformats.org/officeDocument/2006/relationships/oleObject" Target="../embeddings/oleObject34.bin"/><Relationship Id="rId7" Type="http://schemas.openxmlformats.org/officeDocument/2006/relationships/image" Target="../media/image36.emf"/><Relationship Id="rId8" Type="http://schemas.openxmlformats.org/officeDocument/2006/relationships/oleObject" Target="../embeddings/oleObject35.bin"/><Relationship Id="rId9" Type="http://schemas.openxmlformats.org/officeDocument/2006/relationships/image" Target="../media/image3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36.bin"/><Relationship Id="rId5" Type="http://schemas.openxmlformats.org/officeDocument/2006/relationships/image" Target="../media/image38.emf"/><Relationship Id="rId6" Type="http://schemas.openxmlformats.org/officeDocument/2006/relationships/oleObject" Target="../embeddings/oleObject37.bin"/><Relationship Id="rId7" Type="http://schemas.openxmlformats.org/officeDocument/2006/relationships/image" Target="../media/image39.emf"/><Relationship Id="rId8" Type="http://schemas.openxmlformats.org/officeDocument/2006/relationships/oleObject" Target="../embeddings/oleObject38.bin"/><Relationship Id="rId9" Type="http://schemas.openxmlformats.org/officeDocument/2006/relationships/image" Target="../media/image4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39.bin"/><Relationship Id="rId5" Type="http://schemas.openxmlformats.org/officeDocument/2006/relationships/image" Target="../media/image41.emf"/><Relationship Id="rId6" Type="http://schemas.openxmlformats.org/officeDocument/2006/relationships/oleObject" Target="../embeddings/oleObject40.bin"/><Relationship Id="rId7" Type="http://schemas.openxmlformats.org/officeDocument/2006/relationships/image" Target="../media/image42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52.png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50.emf"/><Relationship Id="rId9" Type="http://schemas.openxmlformats.org/officeDocument/2006/relationships/oleObject" Target="../embeddings/oleObject43.bin"/><Relationship Id="rId10" Type="http://schemas.openxmlformats.org/officeDocument/2006/relationships/image" Target="../media/image5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3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9.w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1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914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35</a:t>
            </a:r>
            <a:br>
              <a:rPr lang="en-US" sz="5400" dirty="0" smtClean="0"/>
            </a:br>
            <a:r>
              <a:rPr lang="en-US" sz="3200" dirty="0" smtClean="0"/>
              <a:t>Vibrational spectroscopy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3885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/>
          <a:lstStyle/>
          <a:p>
            <a:r>
              <a:rPr lang="en-US" dirty="0"/>
              <a:t>Polyatomic </a:t>
            </a:r>
            <a:r>
              <a:rPr lang="en-US" dirty="0" smtClean="0"/>
              <a:t>molecules </a:t>
            </a:r>
            <a:br>
              <a:rPr lang="en-US" dirty="0" smtClean="0"/>
            </a:br>
            <a:r>
              <a:rPr lang="en-US" dirty="0" smtClean="0"/>
              <a:t>in harmonic approximation</a:t>
            </a:r>
            <a:endParaRPr lang="en-US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11662"/>
          </a:xfrm>
        </p:spPr>
        <p:txBody>
          <a:bodyPr/>
          <a:lstStyle/>
          <a:p>
            <a:r>
              <a:rPr lang="en-US" dirty="0"/>
              <a:t>Linear molecules: 3</a:t>
            </a:r>
            <a:r>
              <a:rPr lang="en-US" i="1" dirty="0"/>
              <a:t>N</a:t>
            </a:r>
            <a:r>
              <a:rPr lang="en-US" dirty="0"/>
              <a:t> – 5 </a:t>
            </a:r>
            <a:r>
              <a:rPr lang="en-US" dirty="0" smtClean="0"/>
              <a:t>modes.</a:t>
            </a:r>
          </a:p>
          <a:p>
            <a:r>
              <a:rPr lang="en-US" dirty="0" smtClean="0"/>
              <a:t>Nonlinear </a:t>
            </a:r>
            <a:r>
              <a:rPr lang="en-US" dirty="0"/>
              <a:t>molecules: 3</a:t>
            </a:r>
            <a:r>
              <a:rPr lang="en-US" i="1" dirty="0"/>
              <a:t>N</a:t>
            </a:r>
            <a:r>
              <a:rPr lang="en-US" dirty="0"/>
              <a:t> – 6 </a:t>
            </a:r>
            <a:r>
              <a:rPr lang="en-US" dirty="0" smtClean="0"/>
              <a:t>modes.</a:t>
            </a:r>
          </a:p>
          <a:p>
            <a:r>
              <a:rPr lang="en-US" dirty="0" smtClean="0"/>
              <a:t>The Schrödinger equation for polyatomic vibrations (i.e., once assumed to be separable from rotations) can be solved </a:t>
            </a:r>
            <a:r>
              <a:rPr lang="en-US" b="1" i="1" dirty="0" smtClean="0"/>
              <a:t>exactly</a:t>
            </a:r>
            <a:r>
              <a:rPr lang="en-US" dirty="0" smtClean="0"/>
              <a:t> in the harmonic approximation.</a:t>
            </a:r>
          </a:p>
          <a:p>
            <a:r>
              <a:rPr lang="en-US" dirty="0" smtClean="0"/>
              <a:t>The wave function becomes the product of harmonic oscillator wave functions along </a:t>
            </a:r>
            <a:r>
              <a:rPr lang="en-US" b="1" i="1" dirty="0" smtClean="0"/>
              <a:t>normal modes</a:t>
            </a:r>
            <a:r>
              <a:rPr lang="en-US" dirty="0" smtClean="0"/>
              <a:t>. The energy is the sum of harmonic oscillators’ energies.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24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A normal mode is classical motion of nuclei with well-defined frequency, a set of nuclear coordinates representable by arrows in the case of CO</a:t>
            </a:r>
            <a:r>
              <a:rPr lang="en-US" baseline="-25000" dirty="0" smtClean="0"/>
              <a:t>2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3</a:t>
            </a:r>
            <a:r>
              <a:rPr lang="en-US" i="1" dirty="0" smtClean="0"/>
              <a:t>N </a:t>
            </a:r>
            <a:r>
              <a:rPr lang="en-US" dirty="0" smtClean="0"/>
              <a:t>– 6 dimensional classical vibration of masses connected by harmonic springs can be decomposed into 3</a:t>
            </a:r>
            <a:r>
              <a:rPr lang="en-US" i="1" dirty="0" smtClean="0"/>
              <a:t>N </a:t>
            </a:r>
            <a:r>
              <a:rPr lang="en-US" dirty="0"/>
              <a:t>– 6 </a:t>
            </a:r>
            <a:r>
              <a:rPr lang="en-US" dirty="0" smtClean="0"/>
              <a:t>separate one-dimensional classical harmonic oscillators, each of which in a </a:t>
            </a:r>
            <a:r>
              <a:rPr lang="en-US" b="1" dirty="0" smtClean="0"/>
              <a:t>normal coordinate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868362"/>
          </a:xfrm>
        </p:spPr>
        <p:txBody>
          <a:bodyPr/>
          <a:lstStyle/>
          <a:p>
            <a:r>
              <a:rPr lang="en-US" dirty="0" smtClean="0"/>
              <a:t>Normal modes</a:t>
            </a:r>
            <a:endParaRPr lang="en-US" dirty="0"/>
          </a:p>
        </p:txBody>
      </p:sp>
      <p:grpSp>
        <p:nvGrpSpPr>
          <p:cNvPr id="83985" name="Group 17"/>
          <p:cNvGrpSpPr>
            <a:grpSpLocks/>
          </p:cNvGrpSpPr>
          <p:nvPr/>
        </p:nvGrpSpPr>
        <p:grpSpPr bwMode="auto">
          <a:xfrm>
            <a:off x="1371600" y="3276600"/>
            <a:ext cx="2438400" cy="457200"/>
            <a:chOff x="912" y="1632"/>
            <a:chExt cx="1536" cy="288"/>
          </a:xfrm>
        </p:grpSpPr>
        <p:sp>
          <p:nvSpPr>
            <p:cNvPr id="83986" name="Rectangle 18"/>
            <p:cNvSpPr>
              <a:spLocks noChangeArrowheads="1"/>
            </p:cNvSpPr>
            <p:nvPr/>
          </p:nvSpPr>
          <p:spPr bwMode="auto">
            <a:xfrm>
              <a:off x="1056" y="1728"/>
              <a:ext cx="1248" cy="9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7" name="Oval 19"/>
            <p:cNvSpPr>
              <a:spLocks noChangeArrowheads="1"/>
            </p:cNvSpPr>
            <p:nvPr/>
          </p:nvSpPr>
          <p:spPr bwMode="auto">
            <a:xfrm>
              <a:off x="912" y="1632"/>
              <a:ext cx="288" cy="288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8" name="Oval 20"/>
            <p:cNvSpPr>
              <a:spLocks noChangeArrowheads="1"/>
            </p:cNvSpPr>
            <p:nvPr/>
          </p:nvSpPr>
          <p:spPr bwMode="auto">
            <a:xfrm>
              <a:off x="1536" y="1632"/>
              <a:ext cx="288" cy="2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9" name="Oval 21"/>
            <p:cNvSpPr>
              <a:spLocks noChangeArrowheads="1"/>
            </p:cNvSpPr>
            <p:nvPr/>
          </p:nvSpPr>
          <p:spPr bwMode="auto">
            <a:xfrm>
              <a:off x="2160" y="1632"/>
              <a:ext cx="288" cy="288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990" name="Group 22"/>
          <p:cNvGrpSpPr>
            <a:grpSpLocks/>
          </p:cNvGrpSpPr>
          <p:nvPr/>
        </p:nvGrpSpPr>
        <p:grpSpPr bwMode="auto">
          <a:xfrm>
            <a:off x="5410200" y="3276600"/>
            <a:ext cx="2438400" cy="457200"/>
            <a:chOff x="912" y="1632"/>
            <a:chExt cx="1536" cy="288"/>
          </a:xfrm>
        </p:grpSpPr>
        <p:sp>
          <p:nvSpPr>
            <p:cNvPr id="83991" name="Rectangle 23"/>
            <p:cNvSpPr>
              <a:spLocks noChangeArrowheads="1"/>
            </p:cNvSpPr>
            <p:nvPr/>
          </p:nvSpPr>
          <p:spPr bwMode="auto">
            <a:xfrm>
              <a:off x="1056" y="1728"/>
              <a:ext cx="1248" cy="9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2" name="Oval 24"/>
            <p:cNvSpPr>
              <a:spLocks noChangeArrowheads="1"/>
            </p:cNvSpPr>
            <p:nvPr/>
          </p:nvSpPr>
          <p:spPr bwMode="auto">
            <a:xfrm>
              <a:off x="912" y="1632"/>
              <a:ext cx="288" cy="288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3" name="Oval 25"/>
            <p:cNvSpPr>
              <a:spLocks noChangeArrowheads="1"/>
            </p:cNvSpPr>
            <p:nvPr/>
          </p:nvSpPr>
          <p:spPr bwMode="auto">
            <a:xfrm>
              <a:off x="1536" y="1632"/>
              <a:ext cx="288" cy="2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4" name="Oval 26"/>
            <p:cNvSpPr>
              <a:spLocks noChangeArrowheads="1"/>
            </p:cNvSpPr>
            <p:nvPr/>
          </p:nvSpPr>
          <p:spPr bwMode="auto">
            <a:xfrm>
              <a:off x="2160" y="1632"/>
              <a:ext cx="288" cy="288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95" name="AutoShape 27"/>
          <p:cNvSpPr>
            <a:spLocks noChangeArrowheads="1"/>
          </p:cNvSpPr>
          <p:nvPr/>
        </p:nvSpPr>
        <p:spPr bwMode="auto">
          <a:xfrm>
            <a:off x="914400" y="33528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6" name="AutoShape 28"/>
          <p:cNvSpPr>
            <a:spLocks noChangeArrowheads="1"/>
          </p:cNvSpPr>
          <p:nvPr/>
        </p:nvSpPr>
        <p:spPr bwMode="auto">
          <a:xfrm rot="10800000">
            <a:off x="7848600" y="33528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8" name="AutoShape 30"/>
          <p:cNvSpPr>
            <a:spLocks noChangeArrowheads="1"/>
          </p:cNvSpPr>
          <p:nvPr/>
        </p:nvSpPr>
        <p:spPr bwMode="auto">
          <a:xfrm rot="10800000">
            <a:off x="3810000" y="33528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9" name="AutoShape 31"/>
          <p:cNvSpPr>
            <a:spLocks noChangeArrowheads="1"/>
          </p:cNvSpPr>
          <p:nvPr/>
        </p:nvSpPr>
        <p:spPr bwMode="auto">
          <a:xfrm rot="10800000">
            <a:off x="5867400" y="33528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28"/>
          <p:cNvSpPr>
            <a:spLocks noChangeArrowheads="1"/>
          </p:cNvSpPr>
          <p:nvPr/>
        </p:nvSpPr>
        <p:spPr bwMode="auto">
          <a:xfrm>
            <a:off x="6477000" y="3352800"/>
            <a:ext cx="2286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16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dirty="0" smtClean="0"/>
              <a:t>Classical versus quantum harmonic oscillators</a:t>
            </a:r>
            <a:endParaRPr lang="en-US" dirty="0"/>
          </a:p>
        </p:txBody>
      </p:sp>
      <p:graphicFrame>
        <p:nvGraphicFramePr>
          <p:cNvPr id="757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8328066"/>
              </p:ext>
            </p:extLst>
          </p:nvPr>
        </p:nvGraphicFramePr>
        <p:xfrm>
          <a:off x="4422775" y="2819400"/>
          <a:ext cx="380682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Equation" r:id="rId4" imgW="1930400" imgH="495300" progId="Equation.DSMT4">
                  <p:embed/>
                </p:oleObj>
              </mc:Choice>
              <mc:Fallback>
                <p:oleObj name="Equation" r:id="rId4" imgW="1930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775" y="2819400"/>
                        <a:ext cx="3806825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323749"/>
              </p:ext>
            </p:extLst>
          </p:nvPr>
        </p:nvGraphicFramePr>
        <p:xfrm>
          <a:off x="1295400" y="2743200"/>
          <a:ext cx="16033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Equation" r:id="rId6" imgW="812800" imgH="431800" progId="Equation.DSMT4">
                  <p:embed/>
                </p:oleObj>
              </mc:Choice>
              <mc:Fallback>
                <p:oleObj name="Equation" r:id="rId6" imgW="812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743200"/>
                        <a:ext cx="160337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2286000"/>
            <a:ext cx="2858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Classical – Newton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4127500"/>
            <a:ext cx="3029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Classical – Hamilton</a:t>
            </a:r>
            <a:endParaRPr lang="en-US" dirty="0">
              <a:solidFill>
                <a:srgbClr val="FF660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018661"/>
              </p:ext>
            </p:extLst>
          </p:nvPr>
        </p:nvGraphicFramePr>
        <p:xfrm>
          <a:off x="1143000" y="4660900"/>
          <a:ext cx="192881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Equation" r:id="rId8" imgW="977900" imgH="419100" progId="Equation.DSMT4">
                  <p:embed/>
                </p:oleObj>
              </mc:Choice>
              <mc:Fallback>
                <p:oleObj name="Equation" r:id="rId8" imgW="977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60900"/>
                        <a:ext cx="1928813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72000" y="2286000"/>
            <a:ext cx="345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Quantum – Schrödinger</a:t>
            </a:r>
            <a:endParaRPr lang="en-US" dirty="0">
              <a:solidFill>
                <a:srgbClr val="3366FF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6505520"/>
              </p:ext>
            </p:extLst>
          </p:nvPr>
        </p:nvGraphicFramePr>
        <p:xfrm>
          <a:off x="4800600" y="3886200"/>
          <a:ext cx="3048000" cy="566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" name="Equation" r:id="rId10" imgW="1435100" imgH="266700" progId="Equation.DSMT4">
                  <p:embed/>
                </p:oleObj>
              </mc:Choice>
              <mc:Fallback>
                <p:oleObj name="Equation" r:id="rId10" imgW="14351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00600" y="3886200"/>
                        <a:ext cx="3048000" cy="566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15300"/>
              </p:ext>
            </p:extLst>
          </p:nvPr>
        </p:nvGraphicFramePr>
        <p:xfrm>
          <a:off x="4038600" y="4648200"/>
          <a:ext cx="4495800" cy="919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3" name="Equation" r:id="rId12" imgW="2362200" imgH="482600" progId="Equation.3">
                  <p:embed/>
                </p:oleObj>
              </mc:Choice>
              <mc:Fallback>
                <p:oleObj name="Equation" r:id="rId12" imgW="23622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648200"/>
                        <a:ext cx="4495800" cy="919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1976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8776"/>
            <a:ext cx="8229600" cy="868362"/>
          </a:xfrm>
        </p:spPr>
        <p:txBody>
          <a:bodyPr/>
          <a:lstStyle/>
          <a:p>
            <a:r>
              <a:rPr lang="en-US" dirty="0"/>
              <a:t>Normal </a:t>
            </a:r>
            <a:r>
              <a:rPr lang="en-US" dirty="0" smtClean="0"/>
              <a:t>mode analysis</a:t>
            </a:r>
            <a:endParaRPr lang="en-US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16063"/>
            <a:ext cx="8229600" cy="4411662"/>
          </a:xfrm>
        </p:spPr>
        <p:txBody>
          <a:bodyPr/>
          <a:lstStyle/>
          <a:p>
            <a:r>
              <a:rPr lang="en-US" dirty="0" smtClean="0"/>
              <a:t>Consider </a:t>
            </a:r>
            <a:r>
              <a:rPr lang="en-US" dirty="0"/>
              <a:t>just the in-line motion </a:t>
            </a:r>
            <a:r>
              <a:rPr lang="en-US" dirty="0" smtClean="0"/>
              <a:t>of CO</a:t>
            </a:r>
            <a:r>
              <a:rPr lang="en-US" baseline="-25000" dirty="0" smtClean="0"/>
              <a:t>2</a:t>
            </a:r>
            <a:r>
              <a:rPr lang="en-US" dirty="0" smtClean="0"/>
              <a:t>: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We have </a:t>
            </a:r>
          </a:p>
        </p:txBody>
      </p:sp>
      <p:grpSp>
        <p:nvGrpSpPr>
          <p:cNvPr id="658436" name="Group 4"/>
          <p:cNvGrpSpPr>
            <a:grpSpLocks/>
          </p:cNvGrpSpPr>
          <p:nvPr/>
        </p:nvGrpSpPr>
        <p:grpSpPr bwMode="auto">
          <a:xfrm>
            <a:off x="3429000" y="2762250"/>
            <a:ext cx="2438400" cy="457200"/>
            <a:chOff x="912" y="1632"/>
            <a:chExt cx="1536" cy="288"/>
          </a:xfrm>
        </p:grpSpPr>
        <p:sp>
          <p:nvSpPr>
            <p:cNvPr id="658437" name="Rectangle 5"/>
            <p:cNvSpPr>
              <a:spLocks noChangeArrowheads="1"/>
            </p:cNvSpPr>
            <p:nvPr/>
          </p:nvSpPr>
          <p:spPr bwMode="auto">
            <a:xfrm>
              <a:off x="1056" y="1728"/>
              <a:ext cx="1248" cy="9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8438" name="Oval 6"/>
            <p:cNvSpPr>
              <a:spLocks noChangeArrowheads="1"/>
            </p:cNvSpPr>
            <p:nvPr/>
          </p:nvSpPr>
          <p:spPr bwMode="auto">
            <a:xfrm>
              <a:off x="912" y="1632"/>
              <a:ext cx="288" cy="288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r>
                <a:rPr lang="en-US" sz="1800" dirty="0" smtClean="0"/>
                <a:t>O</a:t>
              </a:r>
              <a:r>
                <a:rPr lang="en-US" sz="1800" baseline="-25000" dirty="0" smtClean="0"/>
                <a:t>1</a:t>
              </a:r>
              <a:endParaRPr lang="en-US" sz="1800" baseline="-25000" dirty="0"/>
            </a:p>
          </p:txBody>
        </p:sp>
        <p:sp>
          <p:nvSpPr>
            <p:cNvPr id="658439" name="Oval 7"/>
            <p:cNvSpPr>
              <a:spLocks noChangeArrowheads="1"/>
            </p:cNvSpPr>
            <p:nvPr/>
          </p:nvSpPr>
          <p:spPr bwMode="auto">
            <a:xfrm>
              <a:off x="1536" y="1632"/>
              <a:ext cx="288" cy="2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800" dirty="0" smtClean="0">
                  <a:solidFill>
                    <a:schemeClr val="bg1"/>
                  </a:solidFill>
                </a:rPr>
                <a:t>C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658440" name="Oval 8"/>
            <p:cNvSpPr>
              <a:spLocks noChangeArrowheads="1"/>
            </p:cNvSpPr>
            <p:nvPr/>
          </p:nvSpPr>
          <p:spPr bwMode="auto">
            <a:xfrm>
              <a:off x="2160" y="1632"/>
              <a:ext cx="288" cy="288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r>
                <a:rPr lang="en-US" sz="1800" dirty="0" smtClean="0"/>
                <a:t>O</a:t>
              </a:r>
              <a:r>
                <a:rPr lang="en-US" sz="1800" baseline="-25000" dirty="0" smtClean="0"/>
                <a:t>2</a:t>
              </a:r>
              <a:endParaRPr lang="en-US" sz="1800" baseline="-25000" dirty="0"/>
            </a:p>
          </p:txBody>
        </p:sp>
      </p:grpSp>
      <p:sp>
        <p:nvSpPr>
          <p:cNvPr id="658441" name="Line 9"/>
          <p:cNvSpPr>
            <a:spLocks noChangeShapeType="1"/>
          </p:cNvSpPr>
          <p:nvPr/>
        </p:nvSpPr>
        <p:spPr bwMode="auto">
          <a:xfrm>
            <a:off x="3200400" y="337185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8442" name="Text Box 10"/>
          <p:cNvSpPr txBox="1">
            <a:spLocks noChangeArrowheads="1"/>
          </p:cNvSpPr>
          <p:nvPr/>
        </p:nvSpPr>
        <p:spPr bwMode="auto">
          <a:xfrm>
            <a:off x="6232525" y="310832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charset="0"/>
              </a:rPr>
              <a:t>x</a:t>
            </a:r>
          </a:p>
        </p:txBody>
      </p:sp>
      <p:graphicFrame>
        <p:nvGraphicFramePr>
          <p:cNvPr id="6584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297172"/>
              </p:ext>
            </p:extLst>
          </p:nvPr>
        </p:nvGraphicFramePr>
        <p:xfrm>
          <a:off x="3810000" y="2117725"/>
          <a:ext cx="7016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66" name="Equation" r:id="rId4" imgW="355320" imgH="393480" progId="Equation.DSMT4">
                  <p:embed/>
                </p:oleObj>
              </mc:Choice>
              <mc:Fallback>
                <p:oleObj name="Equation" r:id="rId4" imgW="355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117725"/>
                        <a:ext cx="701675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44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099007"/>
              </p:ext>
            </p:extLst>
          </p:nvPr>
        </p:nvGraphicFramePr>
        <p:xfrm>
          <a:off x="4800600" y="2117725"/>
          <a:ext cx="7016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67" name="Equation" r:id="rId6" imgW="355320" imgH="393480" progId="Equation.DSMT4">
                  <p:embed/>
                </p:oleObj>
              </mc:Choice>
              <mc:Fallback>
                <p:oleObj name="Equation" r:id="rId6" imgW="355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117725"/>
                        <a:ext cx="701675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44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554682"/>
              </p:ext>
            </p:extLst>
          </p:nvPr>
        </p:nvGraphicFramePr>
        <p:xfrm>
          <a:off x="3003550" y="3990975"/>
          <a:ext cx="34813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68" name="Equation" r:id="rId7" imgW="1397000" imgH="355600" progId="Equation.DSMT4">
                  <p:embed/>
                </p:oleObj>
              </mc:Choice>
              <mc:Fallback>
                <p:oleObj name="Equation" r:id="rId7" imgW="1397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3990975"/>
                        <a:ext cx="3481387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4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125579"/>
              </p:ext>
            </p:extLst>
          </p:nvPr>
        </p:nvGraphicFramePr>
        <p:xfrm>
          <a:off x="2020887" y="4708525"/>
          <a:ext cx="544671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69" name="Equation" r:id="rId9" imgW="2184400" imgH="330200" progId="Equation.DSMT4">
                  <p:embed/>
                </p:oleObj>
              </mc:Choice>
              <mc:Fallback>
                <p:oleObj name="Equation" r:id="rId9" imgW="2184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887" y="4708525"/>
                        <a:ext cx="544671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44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244535"/>
              </p:ext>
            </p:extLst>
          </p:nvPr>
        </p:nvGraphicFramePr>
        <p:xfrm>
          <a:off x="2970212" y="5362575"/>
          <a:ext cx="35464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070" name="Equation" r:id="rId11" imgW="1422400" imgH="355600" progId="Equation.DSMT4">
                  <p:embed/>
                </p:oleObj>
              </mc:Choice>
              <mc:Fallback>
                <p:oleObj name="Equation" r:id="rId11" imgW="14224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2" y="5362575"/>
                        <a:ext cx="354647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8448" name="Text Box 16"/>
          <p:cNvSpPr txBox="1">
            <a:spLocks noChangeArrowheads="1"/>
          </p:cNvSpPr>
          <p:nvPr/>
        </p:nvSpPr>
        <p:spPr bwMode="auto">
          <a:xfrm>
            <a:off x="138112" y="4556125"/>
            <a:ext cx="1793129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FF6600"/>
                </a:solidFill>
              </a:rPr>
              <a:t>All three </a:t>
            </a:r>
            <a:r>
              <a:rPr lang="en-US" sz="2400" dirty="0" smtClean="0">
                <a:solidFill>
                  <a:srgbClr val="FF6600"/>
                </a:solidFill>
              </a:rPr>
              <a:t/>
            </a:r>
            <a:br>
              <a:rPr lang="en-US" sz="2400" dirty="0" smtClean="0">
                <a:solidFill>
                  <a:srgbClr val="FF6600"/>
                </a:solidFill>
              </a:rPr>
            </a:br>
            <a:r>
              <a:rPr lang="en-US" sz="2400" dirty="0" smtClean="0">
                <a:solidFill>
                  <a:srgbClr val="FF6600"/>
                </a:solidFill>
              </a:rPr>
              <a:t>coordinates</a:t>
            </a:r>
            <a:endParaRPr lang="en-US" sz="2400" dirty="0">
              <a:solidFill>
                <a:srgbClr val="FF6600"/>
              </a:solidFill>
            </a:endParaRPr>
          </a:p>
          <a:p>
            <a:pPr algn="ctr"/>
            <a:r>
              <a:rPr lang="en-US" sz="2400" dirty="0">
                <a:solidFill>
                  <a:srgbClr val="FF6600"/>
                </a:solidFill>
              </a:rPr>
              <a:t>are coupled</a:t>
            </a:r>
          </a:p>
        </p:txBody>
      </p:sp>
    </p:spTree>
    <p:extLst>
      <p:ext uri="{BB962C8B-B14F-4D97-AF65-F5344CB8AC3E}">
        <p14:creationId xmlns:p14="http://schemas.microsoft.com/office/powerpoint/2010/main" val="28170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</a:t>
            </a:r>
            <a:r>
              <a:rPr lang="en-US" dirty="0" smtClean="0"/>
              <a:t>mode analysis</a:t>
            </a:r>
            <a:endParaRPr lang="en-US" dirty="0"/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36738"/>
            <a:ext cx="8229600" cy="4411662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In matrix form:</a:t>
            </a:r>
          </a:p>
        </p:txBody>
      </p:sp>
      <p:graphicFrame>
        <p:nvGraphicFramePr>
          <p:cNvPr id="66048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60563"/>
              </p:ext>
            </p:extLst>
          </p:nvPr>
        </p:nvGraphicFramePr>
        <p:xfrm>
          <a:off x="381000" y="4017963"/>
          <a:ext cx="8367713" cy="200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54" name="Equation" r:id="rId4" imgW="3822700" imgH="914400" progId="Equation.DSMT4">
                  <p:embed/>
                </p:oleObj>
              </mc:Choice>
              <mc:Fallback>
                <p:oleObj name="Equation" r:id="rId4" imgW="38227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017963"/>
                        <a:ext cx="8367713" cy="200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144144"/>
              </p:ext>
            </p:extLst>
          </p:nvPr>
        </p:nvGraphicFramePr>
        <p:xfrm>
          <a:off x="2941638" y="1455738"/>
          <a:ext cx="3481387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55" name="Equation" r:id="rId6" imgW="1397000" imgH="355600" progId="Equation.DSMT4">
                  <p:embed/>
                </p:oleObj>
              </mc:Choice>
              <mc:Fallback>
                <p:oleObj name="Equation" r:id="rId6" imgW="1397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638" y="1455738"/>
                        <a:ext cx="3481387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983118"/>
              </p:ext>
            </p:extLst>
          </p:nvPr>
        </p:nvGraphicFramePr>
        <p:xfrm>
          <a:off x="1958975" y="2173288"/>
          <a:ext cx="544671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56" name="Equation" r:id="rId8" imgW="2184400" imgH="330200" progId="Equation.DSMT4">
                  <p:embed/>
                </p:oleObj>
              </mc:Choice>
              <mc:Fallback>
                <p:oleObj name="Equation" r:id="rId8" imgW="2184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2173288"/>
                        <a:ext cx="544671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069488"/>
              </p:ext>
            </p:extLst>
          </p:nvPr>
        </p:nvGraphicFramePr>
        <p:xfrm>
          <a:off x="2908300" y="2827338"/>
          <a:ext cx="35464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57" name="Equation" r:id="rId10" imgW="1422400" imgH="355600" progId="Equation.DSMT4">
                  <p:embed/>
                </p:oleObj>
              </mc:Choice>
              <mc:Fallback>
                <p:oleObj name="Equation" r:id="rId10" imgW="14224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2827338"/>
                        <a:ext cx="3546475" cy="885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2094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</a:t>
            </a:r>
            <a:r>
              <a:rPr lang="en-US" dirty="0" smtClean="0"/>
              <a:t>mode analysis</a:t>
            </a:r>
            <a:endParaRPr lang="en-US" dirty="0"/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object of the normal mode analysis is to find linear combinations </a:t>
            </a:r>
            <a:r>
              <a:rPr lang="en-US" dirty="0"/>
              <a:t>of </a:t>
            </a:r>
            <a:r>
              <a:rPr lang="en-US" dirty="0" smtClean="0"/>
              <a:t>the original </a:t>
            </a:r>
            <a:r>
              <a:rPr lang="en-US" dirty="0"/>
              <a:t>coordinates that </a:t>
            </a:r>
            <a:r>
              <a:rPr lang="en-US" dirty="0" smtClean="0"/>
              <a:t>decouple the equations: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 that</a:t>
            </a:r>
          </a:p>
        </p:txBody>
      </p:sp>
      <p:graphicFrame>
        <p:nvGraphicFramePr>
          <p:cNvPr id="66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264989"/>
              </p:ext>
            </p:extLst>
          </p:nvPr>
        </p:nvGraphicFramePr>
        <p:xfrm>
          <a:off x="514350" y="3429000"/>
          <a:ext cx="5862638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53" name="Equation" r:id="rId4" imgW="3822700" imgH="914400" progId="Equation.DSMT4">
                  <p:embed/>
                </p:oleObj>
              </mc:Choice>
              <mc:Fallback>
                <p:oleObj name="Equation" r:id="rId4" imgW="38227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3429000"/>
                        <a:ext cx="5862638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2533" name="Rectangle 5"/>
          <p:cNvSpPr>
            <a:spLocks noChangeArrowheads="1"/>
          </p:cNvSpPr>
          <p:nvPr/>
        </p:nvSpPr>
        <p:spPr bwMode="auto">
          <a:xfrm>
            <a:off x="533400" y="3581400"/>
            <a:ext cx="1905000" cy="1066800"/>
          </a:xfrm>
          <a:prstGeom prst="rect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62534" name="Object 6"/>
          <p:cNvGraphicFramePr>
            <a:graphicFrameLocks noChangeAspect="1"/>
          </p:cNvGraphicFramePr>
          <p:nvPr/>
        </p:nvGraphicFramePr>
        <p:xfrm>
          <a:off x="2514600" y="4876800"/>
          <a:ext cx="3227388" cy="190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54" name="Equation" r:id="rId6" imgW="1612800" imgH="952200" progId="Equation.DSMT4">
                  <p:embed/>
                </p:oleObj>
              </mc:Choice>
              <mc:Fallback>
                <p:oleObj name="Equation" r:id="rId6" imgW="161280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876800"/>
                        <a:ext cx="3227388" cy="190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2535" name="Text Box 7"/>
          <p:cNvSpPr txBox="1">
            <a:spLocks noChangeArrowheads="1"/>
          </p:cNvSpPr>
          <p:nvPr/>
        </p:nvSpPr>
        <p:spPr bwMode="auto">
          <a:xfrm>
            <a:off x="5791200" y="5105400"/>
            <a:ext cx="3124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6600"/>
                </a:solidFill>
              </a:rPr>
              <a:t>These are </a:t>
            </a:r>
            <a:r>
              <a:rPr lang="en-US" sz="2400" dirty="0" smtClean="0">
                <a:solidFill>
                  <a:srgbClr val="FF6600"/>
                </a:solidFill>
              </a:rPr>
              <a:t>the normal </a:t>
            </a:r>
            <a:r>
              <a:rPr lang="en-US" sz="2400" dirty="0" smtClean="0">
                <a:solidFill>
                  <a:srgbClr val="FF6600"/>
                </a:solidFill>
              </a:rPr>
              <a:t>coordinates (see next pages how to obtain them)</a:t>
            </a:r>
            <a:endParaRPr lang="en-US" sz="2400" dirty="0">
              <a:solidFill>
                <a:srgbClr val="FF6600"/>
              </a:solidFill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228806"/>
              </p:ext>
            </p:extLst>
          </p:nvPr>
        </p:nvGraphicFramePr>
        <p:xfrm>
          <a:off x="6705600" y="3581400"/>
          <a:ext cx="21304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55" name="Equation" r:id="rId8" imgW="850900" imgH="431800" progId="Equation.DSMT4">
                  <p:embed/>
                </p:oleObj>
              </mc:Choice>
              <mc:Fallback>
                <p:oleObj name="Equation" r:id="rId8" imgW="850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581400"/>
                        <a:ext cx="2130425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28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868362"/>
          </a:xfrm>
        </p:spPr>
        <p:txBody>
          <a:bodyPr/>
          <a:lstStyle/>
          <a:p>
            <a:r>
              <a:rPr lang="en-US" dirty="0"/>
              <a:t>Normal </a:t>
            </a:r>
            <a:r>
              <a:rPr lang="en-US" dirty="0" smtClean="0"/>
              <a:t>mode analysis</a:t>
            </a:r>
            <a:endParaRPr lang="en-US" dirty="0"/>
          </a:p>
        </p:txBody>
      </p:sp>
      <p:graphicFrame>
        <p:nvGraphicFramePr>
          <p:cNvPr id="6645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754933"/>
              </p:ext>
            </p:extLst>
          </p:nvPr>
        </p:nvGraphicFramePr>
        <p:xfrm>
          <a:off x="3352800" y="1143000"/>
          <a:ext cx="21304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85" name="Equation" r:id="rId4" imgW="850900" imgH="431800" progId="Equation.DSMT4">
                  <p:embed/>
                </p:oleObj>
              </mc:Choice>
              <mc:Fallback>
                <p:oleObj name="Equation" r:id="rId4" imgW="850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143000"/>
                        <a:ext cx="2130425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298523"/>
              </p:ext>
            </p:extLst>
          </p:nvPr>
        </p:nvGraphicFramePr>
        <p:xfrm>
          <a:off x="990600" y="2286000"/>
          <a:ext cx="7065963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86" name="Equation" r:id="rId6" imgW="2819400" imgH="673100" progId="Equation.DSMT4">
                  <p:embed/>
                </p:oleObj>
              </mc:Choice>
              <mc:Fallback>
                <p:oleObj name="Equation" r:id="rId6" imgW="28194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0"/>
                        <a:ext cx="7065963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45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215818"/>
              </p:ext>
            </p:extLst>
          </p:nvPr>
        </p:nvGraphicFramePr>
        <p:xfrm>
          <a:off x="3657600" y="3886200"/>
          <a:ext cx="171767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87" name="Equation" r:id="rId8" imgW="685800" imgH="431800" progId="Equation.DSMT4">
                  <p:embed/>
                </p:oleObj>
              </mc:Choice>
              <mc:Fallback>
                <p:oleObj name="Equation" r:id="rId8" imgW="685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886200"/>
                        <a:ext cx="1717675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530810"/>
              </p:ext>
            </p:extLst>
          </p:nvPr>
        </p:nvGraphicFramePr>
        <p:xfrm>
          <a:off x="4926013" y="5257800"/>
          <a:ext cx="218757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88" name="Equation" r:id="rId10" imgW="1689100" imgH="1016000" progId="Equation.DSMT4">
                  <p:embed/>
                </p:oleObj>
              </mc:Choice>
              <mc:Fallback>
                <p:oleObj name="Equation" r:id="rId10" imgW="1689100" imgH="101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6013" y="5257800"/>
                        <a:ext cx="218757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276176"/>
              </p:ext>
            </p:extLst>
          </p:nvPr>
        </p:nvGraphicFramePr>
        <p:xfrm>
          <a:off x="1801813" y="5259388"/>
          <a:ext cx="2465387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89" name="Equation" r:id="rId12" imgW="1905000" imgH="1003300" progId="Equation.DSMT4">
                  <p:embed/>
                </p:oleObj>
              </mc:Choice>
              <mc:Fallback>
                <p:oleObj name="Equation" r:id="rId12" imgW="1905000" imgH="1003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3" y="5259388"/>
                        <a:ext cx="2465387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4038600"/>
            <a:ext cx="3044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Mass-weighted </a:t>
            </a:r>
          </a:p>
          <a:p>
            <a:pPr algn="ctr"/>
            <a:r>
              <a:rPr lang="en-US" dirty="0" smtClean="0">
                <a:solidFill>
                  <a:srgbClr val="3366FF"/>
                </a:solidFill>
              </a:rPr>
              <a:t>force constant matrix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76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</a:t>
            </a:r>
            <a:r>
              <a:rPr lang="en-US" dirty="0" smtClean="0"/>
              <a:t>mode analysis</a:t>
            </a:r>
            <a:endParaRPr lang="en-US" dirty="0"/>
          </a:p>
        </p:txBody>
      </p:sp>
      <p:graphicFrame>
        <p:nvGraphicFramePr>
          <p:cNvPr id="6686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084673"/>
              </p:ext>
            </p:extLst>
          </p:nvPr>
        </p:nvGraphicFramePr>
        <p:xfrm>
          <a:off x="2286000" y="1524000"/>
          <a:ext cx="4366267" cy="1706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28" name="Equation" r:id="rId4" imgW="2603500" imgH="1016000" progId="Equation.DSMT4">
                  <p:embed/>
                </p:oleObj>
              </mc:Choice>
              <mc:Fallback>
                <p:oleObj name="Equation" r:id="rId4" imgW="2603500" imgH="101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24000"/>
                        <a:ext cx="4366267" cy="17066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143674"/>
              </p:ext>
            </p:extLst>
          </p:nvPr>
        </p:nvGraphicFramePr>
        <p:xfrm>
          <a:off x="2057400" y="3276600"/>
          <a:ext cx="4876800" cy="1706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29" name="Equation" r:id="rId6" imgW="2908300" imgH="1016000" progId="Equation.DSMT4">
                  <p:embed/>
                </p:oleObj>
              </mc:Choice>
              <mc:Fallback>
                <p:oleObj name="Equation" r:id="rId6" imgW="2908300" imgH="101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276600"/>
                        <a:ext cx="4876800" cy="17066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23549"/>
              </p:ext>
            </p:extLst>
          </p:nvPr>
        </p:nvGraphicFramePr>
        <p:xfrm>
          <a:off x="838200" y="5257800"/>
          <a:ext cx="3492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230" name="Equation" r:id="rId8" imgW="2082800" imgH="596900" progId="Equation.DSMT4">
                  <p:embed/>
                </p:oleObj>
              </mc:Choice>
              <mc:Fallback>
                <p:oleObj name="Equation" r:id="rId8" imgW="2082800" imgH="596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257800"/>
                        <a:ext cx="34925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5410200" y="5486400"/>
            <a:ext cx="2438400" cy="457200"/>
            <a:chOff x="912" y="1632"/>
            <a:chExt cx="1536" cy="288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056" y="1728"/>
              <a:ext cx="1248" cy="9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912" y="1632"/>
              <a:ext cx="288" cy="288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1536" y="1632"/>
              <a:ext cx="288" cy="2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2160" y="1632"/>
              <a:ext cx="288" cy="288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4953000" y="55626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18"/>
          <p:cNvSpPr>
            <a:spLocks noChangeArrowheads="1"/>
          </p:cNvSpPr>
          <p:nvPr/>
        </p:nvSpPr>
        <p:spPr bwMode="auto">
          <a:xfrm rot="10800000">
            <a:off x="7848600" y="55626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r>
              <a:rPr lang="en-US" dirty="0" smtClean="0"/>
              <a:t>Normal modes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0" y="2209800"/>
            <a:ext cx="3352800" cy="457200"/>
            <a:chOff x="4724400" y="1905000"/>
            <a:chExt cx="3352800" cy="457200"/>
          </a:xfrm>
        </p:grpSpPr>
        <p:grpSp>
          <p:nvGrpSpPr>
            <p:cNvPr id="668678" name="Group 6"/>
            <p:cNvGrpSpPr>
              <a:grpSpLocks/>
            </p:cNvGrpSpPr>
            <p:nvPr/>
          </p:nvGrpSpPr>
          <p:grpSpPr bwMode="auto">
            <a:xfrm>
              <a:off x="5181600" y="1905000"/>
              <a:ext cx="2438400" cy="457200"/>
              <a:chOff x="912" y="1632"/>
              <a:chExt cx="1536" cy="288"/>
            </a:xfrm>
          </p:grpSpPr>
          <p:sp>
            <p:nvSpPr>
              <p:cNvPr id="668679" name="Rectangle 7"/>
              <p:cNvSpPr>
                <a:spLocks noChangeArrowheads="1"/>
              </p:cNvSpPr>
              <p:nvPr/>
            </p:nvSpPr>
            <p:spPr bwMode="auto">
              <a:xfrm>
                <a:off x="1056" y="1728"/>
                <a:ext cx="1248" cy="9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680" name="Oval 8"/>
              <p:cNvSpPr>
                <a:spLocks noChangeArrowheads="1"/>
              </p:cNvSpPr>
              <p:nvPr/>
            </p:nvSpPr>
            <p:spPr bwMode="auto">
              <a:xfrm>
                <a:off x="912" y="1632"/>
                <a:ext cx="288" cy="288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681" name="Oval 9"/>
              <p:cNvSpPr>
                <a:spLocks noChangeArrowheads="1"/>
              </p:cNvSpPr>
              <p:nvPr/>
            </p:nvSpPr>
            <p:spPr bwMode="auto">
              <a:xfrm>
                <a:off x="1536" y="1632"/>
                <a:ext cx="288" cy="28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682" name="Oval 10"/>
              <p:cNvSpPr>
                <a:spLocks noChangeArrowheads="1"/>
              </p:cNvSpPr>
              <p:nvPr/>
            </p:nvSpPr>
            <p:spPr bwMode="auto">
              <a:xfrm>
                <a:off x="2160" y="1632"/>
                <a:ext cx="288" cy="288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8688" name="AutoShape 16"/>
            <p:cNvSpPr>
              <a:spLocks noChangeArrowheads="1"/>
            </p:cNvSpPr>
            <p:nvPr/>
          </p:nvSpPr>
          <p:spPr bwMode="auto">
            <a:xfrm>
              <a:off x="4724400" y="1981200"/>
              <a:ext cx="457200" cy="304800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90" name="AutoShape 18"/>
            <p:cNvSpPr>
              <a:spLocks noChangeArrowheads="1"/>
            </p:cNvSpPr>
            <p:nvPr/>
          </p:nvSpPr>
          <p:spPr bwMode="auto">
            <a:xfrm rot="10800000">
              <a:off x="7620000" y="1981200"/>
              <a:ext cx="457200" cy="304800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47800" y="4191000"/>
            <a:ext cx="2895600" cy="457200"/>
            <a:chOff x="5181600" y="3200400"/>
            <a:chExt cx="2895600" cy="457200"/>
          </a:xfrm>
        </p:grpSpPr>
        <p:grpSp>
          <p:nvGrpSpPr>
            <p:cNvPr id="668683" name="Group 11"/>
            <p:cNvGrpSpPr>
              <a:grpSpLocks/>
            </p:cNvGrpSpPr>
            <p:nvPr/>
          </p:nvGrpSpPr>
          <p:grpSpPr bwMode="auto">
            <a:xfrm>
              <a:off x="5181600" y="3200400"/>
              <a:ext cx="2438400" cy="457200"/>
              <a:chOff x="912" y="1632"/>
              <a:chExt cx="1536" cy="288"/>
            </a:xfrm>
          </p:grpSpPr>
          <p:sp>
            <p:nvSpPr>
              <p:cNvPr id="668684" name="Rectangle 12"/>
              <p:cNvSpPr>
                <a:spLocks noChangeArrowheads="1"/>
              </p:cNvSpPr>
              <p:nvPr/>
            </p:nvSpPr>
            <p:spPr bwMode="auto">
              <a:xfrm>
                <a:off x="1056" y="1728"/>
                <a:ext cx="1248" cy="9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685" name="Oval 13"/>
              <p:cNvSpPr>
                <a:spLocks noChangeArrowheads="1"/>
              </p:cNvSpPr>
              <p:nvPr/>
            </p:nvSpPr>
            <p:spPr bwMode="auto">
              <a:xfrm>
                <a:off x="912" y="1632"/>
                <a:ext cx="288" cy="288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686" name="Oval 14"/>
              <p:cNvSpPr>
                <a:spLocks noChangeArrowheads="1"/>
              </p:cNvSpPr>
              <p:nvPr/>
            </p:nvSpPr>
            <p:spPr bwMode="auto">
              <a:xfrm>
                <a:off x="1536" y="1632"/>
                <a:ext cx="288" cy="28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687" name="Oval 15"/>
              <p:cNvSpPr>
                <a:spLocks noChangeArrowheads="1"/>
              </p:cNvSpPr>
              <p:nvPr/>
            </p:nvSpPr>
            <p:spPr bwMode="auto">
              <a:xfrm>
                <a:off x="2160" y="1632"/>
                <a:ext cx="288" cy="288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8689" name="AutoShape 17"/>
            <p:cNvSpPr>
              <a:spLocks noChangeArrowheads="1"/>
            </p:cNvSpPr>
            <p:nvPr/>
          </p:nvSpPr>
          <p:spPr bwMode="auto">
            <a:xfrm rot="10800000">
              <a:off x="7620000" y="3276600"/>
              <a:ext cx="457200" cy="304800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91" name="AutoShape 19"/>
            <p:cNvSpPr>
              <a:spLocks noChangeArrowheads="1"/>
            </p:cNvSpPr>
            <p:nvPr/>
          </p:nvSpPr>
          <p:spPr bwMode="auto">
            <a:xfrm rot="10800000">
              <a:off x="5638800" y="3276600"/>
              <a:ext cx="457200" cy="304800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92" name="AutoShape 20"/>
            <p:cNvSpPr>
              <a:spLocks noChangeArrowheads="1"/>
            </p:cNvSpPr>
            <p:nvPr/>
          </p:nvSpPr>
          <p:spPr bwMode="auto">
            <a:xfrm>
              <a:off x="6172200" y="3276600"/>
              <a:ext cx="228600" cy="304800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33600" y="6096000"/>
            <a:ext cx="2895600" cy="457200"/>
            <a:chOff x="5181600" y="4572000"/>
            <a:chExt cx="2895600" cy="457200"/>
          </a:xfrm>
        </p:grpSpPr>
        <p:grpSp>
          <p:nvGrpSpPr>
            <p:cNvPr id="668693" name="Group 21"/>
            <p:cNvGrpSpPr>
              <a:grpSpLocks/>
            </p:cNvGrpSpPr>
            <p:nvPr/>
          </p:nvGrpSpPr>
          <p:grpSpPr bwMode="auto">
            <a:xfrm>
              <a:off x="5181600" y="4572000"/>
              <a:ext cx="2438400" cy="457200"/>
              <a:chOff x="912" y="1632"/>
              <a:chExt cx="1536" cy="288"/>
            </a:xfrm>
          </p:grpSpPr>
          <p:sp>
            <p:nvSpPr>
              <p:cNvPr id="668694" name="Rectangle 22"/>
              <p:cNvSpPr>
                <a:spLocks noChangeArrowheads="1"/>
              </p:cNvSpPr>
              <p:nvPr/>
            </p:nvSpPr>
            <p:spPr bwMode="auto">
              <a:xfrm>
                <a:off x="1056" y="1728"/>
                <a:ext cx="1248" cy="9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695" name="Oval 23"/>
              <p:cNvSpPr>
                <a:spLocks noChangeArrowheads="1"/>
              </p:cNvSpPr>
              <p:nvPr/>
            </p:nvSpPr>
            <p:spPr bwMode="auto">
              <a:xfrm>
                <a:off x="912" y="1632"/>
                <a:ext cx="288" cy="288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696" name="Oval 24"/>
              <p:cNvSpPr>
                <a:spLocks noChangeArrowheads="1"/>
              </p:cNvSpPr>
              <p:nvPr/>
            </p:nvSpPr>
            <p:spPr bwMode="auto">
              <a:xfrm>
                <a:off x="1536" y="1632"/>
                <a:ext cx="288" cy="28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697" name="Oval 25"/>
              <p:cNvSpPr>
                <a:spLocks noChangeArrowheads="1"/>
              </p:cNvSpPr>
              <p:nvPr/>
            </p:nvSpPr>
            <p:spPr bwMode="auto">
              <a:xfrm>
                <a:off x="2160" y="1632"/>
                <a:ext cx="288" cy="288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8698" name="AutoShape 26"/>
            <p:cNvSpPr>
              <a:spLocks noChangeArrowheads="1"/>
            </p:cNvSpPr>
            <p:nvPr/>
          </p:nvSpPr>
          <p:spPr bwMode="auto">
            <a:xfrm rot="10800000">
              <a:off x="7620000" y="4648200"/>
              <a:ext cx="457200" cy="304800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99" name="AutoShape 27"/>
            <p:cNvSpPr>
              <a:spLocks noChangeArrowheads="1"/>
            </p:cNvSpPr>
            <p:nvPr/>
          </p:nvSpPr>
          <p:spPr bwMode="auto">
            <a:xfrm rot="10800000">
              <a:off x="5638800" y="4648200"/>
              <a:ext cx="457200" cy="304800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700" name="AutoShape 28"/>
            <p:cNvSpPr>
              <a:spLocks noChangeArrowheads="1"/>
            </p:cNvSpPr>
            <p:nvPr/>
          </p:nvSpPr>
          <p:spPr bwMode="auto">
            <a:xfrm rot="10800000">
              <a:off x="6629400" y="4648200"/>
              <a:ext cx="457200" cy="304800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38318"/>
              </p:ext>
            </p:extLst>
          </p:nvPr>
        </p:nvGraphicFramePr>
        <p:xfrm>
          <a:off x="2819400" y="1143000"/>
          <a:ext cx="3492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73" name="Equation" r:id="rId4" imgW="2082800" imgH="596900" progId="Equation.DSMT4">
                  <p:embed/>
                </p:oleObj>
              </mc:Choice>
              <mc:Fallback>
                <p:oleObj name="Equation" r:id="rId4" imgW="2082800" imgH="596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143000"/>
                        <a:ext cx="34925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1468019"/>
              </p:ext>
            </p:extLst>
          </p:nvPr>
        </p:nvGraphicFramePr>
        <p:xfrm>
          <a:off x="1981200" y="4876800"/>
          <a:ext cx="5132387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74" name="Equation" r:id="rId6" imgW="3060700" imgH="749300" progId="Equation.DSMT4">
                  <p:embed/>
                </p:oleObj>
              </mc:Choice>
              <mc:Fallback>
                <p:oleObj name="Equation" r:id="rId6" imgW="3060700" imgH="749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876800"/>
                        <a:ext cx="5132387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888758"/>
              </p:ext>
            </p:extLst>
          </p:nvPr>
        </p:nvGraphicFramePr>
        <p:xfrm>
          <a:off x="1143000" y="2895600"/>
          <a:ext cx="6770687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275" name="Equation" r:id="rId8" imgW="4038600" imgH="749300" progId="Equation.DSMT4">
                  <p:embed/>
                </p:oleObj>
              </mc:Choice>
              <mc:Fallback>
                <p:oleObj name="Equation" r:id="rId8" imgW="4038600" imgH="749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895600"/>
                        <a:ext cx="6770687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29200" y="2209800"/>
            <a:ext cx="264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Symmetric stretch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95800" y="4191000"/>
            <a:ext cx="3241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Anti-symmetric stretch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81600" y="6096000"/>
            <a:ext cx="1695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Translation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503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44562"/>
          </a:xfrm>
        </p:spPr>
        <p:txBody>
          <a:bodyPr/>
          <a:lstStyle/>
          <a:p>
            <a:r>
              <a:rPr lang="en-US" dirty="0" smtClean="0"/>
              <a:t>Classical to quantum transition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0" y="3048000"/>
            <a:ext cx="3352800" cy="457200"/>
            <a:chOff x="4724400" y="1905000"/>
            <a:chExt cx="3352800" cy="457200"/>
          </a:xfrm>
        </p:grpSpPr>
        <p:grpSp>
          <p:nvGrpSpPr>
            <p:cNvPr id="668678" name="Group 6"/>
            <p:cNvGrpSpPr>
              <a:grpSpLocks/>
            </p:cNvGrpSpPr>
            <p:nvPr/>
          </p:nvGrpSpPr>
          <p:grpSpPr bwMode="auto">
            <a:xfrm>
              <a:off x="5181600" y="1905000"/>
              <a:ext cx="2438400" cy="457200"/>
              <a:chOff x="912" y="1632"/>
              <a:chExt cx="1536" cy="288"/>
            </a:xfrm>
          </p:grpSpPr>
          <p:sp>
            <p:nvSpPr>
              <p:cNvPr id="668679" name="Rectangle 7"/>
              <p:cNvSpPr>
                <a:spLocks noChangeArrowheads="1"/>
              </p:cNvSpPr>
              <p:nvPr/>
            </p:nvSpPr>
            <p:spPr bwMode="auto">
              <a:xfrm>
                <a:off x="1056" y="1728"/>
                <a:ext cx="1248" cy="9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680" name="Oval 8"/>
              <p:cNvSpPr>
                <a:spLocks noChangeArrowheads="1"/>
              </p:cNvSpPr>
              <p:nvPr/>
            </p:nvSpPr>
            <p:spPr bwMode="auto">
              <a:xfrm>
                <a:off x="912" y="1632"/>
                <a:ext cx="288" cy="288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681" name="Oval 9"/>
              <p:cNvSpPr>
                <a:spLocks noChangeArrowheads="1"/>
              </p:cNvSpPr>
              <p:nvPr/>
            </p:nvSpPr>
            <p:spPr bwMode="auto">
              <a:xfrm>
                <a:off x="1536" y="1632"/>
                <a:ext cx="288" cy="28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682" name="Oval 10"/>
              <p:cNvSpPr>
                <a:spLocks noChangeArrowheads="1"/>
              </p:cNvSpPr>
              <p:nvPr/>
            </p:nvSpPr>
            <p:spPr bwMode="auto">
              <a:xfrm>
                <a:off x="2160" y="1632"/>
                <a:ext cx="288" cy="288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8688" name="AutoShape 16"/>
            <p:cNvSpPr>
              <a:spLocks noChangeArrowheads="1"/>
            </p:cNvSpPr>
            <p:nvPr/>
          </p:nvSpPr>
          <p:spPr bwMode="auto">
            <a:xfrm>
              <a:off x="4724400" y="1981200"/>
              <a:ext cx="457200" cy="304800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90" name="AutoShape 18"/>
            <p:cNvSpPr>
              <a:spLocks noChangeArrowheads="1"/>
            </p:cNvSpPr>
            <p:nvPr/>
          </p:nvSpPr>
          <p:spPr bwMode="auto">
            <a:xfrm rot="10800000">
              <a:off x="7620000" y="1981200"/>
              <a:ext cx="457200" cy="304800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00200" y="5410200"/>
            <a:ext cx="2895600" cy="457200"/>
            <a:chOff x="5181600" y="3200400"/>
            <a:chExt cx="2895600" cy="457200"/>
          </a:xfrm>
        </p:grpSpPr>
        <p:grpSp>
          <p:nvGrpSpPr>
            <p:cNvPr id="668683" name="Group 11"/>
            <p:cNvGrpSpPr>
              <a:grpSpLocks/>
            </p:cNvGrpSpPr>
            <p:nvPr/>
          </p:nvGrpSpPr>
          <p:grpSpPr bwMode="auto">
            <a:xfrm>
              <a:off x="5181600" y="3200400"/>
              <a:ext cx="2438400" cy="457200"/>
              <a:chOff x="912" y="1632"/>
              <a:chExt cx="1536" cy="288"/>
            </a:xfrm>
          </p:grpSpPr>
          <p:sp>
            <p:nvSpPr>
              <p:cNvPr id="668684" name="Rectangle 12"/>
              <p:cNvSpPr>
                <a:spLocks noChangeArrowheads="1"/>
              </p:cNvSpPr>
              <p:nvPr/>
            </p:nvSpPr>
            <p:spPr bwMode="auto">
              <a:xfrm>
                <a:off x="1056" y="1728"/>
                <a:ext cx="1248" cy="9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685" name="Oval 13"/>
              <p:cNvSpPr>
                <a:spLocks noChangeArrowheads="1"/>
              </p:cNvSpPr>
              <p:nvPr/>
            </p:nvSpPr>
            <p:spPr bwMode="auto">
              <a:xfrm>
                <a:off x="912" y="1632"/>
                <a:ext cx="288" cy="288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686" name="Oval 14"/>
              <p:cNvSpPr>
                <a:spLocks noChangeArrowheads="1"/>
              </p:cNvSpPr>
              <p:nvPr/>
            </p:nvSpPr>
            <p:spPr bwMode="auto">
              <a:xfrm>
                <a:off x="1536" y="1632"/>
                <a:ext cx="288" cy="28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8687" name="Oval 15"/>
              <p:cNvSpPr>
                <a:spLocks noChangeArrowheads="1"/>
              </p:cNvSpPr>
              <p:nvPr/>
            </p:nvSpPr>
            <p:spPr bwMode="auto">
              <a:xfrm>
                <a:off x="2160" y="1632"/>
                <a:ext cx="288" cy="288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8689" name="AutoShape 17"/>
            <p:cNvSpPr>
              <a:spLocks noChangeArrowheads="1"/>
            </p:cNvSpPr>
            <p:nvPr/>
          </p:nvSpPr>
          <p:spPr bwMode="auto">
            <a:xfrm rot="10800000">
              <a:off x="7620000" y="3276600"/>
              <a:ext cx="457200" cy="304800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91" name="AutoShape 19"/>
            <p:cNvSpPr>
              <a:spLocks noChangeArrowheads="1"/>
            </p:cNvSpPr>
            <p:nvPr/>
          </p:nvSpPr>
          <p:spPr bwMode="auto">
            <a:xfrm rot="10800000">
              <a:off x="5638800" y="3276600"/>
              <a:ext cx="457200" cy="304800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8692" name="AutoShape 20"/>
            <p:cNvSpPr>
              <a:spLocks noChangeArrowheads="1"/>
            </p:cNvSpPr>
            <p:nvPr/>
          </p:nvSpPr>
          <p:spPr bwMode="auto">
            <a:xfrm>
              <a:off x="6172200" y="3276600"/>
              <a:ext cx="228600" cy="304800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317944"/>
              </p:ext>
            </p:extLst>
          </p:nvPr>
        </p:nvGraphicFramePr>
        <p:xfrm>
          <a:off x="2674938" y="1905000"/>
          <a:ext cx="3878262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59" name="Equation" r:id="rId4" imgW="2311400" imgH="495300" progId="Equation.DSMT4">
                  <p:embed/>
                </p:oleObj>
              </mc:Choice>
              <mc:Fallback>
                <p:oleObj name="Equation" r:id="rId4" imgW="2311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938" y="1905000"/>
                        <a:ext cx="3878262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49021" y="2819400"/>
            <a:ext cx="264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Symmetric stretch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8200" y="5257800"/>
            <a:ext cx="3241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Anti-symmetric stretch</a:t>
            </a:r>
            <a:endParaRPr lang="en-US" dirty="0">
              <a:solidFill>
                <a:srgbClr val="3366FF"/>
              </a:solidFill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470285"/>
              </p:ext>
            </p:extLst>
          </p:nvPr>
        </p:nvGraphicFramePr>
        <p:xfrm>
          <a:off x="1524000" y="4287837"/>
          <a:ext cx="613410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60" name="Equation" r:id="rId6" imgW="3657600" imgH="533400" progId="Equation.DSMT4">
                  <p:embed/>
                </p:oleObj>
              </mc:Choice>
              <mc:Fallback>
                <p:oleObj name="Equation" r:id="rId6" imgW="36576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87837"/>
                        <a:ext cx="6134100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5562600" y="3200400"/>
            <a:ext cx="1599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1285 cm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−1</a:t>
            </a:r>
            <a:endParaRPr 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10200" y="5638800"/>
            <a:ext cx="1599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2349 cm</a:t>
            </a:r>
            <a:r>
              <a:rPr lang="en-US" baseline="30000" dirty="0" smtClean="0">
                <a:solidFill>
                  <a:schemeClr val="bg1">
                    <a:lumMod val="50000"/>
                  </a:schemeClr>
                </a:solidFill>
              </a:rPr>
              <a:t>−1</a:t>
            </a:r>
            <a:endParaRPr lang="en-US" baseline="30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3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73162"/>
          </a:xfrm>
        </p:spPr>
        <p:txBody>
          <a:bodyPr/>
          <a:lstStyle/>
          <a:p>
            <a:r>
              <a:rPr lang="en-US" dirty="0" smtClean="0"/>
              <a:t>Vibrational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11662"/>
          </a:xfrm>
        </p:spPr>
        <p:txBody>
          <a:bodyPr/>
          <a:lstStyle/>
          <a:p>
            <a:r>
              <a:rPr lang="en-US" sz="2800" dirty="0" smtClean="0"/>
              <a:t>Transition energies between vibrational states fall in the range of IR photons. IR absorption spectroscopy can determine vibrational energy levels and thus molecular structures and dynamics.</a:t>
            </a:r>
          </a:p>
          <a:p>
            <a:r>
              <a:rPr lang="en-US" sz="2800" dirty="0" smtClean="0"/>
              <a:t>Raman spectroscopy can also be used to study molecular vibrations.</a:t>
            </a:r>
          </a:p>
          <a:p>
            <a:r>
              <a:rPr lang="en-US" sz="2800" dirty="0" smtClean="0"/>
              <a:t>We will learn the theories of diatomic and polyatomic molecular vibrations in the harmonic approximation.</a:t>
            </a:r>
          </a:p>
          <a:p>
            <a:r>
              <a:rPr lang="en-US" sz="2800" dirty="0" smtClean="0"/>
              <a:t>We will discuss the effect of </a:t>
            </a:r>
            <a:r>
              <a:rPr lang="en-US" sz="2800" dirty="0" err="1" smtClean="0"/>
              <a:t>anharmonicity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509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457200" y="1912938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987425" indent="-293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281113" indent="-2921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5986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A normal mode transforms as an irreducible representation of the symmetry group of the molecule: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229600" cy="868362"/>
          </a:xfrm>
        </p:spPr>
        <p:txBody>
          <a:bodyPr/>
          <a:lstStyle/>
          <a:p>
            <a:r>
              <a:rPr lang="en-US" dirty="0" smtClean="0"/>
              <a:t>Normal modes</a:t>
            </a:r>
            <a:endParaRPr lang="en-US" dirty="0"/>
          </a:p>
        </p:txBody>
      </p:sp>
      <p:grpSp>
        <p:nvGrpSpPr>
          <p:cNvPr id="83985" name="Group 17"/>
          <p:cNvGrpSpPr>
            <a:grpSpLocks/>
          </p:cNvGrpSpPr>
          <p:nvPr/>
        </p:nvGrpSpPr>
        <p:grpSpPr bwMode="auto">
          <a:xfrm>
            <a:off x="1371600" y="3589338"/>
            <a:ext cx="2438400" cy="457200"/>
            <a:chOff x="912" y="1632"/>
            <a:chExt cx="1536" cy="288"/>
          </a:xfrm>
        </p:grpSpPr>
        <p:sp>
          <p:nvSpPr>
            <p:cNvPr id="83986" name="Rectangle 18"/>
            <p:cNvSpPr>
              <a:spLocks noChangeArrowheads="1"/>
            </p:cNvSpPr>
            <p:nvPr/>
          </p:nvSpPr>
          <p:spPr bwMode="auto">
            <a:xfrm>
              <a:off x="1056" y="1728"/>
              <a:ext cx="1248" cy="9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7" name="Oval 19"/>
            <p:cNvSpPr>
              <a:spLocks noChangeArrowheads="1"/>
            </p:cNvSpPr>
            <p:nvPr/>
          </p:nvSpPr>
          <p:spPr bwMode="auto">
            <a:xfrm>
              <a:off x="912" y="1632"/>
              <a:ext cx="288" cy="288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8" name="Oval 20"/>
            <p:cNvSpPr>
              <a:spLocks noChangeArrowheads="1"/>
            </p:cNvSpPr>
            <p:nvPr/>
          </p:nvSpPr>
          <p:spPr bwMode="auto">
            <a:xfrm>
              <a:off x="1536" y="1632"/>
              <a:ext cx="288" cy="2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9" name="Oval 21"/>
            <p:cNvSpPr>
              <a:spLocks noChangeArrowheads="1"/>
            </p:cNvSpPr>
            <p:nvPr/>
          </p:nvSpPr>
          <p:spPr bwMode="auto">
            <a:xfrm>
              <a:off x="2160" y="1632"/>
              <a:ext cx="288" cy="288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990" name="Group 22"/>
          <p:cNvGrpSpPr>
            <a:grpSpLocks/>
          </p:cNvGrpSpPr>
          <p:nvPr/>
        </p:nvGrpSpPr>
        <p:grpSpPr bwMode="auto">
          <a:xfrm>
            <a:off x="5410200" y="3589338"/>
            <a:ext cx="2438400" cy="457200"/>
            <a:chOff x="912" y="1632"/>
            <a:chExt cx="1536" cy="288"/>
          </a:xfrm>
        </p:grpSpPr>
        <p:sp>
          <p:nvSpPr>
            <p:cNvPr id="83991" name="Rectangle 23"/>
            <p:cNvSpPr>
              <a:spLocks noChangeArrowheads="1"/>
            </p:cNvSpPr>
            <p:nvPr/>
          </p:nvSpPr>
          <p:spPr bwMode="auto">
            <a:xfrm>
              <a:off x="1056" y="1728"/>
              <a:ext cx="1248" cy="9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2" name="Oval 24"/>
            <p:cNvSpPr>
              <a:spLocks noChangeArrowheads="1"/>
            </p:cNvSpPr>
            <p:nvPr/>
          </p:nvSpPr>
          <p:spPr bwMode="auto">
            <a:xfrm>
              <a:off x="912" y="1632"/>
              <a:ext cx="288" cy="288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3" name="Oval 25"/>
            <p:cNvSpPr>
              <a:spLocks noChangeArrowheads="1"/>
            </p:cNvSpPr>
            <p:nvPr/>
          </p:nvSpPr>
          <p:spPr bwMode="auto">
            <a:xfrm>
              <a:off x="1536" y="1632"/>
              <a:ext cx="288" cy="2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4" name="Oval 26"/>
            <p:cNvSpPr>
              <a:spLocks noChangeArrowheads="1"/>
            </p:cNvSpPr>
            <p:nvPr/>
          </p:nvSpPr>
          <p:spPr bwMode="auto">
            <a:xfrm>
              <a:off x="2160" y="1632"/>
              <a:ext cx="288" cy="288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95" name="AutoShape 27"/>
          <p:cNvSpPr>
            <a:spLocks noChangeArrowheads="1"/>
          </p:cNvSpPr>
          <p:nvPr/>
        </p:nvSpPr>
        <p:spPr bwMode="auto">
          <a:xfrm>
            <a:off x="914400" y="3665538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6" name="AutoShape 28"/>
          <p:cNvSpPr>
            <a:spLocks noChangeArrowheads="1"/>
          </p:cNvSpPr>
          <p:nvPr/>
        </p:nvSpPr>
        <p:spPr bwMode="auto">
          <a:xfrm rot="10800000">
            <a:off x="7848600" y="3665538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8" name="AutoShape 30"/>
          <p:cNvSpPr>
            <a:spLocks noChangeArrowheads="1"/>
          </p:cNvSpPr>
          <p:nvPr/>
        </p:nvSpPr>
        <p:spPr bwMode="auto">
          <a:xfrm rot="10800000">
            <a:off x="3810000" y="3665538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9" name="AutoShape 31"/>
          <p:cNvSpPr>
            <a:spLocks noChangeArrowheads="1"/>
          </p:cNvSpPr>
          <p:nvPr/>
        </p:nvSpPr>
        <p:spPr bwMode="auto">
          <a:xfrm rot="10800000">
            <a:off x="5867400" y="3665538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28"/>
          <p:cNvSpPr>
            <a:spLocks noChangeArrowheads="1"/>
          </p:cNvSpPr>
          <p:nvPr/>
        </p:nvSpPr>
        <p:spPr bwMode="auto">
          <a:xfrm>
            <a:off x="6477000" y="3665538"/>
            <a:ext cx="2286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40798" y="4275138"/>
            <a:ext cx="631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A</a:t>
            </a:r>
            <a:r>
              <a:rPr lang="en-US" baseline="-25000" dirty="0" smtClean="0">
                <a:solidFill>
                  <a:srgbClr val="FF6600"/>
                </a:solidFill>
              </a:rPr>
              <a:t>1g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4600" y="4275138"/>
            <a:ext cx="631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A</a:t>
            </a:r>
            <a:r>
              <a:rPr lang="en-US" baseline="-25000" dirty="0">
                <a:solidFill>
                  <a:srgbClr val="FF6600"/>
                </a:solidFill>
              </a:rPr>
              <a:t>1</a:t>
            </a:r>
            <a:r>
              <a:rPr lang="en-US" baseline="-25000" dirty="0" smtClean="0">
                <a:solidFill>
                  <a:srgbClr val="FF6600"/>
                </a:solidFill>
              </a:rPr>
              <a:t>u</a:t>
            </a:r>
            <a:endParaRPr lang="en-US" baseline="-25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214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IR-Raman exclusion rule</a:t>
            </a:r>
            <a:endParaRPr lang="en-US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dirty="0"/>
              <a:t>Infrared active – </a:t>
            </a:r>
            <a:r>
              <a:rPr lang="en-US" dirty="0" smtClean="0"/>
              <a:t>nonzero dipole derivatives – </a:t>
            </a:r>
            <a:r>
              <a:rPr lang="en-US" i="1" dirty="0"/>
              <a:t>x, y, z</a:t>
            </a:r>
            <a:r>
              <a:rPr lang="en-US" dirty="0"/>
              <a:t> </a:t>
            </a:r>
            <a:r>
              <a:rPr lang="en-US" dirty="0" err="1" smtClean="0"/>
              <a:t>irreps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Raman active – </a:t>
            </a:r>
            <a:r>
              <a:rPr lang="en-US" dirty="0" smtClean="0"/>
              <a:t>nonzero </a:t>
            </a:r>
            <a:r>
              <a:rPr lang="en-US" dirty="0" err="1" smtClean="0"/>
              <a:t>polarizability</a:t>
            </a:r>
            <a:r>
              <a:rPr lang="en-US" dirty="0" smtClean="0"/>
              <a:t> derivatives – </a:t>
            </a:r>
            <a:r>
              <a:rPr lang="en-US" i="1" dirty="0"/>
              <a:t>xx</a:t>
            </a:r>
            <a:r>
              <a:rPr lang="en-US" dirty="0"/>
              <a:t>, </a:t>
            </a:r>
            <a:r>
              <a:rPr lang="en-US" i="1" dirty="0" err="1"/>
              <a:t>yy</a:t>
            </a:r>
            <a:r>
              <a:rPr lang="en-US" dirty="0"/>
              <a:t>, </a:t>
            </a:r>
            <a:r>
              <a:rPr lang="en-US" i="1" dirty="0" err="1"/>
              <a:t>zz</a:t>
            </a:r>
            <a:r>
              <a:rPr lang="en-US" dirty="0"/>
              <a:t>, </a:t>
            </a:r>
            <a:r>
              <a:rPr lang="en-US" i="1" dirty="0" err="1"/>
              <a:t>xy</a:t>
            </a:r>
            <a:r>
              <a:rPr lang="en-US" dirty="0"/>
              <a:t>, </a:t>
            </a:r>
            <a:r>
              <a:rPr lang="en-US" i="1" dirty="0" err="1"/>
              <a:t>yz</a:t>
            </a:r>
            <a:r>
              <a:rPr lang="en-US" dirty="0"/>
              <a:t>, </a:t>
            </a:r>
            <a:r>
              <a:rPr lang="en-US" i="1" dirty="0" err="1"/>
              <a:t>zx</a:t>
            </a:r>
            <a:r>
              <a:rPr lang="en-US" i="1" dirty="0"/>
              <a:t> </a:t>
            </a:r>
            <a:r>
              <a:rPr lang="en-US" dirty="0" err="1" smtClean="0"/>
              <a:t>irreps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/>
              <a:t>Exclusion rule: </a:t>
            </a:r>
            <a:r>
              <a:rPr lang="en-US" dirty="0"/>
              <a:t>if the molecule has the inversion symmetry, no modes can be both infrared and Raman </a:t>
            </a:r>
            <a:r>
              <a:rPr lang="en-US" dirty="0" smtClean="0"/>
              <a:t>active, because 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i="1" dirty="0" smtClean="0"/>
              <a:t>y</a:t>
            </a:r>
            <a:r>
              <a:rPr lang="en-US" dirty="0" smtClean="0"/>
              <a:t>, and </a:t>
            </a:r>
            <a:r>
              <a:rPr lang="en-US" i="1" dirty="0" smtClean="0"/>
              <a:t>z </a:t>
            </a:r>
            <a:r>
              <a:rPr lang="en-US" dirty="0" smtClean="0"/>
              <a:t>always have character of −1 (</a:t>
            </a:r>
            <a:r>
              <a:rPr lang="en-US" dirty="0" err="1" smtClean="0"/>
              <a:t>ungerade</a:t>
            </a:r>
            <a:r>
              <a:rPr lang="en-US" dirty="0" smtClean="0"/>
              <a:t>) for inversion while </a:t>
            </a:r>
            <a:r>
              <a:rPr lang="en-US" i="1" dirty="0"/>
              <a:t>xx</a:t>
            </a:r>
            <a:r>
              <a:rPr lang="en-US" dirty="0"/>
              <a:t>, </a:t>
            </a:r>
            <a:r>
              <a:rPr lang="en-US" i="1" dirty="0" err="1"/>
              <a:t>yy</a:t>
            </a:r>
            <a:r>
              <a:rPr lang="en-US" dirty="0"/>
              <a:t>, </a:t>
            </a:r>
            <a:r>
              <a:rPr lang="en-US" i="1" dirty="0" err="1"/>
              <a:t>zz</a:t>
            </a:r>
            <a:r>
              <a:rPr lang="en-US" dirty="0"/>
              <a:t>, </a:t>
            </a:r>
            <a:r>
              <a:rPr lang="en-US" i="1" dirty="0" err="1"/>
              <a:t>xy</a:t>
            </a:r>
            <a:r>
              <a:rPr lang="en-US" dirty="0"/>
              <a:t>, </a:t>
            </a:r>
            <a:r>
              <a:rPr lang="en-US" i="1" dirty="0" err="1"/>
              <a:t>yz</a:t>
            </a:r>
            <a:r>
              <a:rPr lang="en-US" dirty="0"/>
              <a:t>, </a:t>
            </a:r>
            <a:r>
              <a:rPr lang="en-US" dirty="0" smtClean="0"/>
              <a:t>and </a:t>
            </a:r>
            <a:r>
              <a:rPr lang="en-US" i="1" dirty="0" err="1" smtClean="0"/>
              <a:t>zx</a:t>
            </a:r>
            <a:r>
              <a:rPr lang="en-US" i="1" dirty="0" smtClean="0"/>
              <a:t> </a:t>
            </a:r>
            <a:r>
              <a:rPr lang="en-US" dirty="0" smtClean="0"/>
              <a:t>have +1 (</a:t>
            </a:r>
            <a:r>
              <a:rPr lang="en-US" dirty="0" err="1" smtClean="0"/>
              <a:t>gerade</a:t>
            </a:r>
            <a:r>
              <a:rPr lang="en-US" dirty="0" smtClean="0"/>
              <a:t>).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0143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1291292"/>
            <a:ext cx="6019800" cy="3461964"/>
          </a:xfrm>
          <a:prstGeom prst="rect">
            <a:avLst/>
          </a:prstGeom>
        </p:spPr>
      </p:pic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5330"/>
            <a:ext cx="8229600" cy="609600"/>
          </a:xfrm>
        </p:spPr>
        <p:txBody>
          <a:bodyPr/>
          <a:lstStyle/>
          <a:p>
            <a:r>
              <a:rPr lang="en-US" dirty="0" smtClean="0"/>
              <a:t>IR and Raman activity: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381000" y="4277380"/>
            <a:ext cx="33174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3300"/>
                </a:solidFill>
              </a:rPr>
              <a:t>IR- &amp; Raman-active</a:t>
            </a:r>
            <a:endParaRPr lang="en-US" sz="2800" dirty="0">
              <a:solidFill>
                <a:srgbClr val="FF3300"/>
              </a:solidFill>
            </a:endParaRPr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457200" y="2586692"/>
            <a:ext cx="603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E14FA"/>
                </a:solidFill>
              </a:rPr>
              <a:t>B</a:t>
            </a:r>
            <a:r>
              <a:rPr lang="en-US" sz="3200" baseline="-25000" dirty="0" smtClean="0">
                <a:solidFill>
                  <a:srgbClr val="0E14FA"/>
                </a:solidFill>
              </a:rPr>
              <a:t>1</a:t>
            </a:r>
            <a:endParaRPr lang="en-US" sz="3200" baseline="-25000" dirty="0">
              <a:solidFill>
                <a:srgbClr val="0E14FA"/>
              </a:solidFill>
            </a:endParaRP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457200" y="1672292"/>
            <a:ext cx="61053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E14FA"/>
                </a:solidFill>
              </a:rPr>
              <a:t>A</a:t>
            </a:r>
            <a:r>
              <a:rPr lang="en-US" sz="3200" baseline="-25000" dirty="0" smtClean="0">
                <a:solidFill>
                  <a:srgbClr val="0E14FA"/>
                </a:solidFill>
              </a:rPr>
              <a:t>1</a:t>
            </a:r>
            <a:endParaRPr lang="en-US" sz="3200" baseline="-25000" dirty="0">
              <a:solidFill>
                <a:srgbClr val="0E14FA"/>
              </a:solidFill>
            </a:endParaRPr>
          </a:p>
        </p:txBody>
      </p:sp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463550" y="3074055"/>
            <a:ext cx="603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E14FA"/>
                </a:solidFill>
              </a:rPr>
              <a:t>B</a:t>
            </a:r>
            <a:r>
              <a:rPr lang="en-US" sz="3200" baseline="-25000" dirty="0" smtClean="0">
                <a:solidFill>
                  <a:srgbClr val="0E14FA"/>
                </a:solidFill>
              </a:rPr>
              <a:t>2</a:t>
            </a:r>
            <a:endParaRPr lang="en-US" sz="3200" baseline="-25000" dirty="0">
              <a:solidFill>
                <a:srgbClr val="0E14FA"/>
              </a:solidFill>
            </a:endParaRP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463550" y="2129492"/>
            <a:ext cx="603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E14FA"/>
                </a:solidFill>
              </a:rPr>
              <a:t>A</a:t>
            </a:r>
            <a:r>
              <a:rPr lang="en-US" sz="3200" baseline="-25000">
                <a:solidFill>
                  <a:srgbClr val="0E14FA"/>
                </a:solidFill>
              </a:rPr>
              <a:t>2</a:t>
            </a:r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 flipV="1">
            <a:off x="1143000" y="1596092"/>
            <a:ext cx="4648200" cy="304800"/>
          </a:xfrm>
          <a:prstGeom prst="line">
            <a:avLst/>
          </a:prstGeom>
          <a:noFill/>
          <a:ln w="28575">
            <a:solidFill>
              <a:srgbClr val="0E14F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6" name="Line 14"/>
          <p:cNvSpPr>
            <a:spLocks noChangeShapeType="1"/>
          </p:cNvSpPr>
          <p:nvPr/>
        </p:nvSpPr>
        <p:spPr bwMode="auto">
          <a:xfrm>
            <a:off x="1143000" y="2053292"/>
            <a:ext cx="4419600" cy="914400"/>
          </a:xfrm>
          <a:prstGeom prst="line">
            <a:avLst/>
          </a:prstGeom>
          <a:noFill/>
          <a:ln w="28575">
            <a:solidFill>
              <a:srgbClr val="0E14F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7" name="Line 15"/>
          <p:cNvSpPr>
            <a:spLocks noChangeShapeType="1"/>
          </p:cNvSpPr>
          <p:nvPr/>
        </p:nvSpPr>
        <p:spPr bwMode="auto">
          <a:xfrm>
            <a:off x="1143000" y="2891492"/>
            <a:ext cx="4419600" cy="1371600"/>
          </a:xfrm>
          <a:prstGeom prst="line">
            <a:avLst/>
          </a:prstGeom>
          <a:noFill/>
          <a:ln w="28575">
            <a:solidFill>
              <a:srgbClr val="0E14FA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8" name="Line 16"/>
          <p:cNvSpPr>
            <a:spLocks noChangeShapeType="1"/>
          </p:cNvSpPr>
          <p:nvPr/>
        </p:nvSpPr>
        <p:spPr bwMode="auto">
          <a:xfrm>
            <a:off x="1143000" y="3424892"/>
            <a:ext cx="4495800" cy="990600"/>
          </a:xfrm>
          <a:prstGeom prst="line">
            <a:avLst/>
          </a:prstGeom>
          <a:noFill/>
          <a:ln w="28575">
            <a:solidFill>
              <a:srgbClr val="0E14FA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09" name="Line 17"/>
          <p:cNvSpPr>
            <a:spLocks noChangeShapeType="1"/>
          </p:cNvSpPr>
          <p:nvPr/>
        </p:nvSpPr>
        <p:spPr bwMode="auto">
          <a:xfrm flipV="1">
            <a:off x="3657600" y="1748492"/>
            <a:ext cx="2133600" cy="27892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3657600" y="4537730"/>
            <a:ext cx="1905000" cy="1825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 flipV="1">
            <a:off x="3657600" y="3348692"/>
            <a:ext cx="2133600" cy="11890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65683"/>
              </p:ext>
            </p:extLst>
          </p:nvPr>
        </p:nvGraphicFramePr>
        <p:xfrm>
          <a:off x="1524000" y="5105401"/>
          <a:ext cx="6248399" cy="152399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041400"/>
                <a:gridCol w="886298"/>
                <a:gridCol w="864140"/>
                <a:gridCol w="864140"/>
                <a:gridCol w="864140"/>
                <a:gridCol w="1728281"/>
              </a:tblGrid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C</a:t>
                      </a:r>
                      <a:r>
                        <a:rPr lang="en-US" sz="1400" b="0" i="1" baseline="-25000" dirty="0" smtClean="0"/>
                        <a:t>2v</a:t>
                      </a:r>
                      <a:r>
                        <a:rPr lang="en-US" sz="1400" b="0" i="0" dirty="0" smtClean="0"/>
                        <a:t>,</a:t>
                      </a:r>
                      <a:r>
                        <a:rPr lang="en-US" sz="1400" b="0" i="1" dirty="0" smtClean="0"/>
                        <a:t> </a:t>
                      </a:r>
                      <a:r>
                        <a:rPr lang="en-US" sz="1400" b="0" i="0" dirty="0" smtClean="0"/>
                        <a:t>2</a:t>
                      </a:r>
                      <a:r>
                        <a:rPr lang="en-US" sz="1400" b="0" i="1" dirty="0" smtClean="0"/>
                        <a:t>mm</a:t>
                      </a:r>
                      <a:endParaRPr 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E</a:t>
                      </a:r>
                      <a:endParaRPr 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C</a:t>
                      </a:r>
                      <a:r>
                        <a:rPr lang="en-US" sz="1400" b="0" i="1" baseline="-25000" dirty="0" smtClean="0"/>
                        <a:t>2</a:t>
                      </a:r>
                      <a:endParaRPr lang="en-US" sz="1400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/>
                        <a:t>σ</a:t>
                      </a:r>
                      <a:r>
                        <a:rPr lang="en-US" sz="1400" b="0" i="1" baseline="-25000" dirty="0" err="1" smtClean="0"/>
                        <a:t>v</a:t>
                      </a:r>
                      <a:endParaRPr lang="en-US" sz="1400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 err="1" smtClean="0"/>
                        <a:t>σ</a:t>
                      </a:r>
                      <a:r>
                        <a:rPr lang="en-US" sz="1400" b="0" i="1" baseline="-25000" dirty="0" err="1" smtClean="0"/>
                        <a:t>v</a:t>
                      </a:r>
                      <a:r>
                        <a:rPr lang="en-US" sz="1400" b="0" i="1" dirty="0" smtClean="0"/>
                        <a:t>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h</a:t>
                      </a:r>
                      <a:r>
                        <a:rPr lang="en-US" sz="1400" b="0" dirty="0" smtClean="0"/>
                        <a:t> = 4</a:t>
                      </a:r>
                      <a:endParaRPr lang="en-US" sz="1400" b="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A</a:t>
                      </a:r>
                      <a:r>
                        <a:rPr lang="en-US" sz="1400" b="0" baseline="-25000" dirty="0" smtClean="0"/>
                        <a:t>1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z</a:t>
                      </a:r>
                      <a:r>
                        <a:rPr lang="en-US" sz="1400" b="0" dirty="0" smtClean="0"/>
                        <a:t>, </a:t>
                      </a:r>
                      <a:r>
                        <a:rPr lang="en-US" sz="1400" b="0" i="1" dirty="0" smtClean="0"/>
                        <a:t>x</a:t>
                      </a:r>
                      <a:r>
                        <a:rPr lang="en-US" sz="1400" b="0" baseline="30000" dirty="0" smtClean="0"/>
                        <a:t>2</a:t>
                      </a:r>
                      <a:r>
                        <a:rPr lang="en-US" sz="1400" b="0" dirty="0" smtClean="0"/>
                        <a:t>, </a:t>
                      </a:r>
                      <a:r>
                        <a:rPr lang="en-US" sz="1400" b="0" i="1" dirty="0" smtClean="0"/>
                        <a:t>y</a:t>
                      </a:r>
                      <a:r>
                        <a:rPr lang="en-US" sz="1400" b="0" baseline="30000" dirty="0" smtClean="0"/>
                        <a:t>2</a:t>
                      </a:r>
                      <a:r>
                        <a:rPr lang="en-US" sz="1400" b="0" dirty="0" smtClean="0"/>
                        <a:t>, </a:t>
                      </a:r>
                      <a:r>
                        <a:rPr lang="en-US" sz="1400" b="0" i="1" dirty="0" smtClean="0"/>
                        <a:t>z</a:t>
                      </a:r>
                      <a:r>
                        <a:rPr lang="en-US" sz="1400" b="0" baseline="30000" dirty="0" smtClean="0"/>
                        <a:t>2</a:t>
                      </a:r>
                      <a:endParaRPr lang="en-US" sz="1400" b="0" baseline="3000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A</a:t>
                      </a:r>
                      <a:r>
                        <a:rPr lang="en-US" sz="1400" b="0" baseline="-25000" dirty="0" smtClean="0"/>
                        <a:t>2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/>
                        <a:t>xy</a:t>
                      </a:r>
                      <a:endParaRPr lang="en-US" sz="1400" b="0" i="1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B</a:t>
                      </a:r>
                      <a:r>
                        <a:rPr lang="en-US" sz="1400" b="0" baseline="-25000" dirty="0" smtClean="0"/>
                        <a:t>1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−1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x</a:t>
                      </a:r>
                      <a:r>
                        <a:rPr lang="en-US" sz="1400" b="0" i="0" dirty="0" smtClean="0"/>
                        <a:t>, </a:t>
                      </a:r>
                      <a:r>
                        <a:rPr lang="en-US" sz="1400" b="0" i="1" dirty="0" err="1" smtClean="0"/>
                        <a:t>zx</a:t>
                      </a:r>
                      <a:endParaRPr lang="en-US" sz="1400" b="0" i="1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B</a:t>
                      </a:r>
                      <a:r>
                        <a:rPr lang="en-US" sz="1400" b="0" baseline="-25000" dirty="0" smtClean="0"/>
                        <a:t>2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y</a:t>
                      </a:r>
                      <a:r>
                        <a:rPr lang="en-US" sz="1400" b="0" i="0" dirty="0" smtClean="0"/>
                        <a:t>, </a:t>
                      </a:r>
                      <a:r>
                        <a:rPr lang="en-US" sz="1400" b="0" i="1" dirty="0" err="1" smtClean="0"/>
                        <a:t>yz</a:t>
                      </a:r>
                      <a:endParaRPr lang="en-US" sz="1400" b="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43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5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/>
      <p:bldP spid="85005" grpId="0" animBg="1"/>
      <p:bldP spid="85006" grpId="0" animBg="1"/>
      <p:bldP spid="85007" grpId="0" animBg="1"/>
      <p:bldP spid="85008" grpId="0" animBg="1"/>
      <p:bldP spid="85009" grpId="0" animBg="1"/>
      <p:bldP spid="85010" grpId="0" animBg="1"/>
      <p:bldP spid="850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and Raman activity: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dirty="0"/>
          </a:p>
        </p:txBody>
      </p:sp>
      <p:grpSp>
        <p:nvGrpSpPr>
          <p:cNvPr id="161796" name="Group 4"/>
          <p:cNvGrpSpPr>
            <a:grpSpLocks/>
          </p:cNvGrpSpPr>
          <p:nvPr/>
        </p:nvGrpSpPr>
        <p:grpSpPr bwMode="auto">
          <a:xfrm>
            <a:off x="1295400" y="2209800"/>
            <a:ext cx="2438400" cy="457200"/>
            <a:chOff x="912" y="1632"/>
            <a:chExt cx="1536" cy="288"/>
          </a:xfrm>
        </p:grpSpPr>
        <p:sp>
          <p:nvSpPr>
            <p:cNvPr id="161797" name="Rectangle 5"/>
            <p:cNvSpPr>
              <a:spLocks noChangeArrowheads="1"/>
            </p:cNvSpPr>
            <p:nvPr/>
          </p:nvSpPr>
          <p:spPr bwMode="auto">
            <a:xfrm>
              <a:off x="1056" y="1728"/>
              <a:ext cx="1248" cy="9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798" name="Oval 6"/>
            <p:cNvSpPr>
              <a:spLocks noChangeArrowheads="1"/>
            </p:cNvSpPr>
            <p:nvPr/>
          </p:nvSpPr>
          <p:spPr bwMode="auto">
            <a:xfrm>
              <a:off x="912" y="1632"/>
              <a:ext cx="288" cy="288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799" name="Oval 7"/>
            <p:cNvSpPr>
              <a:spLocks noChangeArrowheads="1"/>
            </p:cNvSpPr>
            <p:nvPr/>
          </p:nvSpPr>
          <p:spPr bwMode="auto">
            <a:xfrm>
              <a:off x="1536" y="1632"/>
              <a:ext cx="288" cy="2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0" name="Oval 8"/>
            <p:cNvSpPr>
              <a:spLocks noChangeArrowheads="1"/>
            </p:cNvSpPr>
            <p:nvPr/>
          </p:nvSpPr>
          <p:spPr bwMode="auto">
            <a:xfrm>
              <a:off x="2160" y="1632"/>
              <a:ext cx="288" cy="288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1801" name="Group 9"/>
          <p:cNvGrpSpPr>
            <a:grpSpLocks/>
          </p:cNvGrpSpPr>
          <p:nvPr/>
        </p:nvGrpSpPr>
        <p:grpSpPr bwMode="auto">
          <a:xfrm>
            <a:off x="5334000" y="2209800"/>
            <a:ext cx="2438400" cy="457200"/>
            <a:chOff x="912" y="1632"/>
            <a:chExt cx="1536" cy="288"/>
          </a:xfrm>
        </p:grpSpPr>
        <p:sp>
          <p:nvSpPr>
            <p:cNvPr id="161802" name="Rectangle 10"/>
            <p:cNvSpPr>
              <a:spLocks noChangeArrowheads="1"/>
            </p:cNvSpPr>
            <p:nvPr/>
          </p:nvSpPr>
          <p:spPr bwMode="auto">
            <a:xfrm>
              <a:off x="1056" y="1728"/>
              <a:ext cx="1248" cy="96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3" name="Oval 11"/>
            <p:cNvSpPr>
              <a:spLocks noChangeArrowheads="1"/>
            </p:cNvSpPr>
            <p:nvPr/>
          </p:nvSpPr>
          <p:spPr bwMode="auto">
            <a:xfrm>
              <a:off x="912" y="1632"/>
              <a:ext cx="288" cy="288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4" name="Oval 12"/>
            <p:cNvSpPr>
              <a:spLocks noChangeArrowheads="1"/>
            </p:cNvSpPr>
            <p:nvPr/>
          </p:nvSpPr>
          <p:spPr bwMode="auto">
            <a:xfrm>
              <a:off x="1536" y="1632"/>
              <a:ext cx="288" cy="2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5" name="Oval 13"/>
            <p:cNvSpPr>
              <a:spLocks noChangeArrowheads="1"/>
            </p:cNvSpPr>
            <p:nvPr/>
          </p:nvSpPr>
          <p:spPr bwMode="auto">
            <a:xfrm>
              <a:off x="2160" y="1632"/>
              <a:ext cx="288" cy="288"/>
            </a:xfrm>
            <a:prstGeom prst="ellipse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1806" name="AutoShape 14"/>
          <p:cNvSpPr>
            <a:spLocks noChangeArrowheads="1"/>
          </p:cNvSpPr>
          <p:nvPr/>
        </p:nvSpPr>
        <p:spPr bwMode="auto">
          <a:xfrm>
            <a:off x="838200" y="22860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7" name="AutoShape 15"/>
          <p:cNvSpPr>
            <a:spLocks noChangeArrowheads="1"/>
          </p:cNvSpPr>
          <p:nvPr/>
        </p:nvSpPr>
        <p:spPr bwMode="auto">
          <a:xfrm rot="10800000">
            <a:off x="7772400" y="22860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8" name="AutoShape 16"/>
          <p:cNvSpPr>
            <a:spLocks noChangeArrowheads="1"/>
          </p:cNvSpPr>
          <p:nvPr/>
        </p:nvSpPr>
        <p:spPr bwMode="auto">
          <a:xfrm rot="10800000">
            <a:off x="3733800" y="22860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09" name="AutoShape 17"/>
          <p:cNvSpPr>
            <a:spLocks noChangeArrowheads="1"/>
          </p:cNvSpPr>
          <p:nvPr/>
        </p:nvSpPr>
        <p:spPr bwMode="auto">
          <a:xfrm rot="10800000">
            <a:off x="5791200" y="22860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220912" y="2895600"/>
            <a:ext cx="750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</a:rPr>
              <a:t>A</a:t>
            </a:r>
            <a:r>
              <a:rPr lang="en-US" sz="3200" baseline="-25000" dirty="0">
                <a:solidFill>
                  <a:srgbClr val="FF3300"/>
                </a:solidFill>
              </a:rPr>
              <a:t>1g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6324600" y="2895600"/>
            <a:ext cx="750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</a:rPr>
              <a:t>A</a:t>
            </a:r>
            <a:r>
              <a:rPr lang="en-US" sz="3200" baseline="-25000" dirty="0">
                <a:solidFill>
                  <a:srgbClr val="FF3300"/>
                </a:solidFill>
              </a:rPr>
              <a:t>1u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867400" y="3581400"/>
            <a:ext cx="17637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</a:rPr>
              <a:t>IR active</a:t>
            </a:r>
          </a:p>
        </p:txBody>
      </p:sp>
      <p:sp>
        <p:nvSpPr>
          <p:cNvPr id="21" name="AutoShape 15"/>
          <p:cNvSpPr>
            <a:spLocks noChangeArrowheads="1"/>
          </p:cNvSpPr>
          <p:nvPr/>
        </p:nvSpPr>
        <p:spPr bwMode="auto">
          <a:xfrm>
            <a:off x="6400800" y="2286000"/>
            <a:ext cx="1524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295400" y="3581400"/>
            <a:ext cx="2665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3300"/>
                </a:solidFill>
              </a:rPr>
              <a:t>Raman active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896500"/>
              </p:ext>
            </p:extLst>
          </p:nvPr>
        </p:nvGraphicFramePr>
        <p:xfrm>
          <a:off x="1447800" y="4572000"/>
          <a:ext cx="6248399" cy="152399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041400"/>
                <a:gridCol w="886298"/>
                <a:gridCol w="864140"/>
                <a:gridCol w="864140"/>
                <a:gridCol w="864140"/>
                <a:gridCol w="1728281"/>
              </a:tblGrid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/>
                        <a:t>D</a:t>
                      </a:r>
                      <a:r>
                        <a:rPr lang="en-US" sz="1400" b="0" i="1" baseline="-25000" dirty="0" err="1" smtClean="0"/>
                        <a:t>∞h</a:t>
                      </a:r>
                      <a:r>
                        <a:rPr lang="en-US" sz="1400" b="0" i="0" dirty="0" smtClean="0"/>
                        <a:t>,</a:t>
                      </a:r>
                      <a:endParaRPr 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E</a:t>
                      </a:r>
                      <a:endParaRPr lang="en-US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/>
                        <a:t>…</a:t>
                      </a:r>
                      <a:endParaRPr lang="en-US" sz="1400" b="0" i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err="1" smtClean="0"/>
                        <a:t>i</a:t>
                      </a:r>
                      <a:endParaRPr lang="en-US" sz="1400" b="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A</a:t>
                      </a:r>
                      <a:r>
                        <a:rPr lang="en-US" sz="1400" b="0" baseline="-25000" dirty="0" smtClean="0"/>
                        <a:t>1g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…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…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x</a:t>
                      </a:r>
                      <a:r>
                        <a:rPr lang="en-US" sz="1400" b="0" baseline="30000" dirty="0" smtClean="0"/>
                        <a:t>2</a:t>
                      </a:r>
                      <a:r>
                        <a:rPr lang="en-US" sz="1400" b="0" dirty="0" smtClean="0"/>
                        <a:t>+</a:t>
                      </a:r>
                      <a:r>
                        <a:rPr lang="en-US" sz="1400" b="0" i="1" dirty="0" smtClean="0"/>
                        <a:t>y</a:t>
                      </a:r>
                      <a:r>
                        <a:rPr lang="en-US" sz="1400" b="0" baseline="30000" dirty="0" smtClean="0"/>
                        <a:t>2</a:t>
                      </a:r>
                      <a:r>
                        <a:rPr lang="en-US" sz="1400" b="0" dirty="0" smtClean="0"/>
                        <a:t>, </a:t>
                      </a:r>
                      <a:r>
                        <a:rPr lang="en-US" sz="1400" b="0" i="1" dirty="0" smtClean="0"/>
                        <a:t>z</a:t>
                      </a:r>
                      <a:r>
                        <a:rPr lang="en-US" sz="1400" b="0" baseline="30000" dirty="0" smtClean="0"/>
                        <a:t>2</a:t>
                      </a:r>
                      <a:endParaRPr lang="en-US" sz="1400" b="0" baseline="3000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…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…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…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/>
                        <a:t>…</a:t>
                      </a:r>
                      <a:endParaRPr lang="en-US" sz="1400" b="0" i="0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A</a:t>
                      </a:r>
                      <a:r>
                        <a:rPr lang="en-US" sz="1400" b="0" baseline="-25000" dirty="0" smtClean="0"/>
                        <a:t>1u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…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−1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−1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1" dirty="0" smtClean="0"/>
                        <a:t>z</a:t>
                      </a:r>
                      <a:endParaRPr lang="en-US" sz="1400" b="0" i="1" dirty="0"/>
                    </a:p>
                  </a:txBody>
                  <a:tcPr/>
                </a:tc>
              </a:tr>
              <a:tr h="2692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…</a:t>
                      </a:r>
                      <a:endParaRPr lang="en-US" sz="1400" b="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…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…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dirty="0" smtClean="0"/>
                        <a:t>…</a:t>
                      </a:r>
                      <a:endParaRPr lang="en-US" sz="1400" b="0" i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/>
          <a:lstStyle/>
          <a:p>
            <a:r>
              <a:rPr lang="en-US" dirty="0" smtClean="0"/>
              <a:t>Irreducible representation of vibrational wave functions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66800" y="2895600"/>
            <a:ext cx="3962400" cy="3788272"/>
            <a:chOff x="152400" y="1981200"/>
            <a:chExt cx="3962400" cy="37882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1981200"/>
              <a:ext cx="3238500" cy="378827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438400" y="5105400"/>
              <a:ext cx="8733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v</a:t>
              </a:r>
              <a:r>
                <a:rPr lang="en-US" dirty="0" smtClean="0"/>
                <a:t> = 0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43200" y="4343400"/>
              <a:ext cx="8733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v</a:t>
              </a:r>
              <a:r>
                <a:rPr lang="en-US" dirty="0" smtClean="0"/>
                <a:t> = 1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0" y="3581400"/>
              <a:ext cx="8733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v</a:t>
              </a:r>
              <a:r>
                <a:rPr lang="en-US" dirty="0" smtClean="0"/>
                <a:t> = 2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41494" y="2814935"/>
              <a:ext cx="8733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v</a:t>
              </a:r>
              <a:r>
                <a:rPr lang="en-US" dirty="0" smtClean="0"/>
                <a:t> = 3</a:t>
              </a:r>
              <a:endParaRPr 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994573"/>
            <a:ext cx="3107701" cy="17872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51101" y="5257800"/>
            <a:ext cx="873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r>
              <a:rPr lang="en-US" dirty="0" smtClean="0"/>
              <a:t> = 0</a:t>
            </a:r>
            <a:endParaRPr lang="en-US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603501" y="5715000"/>
            <a:ext cx="61053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E14FA"/>
                </a:solidFill>
              </a:rPr>
              <a:t>A</a:t>
            </a:r>
            <a:r>
              <a:rPr lang="en-US" sz="3200" baseline="-25000" dirty="0" smtClean="0">
                <a:solidFill>
                  <a:srgbClr val="0E14FA"/>
                </a:solidFill>
              </a:rPr>
              <a:t>1</a:t>
            </a:r>
            <a:endParaRPr lang="en-US" sz="3200" baseline="-25000" dirty="0">
              <a:solidFill>
                <a:srgbClr val="0E14FA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701" y="3352800"/>
            <a:ext cx="2914991" cy="1676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51101" y="3581400"/>
            <a:ext cx="873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r>
              <a:rPr lang="en-US" dirty="0" smtClean="0"/>
              <a:t> = 1</a:t>
            </a:r>
            <a:endParaRPr lang="en-US" dirty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603501" y="4038600"/>
            <a:ext cx="61053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E14FA"/>
                </a:solidFill>
              </a:rPr>
              <a:t>B</a:t>
            </a:r>
            <a:r>
              <a:rPr lang="en-US" sz="3200" baseline="-25000" dirty="0" smtClean="0">
                <a:solidFill>
                  <a:srgbClr val="0E14FA"/>
                </a:solidFill>
              </a:rPr>
              <a:t>1</a:t>
            </a:r>
            <a:endParaRPr lang="en-US" sz="3200" baseline="-25000" dirty="0">
              <a:solidFill>
                <a:srgbClr val="0E14FA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6501" y="1600200"/>
            <a:ext cx="2870824" cy="1651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451101" y="1905000"/>
            <a:ext cx="873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v</a:t>
            </a:r>
            <a:r>
              <a:rPr lang="en-US" dirty="0" smtClean="0"/>
              <a:t> = 2</a:t>
            </a:r>
            <a:endParaRPr lang="en-US" dirty="0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7603501" y="2362200"/>
            <a:ext cx="61053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E14FA"/>
                </a:solidFill>
              </a:rPr>
              <a:t>A</a:t>
            </a:r>
            <a:r>
              <a:rPr lang="en-US" sz="3200" baseline="-25000" dirty="0" smtClean="0">
                <a:solidFill>
                  <a:srgbClr val="0E14FA"/>
                </a:solidFill>
              </a:rPr>
              <a:t>1</a:t>
            </a:r>
            <a:endParaRPr lang="en-US" sz="3200" baseline="-25000" dirty="0">
              <a:solidFill>
                <a:srgbClr val="0E14F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1600200"/>
            <a:ext cx="2590800" cy="14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4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2667000"/>
            <a:ext cx="6553200" cy="3768721"/>
          </a:xfrm>
          <a:prstGeom prst="rect">
            <a:avLst/>
          </a:prstGeom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Raman depolarization ratio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31938"/>
            <a:ext cx="8229600" cy="4411662"/>
          </a:xfrm>
        </p:spPr>
        <p:txBody>
          <a:bodyPr/>
          <a:lstStyle/>
          <a:p>
            <a:r>
              <a:rPr lang="el-GR" i="1" dirty="0">
                <a:cs typeface="Arial" charset="0"/>
              </a:rPr>
              <a:t>ρ</a:t>
            </a:r>
            <a:r>
              <a:rPr lang="en-US" dirty="0">
                <a:cs typeface="Arial" charset="0"/>
              </a:rPr>
              <a:t> = </a:t>
            </a:r>
            <a:r>
              <a:rPr lang="en-US" i="1" dirty="0">
                <a:cs typeface="Arial" charset="0"/>
              </a:rPr>
              <a:t>I</a:t>
            </a:r>
            <a:r>
              <a:rPr lang="en-US" i="1" baseline="-25000" dirty="0">
                <a:cs typeface="Arial" charset="0"/>
              </a:rPr>
              <a:t>┴</a:t>
            </a:r>
            <a:r>
              <a:rPr lang="en-US" dirty="0">
                <a:cs typeface="Arial" charset="0"/>
              </a:rPr>
              <a:t> / </a:t>
            </a:r>
            <a:r>
              <a:rPr lang="en-US" i="1" dirty="0">
                <a:cs typeface="Arial" charset="0"/>
              </a:rPr>
              <a:t>I</a:t>
            </a:r>
            <a:r>
              <a:rPr lang="en-US" i="1" baseline="-25000" dirty="0">
                <a:cs typeface="Arial" charset="0"/>
              </a:rPr>
              <a:t>II</a:t>
            </a:r>
            <a:r>
              <a:rPr lang="en-US" dirty="0">
                <a:cs typeface="Arial" charset="0"/>
              </a:rPr>
              <a:t> = 0.75 ~ 1.0 (depolarized – non totally symmetric modes – </a:t>
            </a:r>
            <a:r>
              <a:rPr lang="en-US" i="1" dirty="0" err="1">
                <a:cs typeface="Arial" charset="0"/>
              </a:rPr>
              <a:t>xy</a:t>
            </a:r>
            <a:r>
              <a:rPr lang="en-US" i="1" dirty="0">
                <a:cs typeface="Arial" charset="0"/>
              </a:rPr>
              <a:t>, </a:t>
            </a:r>
            <a:r>
              <a:rPr lang="en-US" i="1" dirty="0" err="1">
                <a:cs typeface="Arial" charset="0"/>
              </a:rPr>
              <a:t>yz</a:t>
            </a:r>
            <a:r>
              <a:rPr lang="en-US" i="1" dirty="0">
                <a:cs typeface="Arial" charset="0"/>
              </a:rPr>
              <a:t>, </a:t>
            </a:r>
            <a:r>
              <a:rPr lang="en-US" i="1" dirty="0" err="1">
                <a:cs typeface="Arial" charset="0"/>
              </a:rPr>
              <a:t>zx</a:t>
            </a:r>
            <a:r>
              <a:rPr lang="en-US" dirty="0">
                <a:cs typeface="Arial" charset="0"/>
              </a:rPr>
              <a:t>)</a:t>
            </a:r>
          </a:p>
          <a:p>
            <a:pPr lvl="1"/>
            <a:endParaRPr lang="el-GR" dirty="0"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0" y="2590800"/>
            <a:ext cx="2185214" cy="2561405"/>
            <a:chOff x="790575" y="2551113"/>
            <a:chExt cx="2542912" cy="2912304"/>
          </a:xfrm>
        </p:grpSpPr>
        <p:sp>
          <p:nvSpPr>
            <p:cNvPr id="6" name="Oval 8"/>
            <p:cNvSpPr>
              <a:spLocks noChangeArrowheads="1"/>
            </p:cNvSpPr>
            <p:nvPr/>
          </p:nvSpPr>
          <p:spPr bwMode="auto">
            <a:xfrm rot="19200000">
              <a:off x="1270000" y="3535363"/>
              <a:ext cx="1447800" cy="8382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1600200" y="3748088"/>
              <a:ext cx="863600" cy="381000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rgbClr val="FF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>
              <a:off x="806450" y="2971800"/>
              <a:ext cx="2438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>
              <a:off x="806450" y="5029200"/>
              <a:ext cx="2438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790575" y="2551113"/>
              <a:ext cx="2542912" cy="419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/>
                <a:t>+ + + + + + </a:t>
              </a:r>
              <a:r>
                <a:rPr lang="en-US" sz="1800" dirty="0" smtClean="0"/>
                <a:t>+ </a:t>
              </a:r>
              <a:r>
                <a:rPr lang="en-US" sz="1800" dirty="0"/>
                <a:t>+ + +</a:t>
              </a:r>
            </a:p>
          </p:txBody>
        </p:sp>
        <p:sp>
          <p:nvSpPr>
            <p:cNvPr id="11" name="Text Box 14"/>
            <p:cNvSpPr txBox="1">
              <a:spLocks noChangeArrowheads="1"/>
            </p:cNvSpPr>
            <p:nvPr/>
          </p:nvSpPr>
          <p:spPr bwMode="auto">
            <a:xfrm>
              <a:off x="838200" y="5043488"/>
              <a:ext cx="2454859" cy="419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 dirty="0">
                  <a:cs typeface="Arial" charset="0"/>
                </a:rPr>
                <a:t>–  </a:t>
              </a:r>
              <a:r>
                <a:rPr lang="en-US" sz="1800" dirty="0"/>
                <a:t>–  –  –  –  </a:t>
              </a:r>
              <a:r>
                <a:rPr lang="en-US" sz="1800" dirty="0" smtClean="0"/>
                <a:t>–  </a:t>
              </a:r>
              <a:r>
                <a:rPr lang="en-US" sz="1800" dirty="0"/>
                <a:t>–  – 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1143000" y="2986088"/>
              <a:ext cx="0" cy="205740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4039348"/>
                </p:ext>
              </p:extLst>
            </p:nvPr>
          </p:nvGraphicFramePr>
          <p:xfrm>
            <a:off x="806450" y="3800475"/>
            <a:ext cx="327025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5309" name="Equation" r:id="rId5" imgW="127000" imgH="127000" progId="Equation.DSMT4">
                    <p:embed/>
                  </p:oleObj>
                </mc:Choice>
                <mc:Fallback>
                  <p:oleObj name="Equation" r:id="rId5" imgW="127000" imgH="127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6450" y="3800475"/>
                          <a:ext cx="327025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5753288"/>
                </p:ext>
              </p:extLst>
            </p:nvPr>
          </p:nvGraphicFramePr>
          <p:xfrm>
            <a:off x="1812925" y="3698876"/>
            <a:ext cx="360363" cy="428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5310" name="Equation" r:id="rId7" imgW="139700" imgH="165100" progId="Equation.DSMT4">
                    <p:embed/>
                  </p:oleObj>
                </mc:Choice>
                <mc:Fallback>
                  <p:oleObj name="Equation" r:id="rId7" imgW="1397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2925" y="3698876"/>
                          <a:ext cx="360363" cy="428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964036"/>
              </p:ext>
            </p:extLst>
          </p:nvPr>
        </p:nvGraphicFramePr>
        <p:xfrm>
          <a:off x="812973" y="5181600"/>
          <a:ext cx="2082627" cy="149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311" name="Equation" r:id="rId9" imgW="1257300" imgH="901700" progId="Equation.DSMT4">
                  <p:embed/>
                </p:oleObj>
              </mc:Choice>
              <mc:Fallback>
                <p:oleObj name="Equation" r:id="rId9" imgW="1257300" imgH="901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973" y="5181600"/>
                        <a:ext cx="2082627" cy="1493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307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71596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1938"/>
            <a:ext cx="8229600" cy="4411662"/>
          </a:xfrm>
        </p:spPr>
        <p:txBody>
          <a:bodyPr/>
          <a:lstStyle/>
          <a:p>
            <a:r>
              <a:rPr lang="en-US" sz="2400" dirty="0" smtClean="0"/>
              <a:t>We have learned the gross and specific selection rules of IR and Raman spectroscopy for vibrations.</a:t>
            </a:r>
          </a:p>
          <a:p>
            <a:r>
              <a:rPr lang="en-US" sz="2400" dirty="0" smtClean="0"/>
              <a:t>We have considered the harmonic approximation for diatomic and polyatomic molecules. In the latter, we have performed normal mode analysis.</a:t>
            </a:r>
          </a:p>
          <a:p>
            <a:r>
              <a:rPr lang="en-US" sz="2400" dirty="0" smtClean="0"/>
              <a:t>We have studied the effect of </a:t>
            </a:r>
            <a:r>
              <a:rPr lang="en-US" sz="2400" dirty="0" err="1" smtClean="0"/>
              <a:t>anharmonicity</a:t>
            </a:r>
            <a:r>
              <a:rPr lang="en-US" sz="2400" dirty="0" smtClean="0"/>
              <a:t> on vibrational spectra.</a:t>
            </a:r>
          </a:p>
          <a:p>
            <a:r>
              <a:rPr lang="en-US" sz="2400" dirty="0" smtClean="0"/>
              <a:t>We have analyzed the symmetry of normal modes and vibrational wave functions.</a:t>
            </a:r>
          </a:p>
          <a:p>
            <a:r>
              <a:rPr lang="en-US" sz="2400" dirty="0" smtClean="0"/>
              <a:t>On this basis, we have rationalized IR-Raman exclusion rule and Raman depolarization ratio.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7409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018" y="3124200"/>
            <a:ext cx="5299982" cy="3048000"/>
          </a:xfrm>
          <a:prstGeom prst="rect">
            <a:avLst/>
          </a:prstGeom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dirty="0" smtClean="0"/>
              <a:t>Diatomic molecules </a:t>
            </a:r>
            <a:br>
              <a:rPr lang="en-US" dirty="0" smtClean="0"/>
            </a:br>
            <a:r>
              <a:rPr lang="en-US" dirty="0" smtClean="0"/>
              <a:t>in harmonic approximation</a:t>
            </a:r>
            <a:endParaRPr lang="en-US" dirty="0"/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622860"/>
              </p:ext>
            </p:extLst>
          </p:nvPr>
        </p:nvGraphicFramePr>
        <p:xfrm>
          <a:off x="228600" y="1981200"/>
          <a:ext cx="703421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0" name="Equation" r:id="rId5" imgW="3568700" imgH="508000" progId="Equation.DSMT4">
                  <p:embed/>
                </p:oleObj>
              </mc:Choice>
              <mc:Fallback>
                <p:oleObj name="Equation" r:id="rId5" imgW="35687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981200"/>
                        <a:ext cx="703421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1981200" y="1981200"/>
            <a:ext cx="914400" cy="990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2" name="Oval 6"/>
          <p:cNvSpPr>
            <a:spLocks noChangeArrowheads="1"/>
          </p:cNvSpPr>
          <p:nvPr/>
        </p:nvSpPr>
        <p:spPr bwMode="auto">
          <a:xfrm>
            <a:off x="3581400" y="1981200"/>
            <a:ext cx="914400" cy="990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2117725" y="2960688"/>
            <a:ext cx="688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= 0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3654425" y="2971800"/>
            <a:ext cx="668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3300"/>
                </a:solidFill>
              </a:rPr>
              <a:t>= </a:t>
            </a:r>
            <a:r>
              <a:rPr lang="en-US" sz="2800" i="1">
                <a:solidFill>
                  <a:srgbClr val="FF3300"/>
                </a:solidFill>
              </a:rPr>
              <a:t>k</a:t>
            </a:r>
          </a:p>
        </p:txBody>
      </p:sp>
      <p:graphicFrame>
        <p:nvGraphicFramePr>
          <p:cNvPr id="757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770648"/>
              </p:ext>
            </p:extLst>
          </p:nvPr>
        </p:nvGraphicFramePr>
        <p:xfrm>
          <a:off x="501650" y="3644900"/>
          <a:ext cx="4659313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1" name="Equation" r:id="rId7" imgW="2362200" imgH="495300" progId="Equation.DSMT4">
                  <p:embed/>
                </p:oleObj>
              </mc:Choice>
              <mc:Fallback>
                <p:oleObj name="Equation" r:id="rId7" imgW="2362200" imgH="4953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3644900"/>
                        <a:ext cx="4659313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44730"/>
              </p:ext>
            </p:extLst>
          </p:nvPr>
        </p:nvGraphicFramePr>
        <p:xfrm>
          <a:off x="1438275" y="4837113"/>
          <a:ext cx="2533650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2" name="Equation" r:id="rId9" imgW="1231900" imgH="571500" progId="Equation.DSMT4">
                  <p:embed/>
                </p:oleObj>
              </mc:Choice>
              <mc:Fallback>
                <p:oleObj name="Equation" r:id="rId9" imgW="1231900" imgH="5715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4837113"/>
                        <a:ext cx="2533650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29200" y="1676400"/>
            <a:ext cx="1660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3366FF"/>
                </a:solidFill>
              </a:rPr>
              <a:t>Anharmonicity</a:t>
            </a:r>
            <a:endParaRPr lang="en-US" sz="18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dirty="0"/>
              <a:t>Selection rules: </a:t>
            </a:r>
            <a:r>
              <a:rPr lang="en-US" dirty="0" smtClean="0"/>
              <a:t>IR absorption</a:t>
            </a:r>
            <a:endParaRPr lang="en-US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Energy separations between vibrational states are in </a:t>
            </a:r>
            <a:r>
              <a:rPr lang="en-US" b="1"/>
              <a:t>infrared</a:t>
            </a:r>
            <a:r>
              <a:rPr lang="en-US"/>
              <a:t> range.</a:t>
            </a:r>
          </a:p>
        </p:txBody>
      </p:sp>
      <p:graphicFrame>
        <p:nvGraphicFramePr>
          <p:cNvPr id="1607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934680"/>
              </p:ext>
            </p:extLst>
          </p:nvPr>
        </p:nvGraphicFramePr>
        <p:xfrm>
          <a:off x="1143000" y="3060700"/>
          <a:ext cx="6788150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85" name="Equation" r:id="rId4" imgW="3263900" imgH="812800" progId="Equation.DSMT4">
                  <p:embed/>
                </p:oleObj>
              </mc:Choice>
              <mc:Fallback>
                <p:oleObj name="Equation" r:id="rId4" imgW="3263900" imgH="812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060700"/>
                        <a:ext cx="6788150" cy="169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1371600" y="2819400"/>
            <a:ext cx="2049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</a:rPr>
              <a:t>Transition dipole</a:t>
            </a:r>
          </a:p>
        </p:txBody>
      </p:sp>
      <p:sp>
        <p:nvSpPr>
          <p:cNvPr id="160774" name="AutoShape 6"/>
          <p:cNvSpPr>
            <a:spLocks noChangeArrowheads="1"/>
          </p:cNvSpPr>
          <p:nvPr/>
        </p:nvSpPr>
        <p:spPr bwMode="auto">
          <a:xfrm>
            <a:off x="4267200" y="4114800"/>
            <a:ext cx="1219200" cy="685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4495800" y="4724400"/>
            <a:ext cx="70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</a:rPr>
              <a:t>Zero</a:t>
            </a:r>
          </a:p>
        </p:txBody>
      </p:sp>
      <p:sp>
        <p:nvSpPr>
          <p:cNvPr id="160776" name="AutoShape 8"/>
          <p:cNvSpPr>
            <a:spLocks noChangeArrowheads="1"/>
          </p:cNvSpPr>
          <p:nvPr/>
        </p:nvSpPr>
        <p:spPr bwMode="auto">
          <a:xfrm>
            <a:off x="4495800" y="3124200"/>
            <a:ext cx="1524000" cy="609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7" name="Text Box 9"/>
          <p:cNvSpPr txBox="1">
            <a:spLocks noChangeArrowheads="1"/>
          </p:cNvSpPr>
          <p:nvPr/>
        </p:nvSpPr>
        <p:spPr bwMode="auto">
          <a:xfrm>
            <a:off x="4322763" y="2743200"/>
            <a:ext cx="1849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</a:rPr>
              <a:t>dipole moment</a:t>
            </a:r>
          </a:p>
        </p:txBody>
      </p:sp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1143000" y="5257800"/>
            <a:ext cx="699039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rgbClr val="FF3300"/>
                </a:solidFill>
              </a:rPr>
              <a:t>IR absorption does </a:t>
            </a:r>
            <a:r>
              <a:rPr lang="en-US" sz="2800" dirty="0">
                <a:solidFill>
                  <a:srgbClr val="FF3300"/>
                </a:solidFill>
              </a:rPr>
              <a:t>not occur in </a:t>
            </a:r>
            <a:r>
              <a:rPr lang="en-US" sz="2800" dirty="0" smtClean="0">
                <a:solidFill>
                  <a:srgbClr val="FF3300"/>
                </a:solidFill>
              </a:rPr>
              <a:t>nature!?</a:t>
            </a:r>
          </a:p>
          <a:p>
            <a:pPr algn="ctr"/>
            <a:r>
              <a:rPr lang="en-US" sz="2800" dirty="0" smtClean="0">
                <a:solidFill>
                  <a:srgbClr val="FF3300"/>
                </a:solidFill>
              </a:rPr>
              <a:t>(Global warming solved by </a:t>
            </a:r>
            <a:r>
              <a:rPr lang="en-US" sz="2800" dirty="0" err="1" smtClean="0">
                <a:solidFill>
                  <a:srgbClr val="FF3300"/>
                </a:solidFill>
              </a:rPr>
              <a:t>orthogonality</a:t>
            </a:r>
            <a:r>
              <a:rPr lang="en-US" sz="2800" dirty="0" smtClean="0">
                <a:solidFill>
                  <a:srgbClr val="FF3300"/>
                </a:solidFill>
              </a:rPr>
              <a:t>!?)</a:t>
            </a:r>
            <a:endParaRPr lang="en-US" sz="28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804806"/>
              </p:ext>
            </p:extLst>
          </p:nvPr>
        </p:nvGraphicFramePr>
        <p:xfrm>
          <a:off x="647700" y="3060700"/>
          <a:ext cx="7685088" cy="332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18" name="Equation" r:id="rId4" imgW="3695700" imgH="1600200" progId="Equation.DSMT4">
                  <p:embed/>
                </p:oleObj>
              </mc:Choice>
              <mc:Fallback>
                <p:oleObj name="Equation" r:id="rId4" imgW="3695700" imgH="160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3060700"/>
                        <a:ext cx="7685088" cy="332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dirty="0"/>
              <a:t>Selection rules: </a:t>
            </a:r>
            <a:r>
              <a:rPr lang="en-US" dirty="0" smtClean="0"/>
              <a:t>IR absorption</a:t>
            </a: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Fallacy is the constancy of the dipole moment during vibration.</a:t>
            </a:r>
            <a:endParaRPr lang="en-US" dirty="0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914400" y="2803525"/>
            <a:ext cx="2049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</a:rPr>
              <a:t>Transition dipole</a:t>
            </a:r>
          </a:p>
        </p:txBody>
      </p:sp>
      <p:sp>
        <p:nvSpPr>
          <p:cNvPr id="76806" name="AutoShape 6"/>
          <p:cNvSpPr>
            <a:spLocks noChangeArrowheads="1"/>
          </p:cNvSpPr>
          <p:nvPr/>
        </p:nvSpPr>
        <p:spPr bwMode="auto">
          <a:xfrm>
            <a:off x="4038600" y="5410200"/>
            <a:ext cx="1219200" cy="609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4267200" y="5029200"/>
            <a:ext cx="70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</a:rPr>
              <a:t>Zero</a:t>
            </a:r>
          </a:p>
        </p:txBody>
      </p:sp>
      <p:sp>
        <p:nvSpPr>
          <p:cNvPr id="76808" name="AutoShape 8"/>
          <p:cNvSpPr>
            <a:spLocks noChangeArrowheads="1"/>
          </p:cNvSpPr>
          <p:nvPr/>
        </p:nvSpPr>
        <p:spPr bwMode="auto">
          <a:xfrm>
            <a:off x="3962400" y="3048000"/>
            <a:ext cx="1600200" cy="685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3886200" y="2667000"/>
            <a:ext cx="1849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3300"/>
                </a:solidFill>
              </a:rPr>
              <a:t>dipole moment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2956871" y="6248400"/>
            <a:ext cx="57299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</a:rPr>
              <a:t>Gross selection </a:t>
            </a:r>
            <a:r>
              <a:rPr lang="en-US" sz="2000" dirty="0" smtClean="0">
                <a:solidFill>
                  <a:srgbClr val="3366FF"/>
                </a:solidFill>
              </a:rPr>
              <a:t>rule: dipole varies with vibrations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5410200" y="5257800"/>
            <a:ext cx="1066800" cy="990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15962"/>
          </a:xfrm>
        </p:spPr>
        <p:txBody>
          <a:bodyPr/>
          <a:lstStyle/>
          <a:p>
            <a:r>
              <a:rPr lang="en-US" dirty="0" smtClean="0"/>
              <a:t>Selection rules: IR absorption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411662"/>
          </a:xfrm>
        </p:spPr>
        <p:txBody>
          <a:bodyPr/>
          <a:lstStyle/>
          <a:p>
            <a:r>
              <a:rPr lang="en-US" dirty="0" smtClean="0"/>
              <a:t>Which molecules have infrared absorption?</a:t>
            </a:r>
          </a:p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</a:p>
          <a:p>
            <a:r>
              <a:rPr lang="en-US" i="1" dirty="0" smtClean="0"/>
              <a:t>No</a:t>
            </a:r>
            <a:r>
              <a:rPr lang="en-US" dirty="0" smtClean="0"/>
              <a:t> </a:t>
            </a:r>
            <a:r>
              <a:rPr lang="en-US" dirty="0" smtClean="0"/>
              <a:t>(zero dipole; zero dipole derivatives)</a:t>
            </a:r>
          </a:p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</a:p>
          <a:p>
            <a:r>
              <a:rPr lang="en-US" i="1" dirty="0" smtClean="0"/>
              <a:t>No</a:t>
            </a:r>
            <a:r>
              <a:rPr lang="en-US" dirty="0" smtClean="0"/>
              <a:t> </a:t>
            </a:r>
            <a:r>
              <a:rPr lang="en-US" dirty="0" smtClean="0"/>
              <a:t>(zero dipole; zero dipole derivatives)</a:t>
            </a:r>
          </a:p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</a:p>
          <a:p>
            <a:r>
              <a:rPr lang="en-US" i="1" dirty="0" smtClean="0"/>
              <a:t>Yes</a:t>
            </a:r>
            <a:r>
              <a:rPr lang="en-US" dirty="0" smtClean="0"/>
              <a:t> </a:t>
            </a:r>
            <a:r>
              <a:rPr lang="en-US" dirty="0" smtClean="0"/>
              <a:t>(zero dipole; nonzero dipole derivatives)</a:t>
            </a:r>
          </a:p>
          <a:p>
            <a:endParaRPr lang="en-US" dirty="0"/>
          </a:p>
          <a:p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r>
              <a:rPr lang="en-US" i="1" dirty="0" smtClean="0"/>
              <a:t>Yes</a:t>
            </a:r>
            <a:r>
              <a:rPr lang="en-US" dirty="0" smtClean="0"/>
              <a:t> </a:t>
            </a:r>
            <a:r>
              <a:rPr lang="en-US" dirty="0" smtClean="0"/>
              <a:t>(nonzero dipole; nonzero derivatives)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371600" y="4800600"/>
            <a:ext cx="2895600" cy="457200"/>
            <a:chOff x="5181600" y="3200400"/>
            <a:chExt cx="2895600" cy="457200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5181600" y="3200400"/>
              <a:ext cx="2438400" cy="457200"/>
              <a:chOff x="912" y="1632"/>
              <a:chExt cx="1536" cy="288"/>
            </a:xfrm>
          </p:grpSpPr>
          <p:sp>
            <p:nvSpPr>
              <p:cNvPr id="9" name="Rectangle 12"/>
              <p:cNvSpPr>
                <a:spLocks noChangeArrowheads="1"/>
              </p:cNvSpPr>
              <p:nvPr/>
            </p:nvSpPr>
            <p:spPr bwMode="auto">
              <a:xfrm>
                <a:off x="1056" y="1728"/>
                <a:ext cx="1248" cy="9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Oval 13"/>
              <p:cNvSpPr>
                <a:spLocks noChangeArrowheads="1"/>
              </p:cNvSpPr>
              <p:nvPr/>
            </p:nvSpPr>
            <p:spPr bwMode="auto">
              <a:xfrm>
                <a:off x="912" y="1632"/>
                <a:ext cx="288" cy="288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Oval 14"/>
              <p:cNvSpPr>
                <a:spLocks noChangeArrowheads="1"/>
              </p:cNvSpPr>
              <p:nvPr/>
            </p:nvSpPr>
            <p:spPr bwMode="auto">
              <a:xfrm>
                <a:off x="1536" y="1632"/>
                <a:ext cx="288" cy="28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15"/>
              <p:cNvSpPr>
                <a:spLocks noChangeArrowheads="1"/>
              </p:cNvSpPr>
              <p:nvPr/>
            </p:nvSpPr>
            <p:spPr bwMode="auto">
              <a:xfrm>
                <a:off x="2160" y="1632"/>
                <a:ext cx="288" cy="288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AutoShape 17"/>
            <p:cNvSpPr>
              <a:spLocks noChangeArrowheads="1"/>
            </p:cNvSpPr>
            <p:nvPr/>
          </p:nvSpPr>
          <p:spPr bwMode="auto">
            <a:xfrm rot="10800000">
              <a:off x="7620000" y="3276600"/>
              <a:ext cx="457200" cy="304800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9"/>
            <p:cNvSpPr>
              <a:spLocks noChangeArrowheads="1"/>
            </p:cNvSpPr>
            <p:nvPr/>
          </p:nvSpPr>
          <p:spPr bwMode="auto">
            <a:xfrm rot="10800000">
              <a:off x="5638800" y="3276600"/>
              <a:ext cx="457200" cy="304800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20"/>
            <p:cNvSpPr>
              <a:spLocks noChangeArrowheads="1"/>
            </p:cNvSpPr>
            <p:nvPr/>
          </p:nvSpPr>
          <p:spPr bwMode="auto">
            <a:xfrm>
              <a:off x="6172200" y="3276600"/>
              <a:ext cx="228600" cy="304800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105400" y="4724400"/>
            <a:ext cx="2438400" cy="685800"/>
            <a:chOff x="4572000" y="5791200"/>
            <a:chExt cx="2438400" cy="685800"/>
          </a:xfrm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4572000" y="5791200"/>
              <a:ext cx="2438400" cy="457200"/>
              <a:chOff x="912" y="1632"/>
              <a:chExt cx="1536" cy="288"/>
            </a:xfrm>
          </p:grpSpPr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1056" y="1728"/>
                <a:ext cx="1248" cy="9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Oval 13"/>
              <p:cNvSpPr>
                <a:spLocks noChangeArrowheads="1"/>
              </p:cNvSpPr>
              <p:nvPr/>
            </p:nvSpPr>
            <p:spPr bwMode="auto">
              <a:xfrm>
                <a:off x="912" y="1632"/>
                <a:ext cx="288" cy="288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Oval 14"/>
              <p:cNvSpPr>
                <a:spLocks noChangeArrowheads="1"/>
              </p:cNvSpPr>
              <p:nvPr/>
            </p:nvSpPr>
            <p:spPr bwMode="auto">
              <a:xfrm>
                <a:off x="1536" y="1632"/>
                <a:ext cx="288" cy="28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Oval 15"/>
              <p:cNvSpPr>
                <a:spLocks noChangeArrowheads="1"/>
              </p:cNvSpPr>
              <p:nvPr/>
            </p:nvSpPr>
            <p:spPr bwMode="auto">
              <a:xfrm>
                <a:off x="2160" y="1632"/>
                <a:ext cx="288" cy="288"/>
              </a:xfrm>
              <a:prstGeom prst="ellipse">
                <a:avLst/>
              </a:prstGeom>
              <a:solidFill>
                <a:srgbClr val="99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AutoShape 17"/>
            <p:cNvSpPr>
              <a:spLocks noChangeArrowheads="1"/>
            </p:cNvSpPr>
            <p:nvPr/>
          </p:nvSpPr>
          <p:spPr bwMode="auto">
            <a:xfrm rot="16200000">
              <a:off x="6553200" y="6096000"/>
              <a:ext cx="457200" cy="304800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19"/>
            <p:cNvSpPr>
              <a:spLocks noChangeArrowheads="1"/>
            </p:cNvSpPr>
            <p:nvPr/>
          </p:nvSpPr>
          <p:spPr bwMode="auto">
            <a:xfrm rot="16200000">
              <a:off x="4572000" y="6096000"/>
              <a:ext cx="457200" cy="304800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20"/>
            <p:cNvSpPr>
              <a:spLocks noChangeArrowheads="1"/>
            </p:cNvSpPr>
            <p:nvPr/>
          </p:nvSpPr>
          <p:spPr bwMode="auto">
            <a:xfrm rot="5400000">
              <a:off x="5676900" y="5753100"/>
              <a:ext cx="228600" cy="304800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019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295400"/>
          </a:xfrm>
        </p:spPr>
        <p:txBody>
          <a:bodyPr/>
          <a:lstStyle/>
          <a:p>
            <a:r>
              <a:rPr lang="en-US" dirty="0"/>
              <a:t>Selection rules: </a:t>
            </a:r>
            <a:r>
              <a:rPr lang="en-US" dirty="0" smtClean="0"/>
              <a:t>IR absorption</a:t>
            </a:r>
            <a:endParaRPr lang="en-US" dirty="0"/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601990"/>
              </p:ext>
            </p:extLst>
          </p:nvPr>
        </p:nvGraphicFramePr>
        <p:xfrm>
          <a:off x="1409700" y="2459038"/>
          <a:ext cx="6121400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17" name="Equation" r:id="rId4" imgW="2743200" imgH="711200" progId="Equation.DSMT4">
                  <p:embed/>
                </p:oleObj>
              </mc:Choice>
              <mc:Fallback>
                <p:oleObj name="Equation" r:id="rId4" imgW="2743200" imgH="711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2459038"/>
                        <a:ext cx="6121400" cy="158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5943600" y="1981200"/>
          <a:ext cx="27432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18" name="Equation" r:id="rId6" imgW="1346040" imgH="241200" progId="Equation.DSMT4">
                  <p:embed/>
                </p:oleObj>
              </mc:Choice>
              <mc:Fallback>
                <p:oleObj name="Equation" r:id="rId6" imgW="134604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981200"/>
                        <a:ext cx="27432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0" name="AutoShape 6"/>
          <p:cNvSpPr>
            <a:spLocks noChangeArrowheads="1"/>
          </p:cNvSpPr>
          <p:nvPr/>
        </p:nvSpPr>
        <p:spPr bwMode="auto">
          <a:xfrm rot="16200000">
            <a:off x="5867400" y="2514600"/>
            <a:ext cx="914400" cy="914400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7832" name="Object 8"/>
          <p:cNvGraphicFramePr>
            <a:graphicFrameLocks noChangeAspect="1"/>
          </p:cNvGraphicFramePr>
          <p:nvPr/>
        </p:nvGraphicFramePr>
        <p:xfrm>
          <a:off x="3189288" y="4572000"/>
          <a:ext cx="26670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19" name="Equation" r:id="rId8" imgW="634680" imgH="241200" progId="Equation.DSMT4">
                  <p:embed/>
                </p:oleObj>
              </mc:Choice>
              <mc:Fallback>
                <p:oleObj name="Equation" r:id="rId8" imgW="634680" imgH="241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8" y="4572000"/>
                        <a:ext cx="266700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2960688" y="5486400"/>
            <a:ext cx="3135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Specific selection rule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1173162"/>
          </a:xfrm>
        </p:spPr>
        <p:txBody>
          <a:bodyPr/>
          <a:lstStyle/>
          <a:p>
            <a:r>
              <a:rPr lang="en-US" dirty="0"/>
              <a:t>Selection rules: Raman scattering</a:t>
            </a:r>
          </a:p>
        </p:txBody>
      </p:sp>
      <p:graphicFrame>
        <p:nvGraphicFramePr>
          <p:cNvPr id="788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593286"/>
              </p:ext>
            </p:extLst>
          </p:nvPr>
        </p:nvGraphicFramePr>
        <p:xfrm>
          <a:off x="268288" y="1741488"/>
          <a:ext cx="5522912" cy="457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059" name="Equation" r:id="rId4" imgW="2654300" imgH="2197100" progId="Equation.DSMT4">
                  <p:embed/>
                </p:oleObj>
              </mc:Choice>
              <mc:Fallback>
                <p:oleObj name="Equation" r:id="rId4" imgW="2654300" imgH="2197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1741488"/>
                        <a:ext cx="5522912" cy="457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647531" y="1371600"/>
            <a:ext cx="27879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FF3300"/>
                </a:solidFill>
              </a:rPr>
              <a:t>Transition </a:t>
            </a:r>
            <a:r>
              <a:rPr lang="en-US" sz="2000" dirty="0" err="1" smtClean="0">
                <a:solidFill>
                  <a:srgbClr val="FF3300"/>
                </a:solidFill>
              </a:rPr>
              <a:t>polarizability</a:t>
            </a:r>
            <a:endParaRPr lang="en-US" sz="2000" dirty="0">
              <a:solidFill>
                <a:srgbClr val="FF3300"/>
              </a:solidFill>
            </a:endParaRPr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2362200" y="5334000"/>
            <a:ext cx="762000" cy="6858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6" name="AutoShape 8"/>
          <p:cNvSpPr>
            <a:spLocks noChangeArrowheads="1"/>
          </p:cNvSpPr>
          <p:nvPr/>
        </p:nvSpPr>
        <p:spPr bwMode="auto">
          <a:xfrm>
            <a:off x="1008062" y="2819400"/>
            <a:ext cx="4114800" cy="12192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4648200" y="2438400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FF3300"/>
                </a:solidFill>
              </a:rPr>
              <a:t>polarizability</a:t>
            </a:r>
            <a:endParaRPr lang="en-US" sz="2000" dirty="0">
              <a:solidFill>
                <a:srgbClr val="FF3300"/>
              </a:solidFill>
            </a:endParaRP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1262188" y="6019800"/>
            <a:ext cx="39194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3366FF"/>
                </a:solidFill>
              </a:rPr>
              <a:t>Gross selection </a:t>
            </a:r>
            <a:r>
              <a:rPr lang="en-US" sz="2000" dirty="0" smtClean="0">
                <a:solidFill>
                  <a:srgbClr val="3366FF"/>
                </a:solidFill>
              </a:rPr>
              <a:t>rule: </a:t>
            </a:r>
            <a:br>
              <a:rPr lang="en-US" sz="2000" dirty="0" smtClean="0">
                <a:solidFill>
                  <a:srgbClr val="3366FF"/>
                </a:solidFill>
              </a:rPr>
            </a:br>
            <a:r>
              <a:rPr lang="en-US" sz="2000" dirty="0" err="1" smtClean="0">
                <a:solidFill>
                  <a:srgbClr val="3366FF"/>
                </a:solidFill>
              </a:rPr>
              <a:t>polarizability</a:t>
            </a:r>
            <a:r>
              <a:rPr lang="en-US" sz="2000" dirty="0" smtClean="0">
                <a:solidFill>
                  <a:srgbClr val="3366FF"/>
                </a:solidFill>
              </a:rPr>
              <a:t> varies with vibration</a:t>
            </a:r>
            <a:endParaRPr lang="en-US" sz="2000" dirty="0">
              <a:solidFill>
                <a:srgbClr val="3366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10200" y="5029200"/>
            <a:ext cx="3657600" cy="1600200"/>
            <a:chOff x="228600" y="4876800"/>
            <a:chExt cx="3657600" cy="1600200"/>
          </a:xfrm>
        </p:grpSpPr>
        <p:graphicFrame>
          <p:nvGraphicFramePr>
            <p:cNvPr id="78860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3234857"/>
                </p:ext>
              </p:extLst>
            </p:nvPr>
          </p:nvGraphicFramePr>
          <p:xfrm>
            <a:off x="685800" y="4953000"/>
            <a:ext cx="2667000" cy="1012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060" name="Equation" r:id="rId6" imgW="634680" imgH="241200" progId="Equation.DSMT4">
                    <p:embed/>
                  </p:oleObj>
                </mc:Choice>
                <mc:Fallback>
                  <p:oleObj name="Equation" r:id="rId6" imgW="634680" imgH="241200" progId="Equation.DSMT4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4953000"/>
                          <a:ext cx="2667000" cy="1012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861" name="Text Box 13"/>
            <p:cNvSpPr txBox="1">
              <a:spLocks noChangeArrowheads="1"/>
            </p:cNvSpPr>
            <p:nvPr/>
          </p:nvSpPr>
          <p:spPr bwMode="auto">
            <a:xfrm>
              <a:off x="457200" y="5867400"/>
              <a:ext cx="31353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3300"/>
                  </a:solidFill>
                </a:rPr>
                <a:t>Specific selection rule</a:t>
              </a:r>
            </a:p>
          </p:txBody>
        </p:sp>
        <p:sp>
          <p:nvSpPr>
            <p:cNvPr id="78862" name="Rectangle 14"/>
            <p:cNvSpPr>
              <a:spLocks noChangeArrowheads="1"/>
            </p:cNvSpPr>
            <p:nvPr/>
          </p:nvSpPr>
          <p:spPr bwMode="auto">
            <a:xfrm>
              <a:off x="228600" y="4876800"/>
              <a:ext cx="3657600" cy="1600200"/>
            </a:xfrm>
            <a:prstGeom prst="rect">
              <a:avLst/>
            </a:prstGeom>
            <a:noFill/>
            <a:ln w="28575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r>
              <a:rPr lang="en-US" dirty="0" err="1"/>
              <a:t>Anharmonicity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143000"/>
            <a:ext cx="3359150" cy="279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1219200"/>
            <a:ext cx="2534196" cy="2654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886200"/>
            <a:ext cx="3498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Fundamental: </a:t>
            </a:r>
            <a:r>
              <a:rPr lang="en-US" i="1" dirty="0" smtClean="0">
                <a:solidFill>
                  <a:srgbClr val="3366FF"/>
                </a:solidFill>
              </a:rPr>
              <a:t>v </a:t>
            </a:r>
            <a:r>
              <a:rPr lang="en-US" dirty="0" smtClean="0">
                <a:solidFill>
                  <a:srgbClr val="3366FF"/>
                </a:solidFill>
              </a:rPr>
              <a:t>= 1 </a:t>
            </a:r>
            <a:r>
              <a:rPr lang="en-US" dirty="0" smtClean="0">
                <a:solidFill>
                  <a:srgbClr val="3366FF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 0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" y="4343400"/>
            <a:ext cx="513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Hot band: </a:t>
            </a:r>
            <a:r>
              <a:rPr lang="en-US" i="1" dirty="0" smtClean="0">
                <a:solidFill>
                  <a:srgbClr val="008000"/>
                </a:solidFill>
              </a:rPr>
              <a:t>v </a:t>
            </a:r>
            <a:r>
              <a:rPr lang="en-US" dirty="0" smtClean="0">
                <a:solidFill>
                  <a:srgbClr val="008000"/>
                </a:solidFill>
              </a:rPr>
              <a:t>= 2 </a:t>
            </a:r>
            <a:r>
              <a:rPr lang="en-US" dirty="0" smtClean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 1; </a:t>
            </a:r>
            <a:r>
              <a:rPr lang="en-US" i="1" dirty="0">
                <a:solidFill>
                  <a:srgbClr val="008000"/>
                </a:solidFill>
              </a:rPr>
              <a:t>v </a:t>
            </a:r>
            <a:r>
              <a:rPr lang="en-US" dirty="0">
                <a:solidFill>
                  <a:srgbClr val="008000"/>
                </a:solidFill>
              </a:rPr>
              <a:t>= </a:t>
            </a:r>
            <a:r>
              <a:rPr lang="en-US" dirty="0" smtClean="0">
                <a:solidFill>
                  <a:srgbClr val="008000"/>
                </a:solidFill>
              </a:rPr>
              <a:t>3 </a:t>
            </a:r>
            <a:r>
              <a:rPr lang="en-US" dirty="0">
                <a:solidFill>
                  <a:srgbClr val="00800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dirty="0">
                <a:solidFill>
                  <a:srgbClr val="008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2, etc.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5648" y="3969603"/>
            <a:ext cx="3732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Overtone: </a:t>
            </a:r>
          </a:p>
          <a:p>
            <a:pPr algn="ctr"/>
            <a:r>
              <a:rPr lang="en-US" i="1" dirty="0" smtClean="0">
                <a:solidFill>
                  <a:srgbClr val="FF6600"/>
                </a:solidFill>
              </a:rPr>
              <a:t>v </a:t>
            </a:r>
            <a:r>
              <a:rPr lang="en-US" dirty="0" smtClean="0">
                <a:solidFill>
                  <a:srgbClr val="FF6600"/>
                </a:solidFill>
              </a:rPr>
              <a:t>= 2 </a:t>
            </a:r>
            <a:r>
              <a:rPr lang="en-US" dirty="0" smtClean="0">
                <a:solidFill>
                  <a:srgbClr val="FF660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 0; </a:t>
            </a:r>
            <a:r>
              <a:rPr lang="en-US" i="1" dirty="0">
                <a:solidFill>
                  <a:srgbClr val="FF6600"/>
                </a:solidFill>
              </a:rPr>
              <a:t>v </a:t>
            </a:r>
            <a:r>
              <a:rPr lang="en-US" dirty="0">
                <a:solidFill>
                  <a:srgbClr val="FF6600"/>
                </a:solidFill>
              </a:rPr>
              <a:t>= </a:t>
            </a:r>
            <a:r>
              <a:rPr lang="en-US" dirty="0" smtClean="0">
                <a:solidFill>
                  <a:srgbClr val="FF6600"/>
                </a:solidFill>
              </a:rPr>
              <a:t>3 </a:t>
            </a:r>
            <a:r>
              <a:rPr lang="en-US" dirty="0">
                <a:solidFill>
                  <a:srgbClr val="FF6600"/>
                </a:solidFill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0, etc. 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4800600"/>
            <a:ext cx="3276600" cy="1884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4953000"/>
            <a:ext cx="2935401" cy="168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5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14718</TotalTime>
  <Words>931</Words>
  <Application>Microsoft Macintosh PowerPoint</Application>
  <PresentationFormat>On-screen Show (4:3)</PresentationFormat>
  <Paragraphs>222</Paragraphs>
  <Slides>26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Network</vt:lpstr>
      <vt:lpstr>Equation</vt:lpstr>
      <vt:lpstr>Lecture 35 Vibrational spectroscopy</vt:lpstr>
      <vt:lpstr>Vibrational spectroscopy</vt:lpstr>
      <vt:lpstr>Diatomic molecules  in harmonic approximation</vt:lpstr>
      <vt:lpstr>Selection rules: IR absorption</vt:lpstr>
      <vt:lpstr>Selection rules: IR absorption</vt:lpstr>
      <vt:lpstr>Selection rules: IR absorption</vt:lpstr>
      <vt:lpstr>Selection rules: IR absorption</vt:lpstr>
      <vt:lpstr>Selection rules: Raman scattering</vt:lpstr>
      <vt:lpstr>Anharmonicity</vt:lpstr>
      <vt:lpstr>Polyatomic molecules  in harmonic approximation</vt:lpstr>
      <vt:lpstr>Normal modes</vt:lpstr>
      <vt:lpstr>Classical versus quantum harmonic oscillators</vt:lpstr>
      <vt:lpstr>Normal mode analysis</vt:lpstr>
      <vt:lpstr>Normal mode analysis</vt:lpstr>
      <vt:lpstr>Normal mode analysis</vt:lpstr>
      <vt:lpstr>Normal mode analysis</vt:lpstr>
      <vt:lpstr>Normal mode analysis</vt:lpstr>
      <vt:lpstr>Normal modes</vt:lpstr>
      <vt:lpstr>Classical to quantum transition</vt:lpstr>
      <vt:lpstr>Normal modes</vt:lpstr>
      <vt:lpstr>IR-Raman exclusion rule</vt:lpstr>
      <vt:lpstr>IR and Raman activity: H2O</vt:lpstr>
      <vt:lpstr>IR and Raman activity: CO2</vt:lpstr>
      <vt:lpstr>Irreducible representation of vibrational wave functions</vt:lpstr>
      <vt:lpstr>Raman depolarization ratio</vt:lpstr>
      <vt:lpstr>Summary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Chapter 16</dc:title>
  <dc:creator>So Hirata</dc:creator>
  <cp:lastModifiedBy>So Hirata</cp:lastModifiedBy>
  <cp:revision>214</cp:revision>
  <dcterms:created xsi:type="dcterms:W3CDTF">2005-01-24T02:49:13Z</dcterms:created>
  <dcterms:modified xsi:type="dcterms:W3CDTF">2014-12-15T23:57:40Z</dcterms:modified>
</cp:coreProperties>
</file>