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25"/>
  </p:notesMasterIdLst>
  <p:sldIdLst>
    <p:sldId id="494" r:id="rId2"/>
    <p:sldId id="543" r:id="rId3"/>
    <p:sldId id="542" r:id="rId4"/>
    <p:sldId id="306" r:id="rId5"/>
    <p:sldId id="546" r:id="rId6"/>
    <p:sldId id="547" r:id="rId7"/>
    <p:sldId id="544" r:id="rId8"/>
    <p:sldId id="548" r:id="rId9"/>
    <p:sldId id="545" r:id="rId10"/>
    <p:sldId id="555" r:id="rId11"/>
    <p:sldId id="557" r:id="rId12"/>
    <p:sldId id="556" r:id="rId13"/>
    <p:sldId id="310" r:id="rId14"/>
    <p:sldId id="316" r:id="rId15"/>
    <p:sldId id="317" r:id="rId16"/>
    <p:sldId id="549" r:id="rId17"/>
    <p:sldId id="319" r:id="rId18"/>
    <p:sldId id="550" r:id="rId19"/>
    <p:sldId id="318" r:id="rId20"/>
    <p:sldId id="552" r:id="rId21"/>
    <p:sldId id="551" r:id="rId22"/>
    <p:sldId id="553" r:id="rId23"/>
    <p:sldId id="554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00"/>
    <a:srgbClr val="F5F0E9"/>
    <a:srgbClr val="990099"/>
    <a:srgbClr val="009900"/>
    <a:srgbClr val="0E14FA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05"/>
    <p:restoredTop sz="94554"/>
  </p:normalViewPr>
  <p:slideViewPr>
    <p:cSldViewPr>
      <p:cViewPr>
        <p:scale>
          <a:sx n="96" d="100"/>
          <a:sy n="96" d="100"/>
        </p:scale>
        <p:origin x="176" y="4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Relationship Id="rId2" Type="http://schemas.openxmlformats.org/officeDocument/2006/relationships/image" Target="../media/image3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Relationship Id="rId2" Type="http://schemas.openxmlformats.org/officeDocument/2006/relationships/image" Target="../media/image4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91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91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1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1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6911893-11D9-6F43-BA1A-EE122905EB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4003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F5F51-8DDD-204B-BED7-9F1023FFABB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4140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EC3332-9DDA-9C4A-BFFB-954D37506149}" type="slidenum">
              <a:rPr lang="en-US"/>
              <a:pPr/>
              <a:t>10</a:t>
            </a:fld>
            <a:endParaRPr lang="en-US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510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EC3332-9DDA-9C4A-BFFB-954D37506149}" type="slidenum">
              <a:rPr lang="en-US"/>
              <a:pPr/>
              <a:t>11</a:t>
            </a:fld>
            <a:endParaRPr lang="en-US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385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EC3332-9DDA-9C4A-BFFB-954D37506149}" type="slidenum">
              <a:rPr lang="en-US"/>
              <a:pPr/>
              <a:t>12</a:t>
            </a:fld>
            <a:endParaRPr lang="en-US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1530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6DACB8-08F4-7144-964B-E8D8BED5496E}" type="slidenum">
              <a:rPr lang="en-US"/>
              <a:pPr/>
              <a:t>13</a:t>
            </a:fld>
            <a:endParaRPr lang="en-US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976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D8D890-98E2-D24C-A56C-5308D883BE89}" type="slidenum">
              <a:rPr lang="en-US"/>
              <a:pPr/>
              <a:t>14</a:t>
            </a:fld>
            <a:endParaRPr lang="en-US"/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61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99D40D-9631-814C-BBFB-A9C055A51A67}" type="slidenum">
              <a:rPr lang="en-US"/>
              <a:pPr/>
              <a:t>15</a:t>
            </a:fld>
            <a:endParaRPr 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5813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99D40D-9631-814C-BBFB-A9C055A51A67}" type="slidenum">
              <a:rPr lang="en-US"/>
              <a:pPr/>
              <a:t>16</a:t>
            </a:fld>
            <a:endParaRPr 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7264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E968F7-A73E-C942-98E9-40D14FA6CC46}" type="slidenum">
              <a:rPr lang="en-US"/>
              <a:pPr/>
              <a:t>17</a:t>
            </a:fld>
            <a:endParaRPr lang="en-US"/>
          </a:p>
        </p:txBody>
      </p:sp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8853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E968F7-A73E-C942-98E9-40D14FA6CC46}" type="slidenum">
              <a:rPr lang="en-US"/>
              <a:pPr/>
              <a:t>18</a:t>
            </a:fld>
            <a:endParaRPr lang="en-US"/>
          </a:p>
        </p:txBody>
      </p:sp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385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89FCD9-7DBD-384A-A680-E67E16BB7BB9}" type="slidenum">
              <a:rPr lang="en-US"/>
              <a:pPr/>
              <a:t>19</a:t>
            </a:fld>
            <a:endParaRPr lang="en-US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8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11893-11D9-6F43-BA1A-EE122905EB5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284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89FCD9-7DBD-384A-A680-E67E16BB7BB9}" type="slidenum">
              <a:rPr lang="en-US"/>
              <a:pPr/>
              <a:t>20</a:t>
            </a:fld>
            <a:endParaRPr lang="en-US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186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89FCD9-7DBD-384A-A680-E67E16BB7BB9}" type="slidenum">
              <a:rPr lang="en-US"/>
              <a:pPr/>
              <a:t>21</a:t>
            </a:fld>
            <a:endParaRPr lang="en-US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2250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89FCD9-7DBD-384A-A680-E67E16BB7BB9}" type="slidenum">
              <a:rPr lang="en-US"/>
              <a:pPr/>
              <a:t>22</a:t>
            </a:fld>
            <a:endParaRPr lang="en-US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234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F58AA8-BD5B-C24D-9C03-D788A366ED40}" type="slidenum">
              <a:rPr lang="en-US"/>
              <a:pPr/>
              <a:t>3</a:t>
            </a:fld>
            <a:endParaRPr lang="en-US"/>
          </a:p>
        </p:txBody>
      </p:sp>
      <p:sp>
        <p:nvSpPr>
          <p:cNvPr id="38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632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B52BAD-8321-3E45-91AA-84B813EF95C9}" type="slidenum">
              <a:rPr lang="en-US"/>
              <a:pPr/>
              <a:t>4</a:t>
            </a:fld>
            <a:endParaRPr lang="en-US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47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5BF19C-5469-014D-9BF0-486429DCB256}" type="slidenum">
              <a:rPr lang="en-US"/>
              <a:pPr/>
              <a:t>5</a:t>
            </a:fld>
            <a:endParaRPr lang="en-US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58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330ED-B21F-6045-87B1-CF29DF4547F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203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1A161C-A773-F041-A3D5-82C44FA4F7B9}" type="slidenum">
              <a:rPr lang="en-US"/>
              <a:pPr/>
              <a:t>7</a:t>
            </a:fld>
            <a:endParaRPr lang="en-US"/>
          </a:p>
        </p:txBody>
      </p:sp>
      <p:sp>
        <p:nvSpPr>
          <p:cNvPr id="30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908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AC17D4-EA6B-6741-B61B-F28AA90A3CBC}" type="slidenum">
              <a:rPr lang="en-US"/>
              <a:pPr/>
              <a:t>8</a:t>
            </a:fld>
            <a:endParaRPr lang="en-US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512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C37411-F359-F541-990F-92AA3B483E95}" type="slidenum">
              <a:rPr lang="en-US"/>
              <a:pPr/>
              <a:t>9</a:t>
            </a:fld>
            <a:endParaRPr lang="en-US"/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221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charset="0"/>
              <a:buNone/>
              <a:defRPr sz="32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0E96083-9497-BE41-BD27-27C90A13F58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160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" name="Picture 40" descr="imark_1867_pr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971800"/>
            <a:ext cx="1143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15BF21-1D37-044C-BA98-ADC5A843FF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978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98EF5A-9DA3-0941-B67D-B677D3D43D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39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59BA2-E28E-B140-ACF1-6D41DE4241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230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4EEDF-49B3-1749-8CB8-9023A7CCBD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12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9140D-F48F-9342-ADE4-2D43B16D51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654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D9FFB-FCAD-1D41-9BFF-7E4178ADC4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270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304932-6AC7-BB44-B681-CDBD3FFDF0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586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7BF6F-C523-5D4E-B343-B03434295F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557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B33BB9-F450-A140-99D3-E3EBAFBF01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14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52F3E-832E-4042-B8CB-825D0FA687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41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8229600" cy="1295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36176896-CEB7-5447-A50F-B3AA3D211F6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l"/>
        <a:defRPr sz="2600">
          <a:solidFill>
            <a:schemeClr val="tx1"/>
          </a:solidFill>
          <a:latin typeface="+mn-lt"/>
          <a:ea typeface="+mn-ea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l"/>
        <a:defRPr sz="2300">
          <a:solidFill>
            <a:schemeClr val="tx1"/>
          </a:solidFill>
          <a:latin typeface="+mn-lt"/>
          <a:ea typeface="+mn-ea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18.emf"/><Relationship Id="rId6" Type="http://schemas.openxmlformats.org/officeDocument/2006/relationships/image" Target="../media/image19.emf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21.emf"/><Relationship Id="rId6" Type="http://schemas.openxmlformats.org/officeDocument/2006/relationships/image" Target="../media/image22.emf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16.emf"/><Relationship Id="rId5" Type="http://schemas.openxmlformats.org/officeDocument/2006/relationships/image" Target="../media/image21.emf"/><Relationship Id="rId6" Type="http://schemas.openxmlformats.org/officeDocument/2006/relationships/image" Target="../media/image20.png"/><Relationship Id="rId7" Type="http://schemas.openxmlformats.org/officeDocument/2006/relationships/image" Target="../media/image23.png"/><Relationship Id="rId8" Type="http://schemas.openxmlformats.org/officeDocument/2006/relationships/image" Target="../media/image13.png"/><Relationship Id="rId9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5" Type="http://schemas.openxmlformats.org/officeDocument/2006/relationships/image" Target="../media/image28.emf"/><Relationship Id="rId6" Type="http://schemas.openxmlformats.org/officeDocument/2006/relationships/image" Target="../media/image13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33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3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39.e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40.emf"/><Relationship Id="rId8" Type="http://schemas.openxmlformats.org/officeDocument/2006/relationships/image" Target="../media/image32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emf"/><Relationship Id="rId5" Type="http://schemas.openxmlformats.org/officeDocument/2006/relationships/image" Target="../media/image11.emf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3200"/>
            <a:ext cx="7391400" cy="1249362"/>
          </a:xfrm>
        </p:spPr>
        <p:txBody>
          <a:bodyPr/>
          <a:lstStyle/>
          <a:p>
            <a:pPr algn="ctr"/>
            <a:r>
              <a:rPr lang="en-US" sz="5400" dirty="0" smtClean="0"/>
              <a:t>Lecture 34</a:t>
            </a:r>
            <a:br>
              <a:rPr lang="en-US" sz="5400" dirty="0" smtClean="0"/>
            </a:br>
            <a:r>
              <a:rPr lang="en-US" sz="3200" dirty="0" smtClean="0"/>
              <a:t>Rotational spectroscopy: intensities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8885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295400"/>
          </a:xfrm>
        </p:spPr>
        <p:txBody>
          <a:bodyPr/>
          <a:lstStyle/>
          <a:p>
            <a:r>
              <a:rPr lang="en-US" dirty="0" err="1" smtClean="0"/>
              <a:t>Nonrigid</a:t>
            </a:r>
            <a:r>
              <a:rPr lang="en-US" dirty="0" smtClean="0"/>
              <a:t> rotor: </a:t>
            </a:r>
            <a:br>
              <a:rPr lang="en-US" dirty="0" smtClean="0"/>
            </a:br>
            <a:r>
              <a:rPr lang="en-US" dirty="0" smtClean="0"/>
              <a:t>Centrifugal </a:t>
            </a:r>
            <a:r>
              <a:rPr lang="en-US" dirty="0"/>
              <a:t>distortion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2289399"/>
            <a:ext cx="3657600" cy="469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2400" y="5565155"/>
            <a:ext cx="1955800" cy="952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5584205"/>
            <a:ext cx="3429000" cy="914400"/>
          </a:xfrm>
          <a:prstGeom prst="rect">
            <a:avLst/>
          </a:prstGeom>
        </p:spPr>
      </p:pic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3538054" y="1757363"/>
            <a:ext cx="226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3300"/>
                </a:solidFill>
              </a:rPr>
              <a:t>Diatomic molecule</a:t>
            </a:r>
          </a:p>
        </p:txBody>
      </p:sp>
      <p:sp>
        <p:nvSpPr>
          <p:cNvPr id="7" name="Right Brace 6"/>
          <p:cNvSpPr/>
          <p:nvPr/>
        </p:nvSpPr>
        <p:spPr>
          <a:xfrm rot="5400000">
            <a:off x="4467180" y="3171781"/>
            <a:ext cx="381000" cy="2571839"/>
          </a:xfrm>
          <a:prstGeom prst="rightBrace">
            <a:avLst>
              <a:gd name="adj1" fmla="val 52277"/>
              <a:gd name="adj2" fmla="val 5000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6230" y="4702613"/>
            <a:ext cx="342900" cy="342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1219200"/>
            <a:ext cx="5943600" cy="445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25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295400"/>
          </a:xfrm>
        </p:spPr>
        <p:txBody>
          <a:bodyPr/>
          <a:lstStyle/>
          <a:p>
            <a:r>
              <a:rPr lang="en-US" dirty="0" err="1" smtClean="0"/>
              <a:t>Nonrigid</a:t>
            </a:r>
            <a:r>
              <a:rPr lang="en-US" dirty="0" smtClean="0"/>
              <a:t> rotor: </a:t>
            </a:r>
            <a:br>
              <a:rPr lang="en-US" dirty="0" smtClean="0"/>
            </a:br>
            <a:r>
              <a:rPr lang="en-US" dirty="0" smtClean="0"/>
              <a:t>Centrifugal </a:t>
            </a:r>
            <a:r>
              <a:rPr lang="en-US" dirty="0"/>
              <a:t>distortion</a:t>
            </a: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3538054" y="1757363"/>
            <a:ext cx="226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3300"/>
                </a:solidFill>
              </a:rPr>
              <a:t>Diatomic molecule</a:t>
            </a:r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7229936" y="4729692"/>
            <a:ext cx="140475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rgbClr val="FF3300"/>
                </a:solidFill>
              </a:rPr>
              <a:t>Vibrational</a:t>
            </a:r>
            <a:br>
              <a:rPr lang="en-US" sz="2000" dirty="0" smtClean="0">
                <a:solidFill>
                  <a:srgbClr val="FF3300"/>
                </a:solidFill>
              </a:rPr>
            </a:br>
            <a:r>
              <a:rPr lang="en-US" sz="2000" dirty="0" smtClean="0">
                <a:solidFill>
                  <a:srgbClr val="FF3300"/>
                </a:solidFill>
              </a:rPr>
              <a:t>frequency</a:t>
            </a:r>
            <a:endParaRPr lang="en-US" sz="2000" dirty="0">
              <a:solidFill>
                <a:srgbClr val="FF33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915" y="5546105"/>
            <a:ext cx="1955800" cy="952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3854" y="5565155"/>
            <a:ext cx="3429000" cy="914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150" y="2252709"/>
            <a:ext cx="6997700" cy="520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9943" y="5519704"/>
            <a:ext cx="2095500" cy="1003300"/>
          </a:xfrm>
          <a:prstGeom prst="rect">
            <a:avLst/>
          </a:prstGeom>
        </p:spPr>
      </p:pic>
      <p:cxnSp>
        <p:nvCxnSpPr>
          <p:cNvPr id="7" name="Curved Connector 6"/>
          <p:cNvCxnSpPr>
            <a:stCxn id="53255" idx="3"/>
          </p:cNvCxnSpPr>
          <p:nvPr/>
        </p:nvCxnSpPr>
        <p:spPr>
          <a:xfrm>
            <a:off x="8634688" y="5083635"/>
            <a:ext cx="12700" cy="1439369"/>
          </a:xfrm>
          <a:prstGeom prst="curvedConnector4">
            <a:avLst>
              <a:gd name="adj1" fmla="val 3371835"/>
              <a:gd name="adj2" fmla="val 105243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650" y="1722727"/>
            <a:ext cx="6553200" cy="491337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859460" y="2188874"/>
            <a:ext cx="3370140" cy="727502"/>
          </a:xfrm>
          <a:prstGeom prst="rect">
            <a:avLst/>
          </a:prstGeom>
          <a:solidFill>
            <a:srgbClr val="00B0F0">
              <a:alpha val="10000"/>
            </a:srgbClr>
          </a:solidFill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705600" y="5466575"/>
            <a:ext cx="2209406" cy="1178955"/>
          </a:xfrm>
          <a:prstGeom prst="rect">
            <a:avLst/>
          </a:prstGeom>
          <a:solidFill>
            <a:srgbClr val="00B0F0">
              <a:alpha val="10000"/>
            </a:srgbClr>
          </a:solidFill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 rot="17736413">
            <a:off x="5873576" y="4881864"/>
            <a:ext cx="1053508" cy="403540"/>
          </a:xfrm>
          <a:prstGeom prst="leftArrow">
            <a:avLst/>
          </a:prstGeom>
          <a:gradFill>
            <a:gsLst>
              <a:gs pos="0">
                <a:srgbClr val="00B0F0"/>
              </a:gs>
              <a:gs pos="100000">
                <a:srgbClr val="0070C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/>
          <p:cNvSpPr/>
          <p:nvPr/>
        </p:nvSpPr>
        <p:spPr>
          <a:xfrm rot="17736413">
            <a:off x="2763140" y="4881865"/>
            <a:ext cx="1053508" cy="403540"/>
          </a:xfrm>
          <a:prstGeom prst="leftArrow">
            <a:avLst/>
          </a:prstGeom>
          <a:gradFill>
            <a:gsLst>
              <a:gs pos="0">
                <a:srgbClr val="00B0F0"/>
              </a:gs>
              <a:gs pos="100000">
                <a:srgbClr val="0070C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Arrow 17"/>
          <p:cNvSpPr/>
          <p:nvPr/>
        </p:nvSpPr>
        <p:spPr>
          <a:xfrm rot="192921">
            <a:off x="2323576" y="6188365"/>
            <a:ext cx="1053508" cy="403540"/>
          </a:xfrm>
          <a:prstGeom prst="leftArrow">
            <a:avLst/>
          </a:prstGeom>
          <a:gradFill>
            <a:gsLst>
              <a:gs pos="0">
                <a:srgbClr val="00B0F0"/>
              </a:gs>
              <a:gs pos="100000">
                <a:srgbClr val="0070C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8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12" y="3120286"/>
            <a:ext cx="4657344" cy="3493008"/>
          </a:xfrm>
          <a:prstGeom prst="rect">
            <a:avLst/>
          </a:prstGeom>
        </p:spPr>
      </p:pic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295400"/>
          </a:xfrm>
        </p:spPr>
        <p:txBody>
          <a:bodyPr/>
          <a:lstStyle/>
          <a:p>
            <a:r>
              <a:rPr lang="en-US" dirty="0" err="1" smtClean="0"/>
              <a:t>Nonrigid</a:t>
            </a:r>
            <a:r>
              <a:rPr lang="en-US" dirty="0" smtClean="0"/>
              <a:t> rotor: </a:t>
            </a:r>
            <a:br>
              <a:rPr lang="en-US" dirty="0" smtClean="0"/>
            </a:br>
            <a:r>
              <a:rPr lang="en-US" dirty="0" smtClean="0"/>
              <a:t>Centrifugal </a:t>
            </a:r>
            <a:r>
              <a:rPr lang="en-US" dirty="0"/>
              <a:t>distortion</a:t>
            </a: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6529166" y="1676400"/>
            <a:ext cx="7691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3300"/>
                </a:solidFill>
              </a:rPr>
              <a:t>Rigid</a:t>
            </a:r>
            <a:endParaRPr lang="en-US" sz="2000" dirty="0">
              <a:solidFill>
                <a:srgbClr val="FF3300"/>
              </a:solidFill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212970" y="1676400"/>
            <a:ext cx="113983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FF3300"/>
                </a:solidFill>
              </a:rPr>
              <a:t>Nonrigid</a:t>
            </a:r>
            <a:endParaRPr lang="en-US" sz="2000" dirty="0">
              <a:solidFill>
                <a:srgbClr val="FF33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5703" y="2170844"/>
            <a:ext cx="2560320" cy="32893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932" y="2152710"/>
            <a:ext cx="4907905" cy="3651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195" y="1553792"/>
            <a:ext cx="4081137" cy="30598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119" y="1790916"/>
            <a:ext cx="3848071" cy="28851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131" y="3292592"/>
            <a:ext cx="4657205" cy="34905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496" y="3274458"/>
            <a:ext cx="3176455" cy="2390204"/>
          </a:xfrm>
          <a:prstGeom prst="rect">
            <a:avLst/>
          </a:prstGeom>
        </p:spPr>
      </p:pic>
      <p:sp>
        <p:nvSpPr>
          <p:cNvPr id="18" name="Freeform 17"/>
          <p:cNvSpPr/>
          <p:nvPr/>
        </p:nvSpPr>
        <p:spPr>
          <a:xfrm>
            <a:off x="1696278" y="5468893"/>
            <a:ext cx="3832635" cy="1236708"/>
          </a:xfrm>
          <a:custGeom>
            <a:avLst/>
            <a:gdLst>
              <a:gd name="connsiteX0" fmla="*/ 3763618 w 3832635"/>
              <a:gd name="connsiteY0" fmla="*/ 0 h 1096155"/>
              <a:gd name="connsiteX1" fmla="*/ 3485322 w 3832635"/>
              <a:gd name="connsiteY1" fmla="*/ 887896 h 1096155"/>
              <a:gd name="connsiteX2" fmla="*/ 1060174 w 3832635"/>
              <a:gd name="connsiteY2" fmla="*/ 1086678 h 1096155"/>
              <a:gd name="connsiteX3" fmla="*/ 0 w 3832635"/>
              <a:gd name="connsiteY3" fmla="*/ 689113 h 109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2635" h="1096155">
                <a:moveTo>
                  <a:pt x="3763618" y="0"/>
                </a:moveTo>
                <a:cubicBezTo>
                  <a:pt x="3849757" y="353391"/>
                  <a:pt x="3935896" y="706783"/>
                  <a:pt x="3485322" y="887896"/>
                </a:cubicBezTo>
                <a:cubicBezTo>
                  <a:pt x="3034748" y="1069009"/>
                  <a:pt x="1641061" y="1119808"/>
                  <a:pt x="1060174" y="1086678"/>
                </a:cubicBezTo>
                <a:cubicBezTo>
                  <a:pt x="479287" y="1053548"/>
                  <a:pt x="167861" y="757583"/>
                  <a:pt x="0" y="689113"/>
                </a:cubicBezTo>
              </a:path>
            </a:pathLst>
          </a:custGeom>
          <a:noFill/>
          <a:ln w="31750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2667000" y="5486400"/>
            <a:ext cx="1619847" cy="1096155"/>
          </a:xfrm>
          <a:custGeom>
            <a:avLst/>
            <a:gdLst>
              <a:gd name="connsiteX0" fmla="*/ 3763618 w 3832635"/>
              <a:gd name="connsiteY0" fmla="*/ 0 h 1096155"/>
              <a:gd name="connsiteX1" fmla="*/ 3485322 w 3832635"/>
              <a:gd name="connsiteY1" fmla="*/ 887896 h 1096155"/>
              <a:gd name="connsiteX2" fmla="*/ 1060174 w 3832635"/>
              <a:gd name="connsiteY2" fmla="*/ 1086678 h 1096155"/>
              <a:gd name="connsiteX3" fmla="*/ 0 w 3832635"/>
              <a:gd name="connsiteY3" fmla="*/ 689113 h 109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2635" h="1096155">
                <a:moveTo>
                  <a:pt x="3763618" y="0"/>
                </a:moveTo>
                <a:cubicBezTo>
                  <a:pt x="3849757" y="353391"/>
                  <a:pt x="3935896" y="706783"/>
                  <a:pt x="3485322" y="887896"/>
                </a:cubicBezTo>
                <a:cubicBezTo>
                  <a:pt x="3034748" y="1069009"/>
                  <a:pt x="1641061" y="1119808"/>
                  <a:pt x="1060174" y="1086678"/>
                </a:cubicBezTo>
                <a:cubicBezTo>
                  <a:pt x="479287" y="1053548"/>
                  <a:pt x="167861" y="757583"/>
                  <a:pt x="0" y="689113"/>
                </a:cubicBezTo>
              </a:path>
            </a:pathLst>
          </a:custGeom>
          <a:noFill/>
          <a:ln w="31750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Arrow 23"/>
          <p:cNvSpPr/>
          <p:nvPr/>
        </p:nvSpPr>
        <p:spPr>
          <a:xfrm rot="17736413">
            <a:off x="7249657" y="1263858"/>
            <a:ext cx="1053508" cy="403540"/>
          </a:xfrm>
          <a:prstGeom prst="leftArrow">
            <a:avLst/>
          </a:prstGeom>
          <a:gradFill>
            <a:gsLst>
              <a:gs pos="0">
                <a:srgbClr val="00B0F0"/>
              </a:gs>
              <a:gs pos="100000">
                <a:srgbClr val="0070C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 Arrow 24"/>
          <p:cNvSpPr/>
          <p:nvPr/>
        </p:nvSpPr>
        <p:spPr>
          <a:xfrm rot="17736413">
            <a:off x="3892957" y="1257765"/>
            <a:ext cx="1053508" cy="403540"/>
          </a:xfrm>
          <a:prstGeom prst="leftArrow">
            <a:avLst/>
          </a:prstGeom>
          <a:gradFill>
            <a:gsLst>
              <a:gs pos="0">
                <a:srgbClr val="00B0F0"/>
              </a:gs>
              <a:gs pos="100000">
                <a:srgbClr val="0070C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03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4" grpId="0" animBg="1"/>
      <p:bldP spid="24" grpId="1" animBg="1"/>
      <p:bldP spid="25" grpId="0" animBg="1"/>
      <p:bldP spid="2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Appearance of rotational spectra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4267200" cy="4411662"/>
          </a:xfrm>
        </p:spPr>
        <p:txBody>
          <a:bodyPr/>
          <a:lstStyle/>
          <a:p>
            <a:r>
              <a:rPr lang="en-US" dirty="0"/>
              <a:t>Rapidly </a:t>
            </a:r>
            <a:r>
              <a:rPr lang="en-US" dirty="0">
                <a:solidFill>
                  <a:srgbClr val="FF6600"/>
                </a:solidFill>
              </a:rPr>
              <a:t>increasing</a:t>
            </a:r>
            <a:r>
              <a:rPr lang="en-US" dirty="0"/>
              <a:t> and </a:t>
            </a:r>
            <a:r>
              <a:rPr lang="en-US" dirty="0" smtClean="0"/>
              <a:t>then </a:t>
            </a:r>
            <a:r>
              <a:rPr lang="en-US" dirty="0" smtClean="0">
                <a:solidFill>
                  <a:srgbClr val="3366FF"/>
                </a:solidFill>
              </a:rPr>
              <a:t>decreasing</a:t>
            </a:r>
            <a:r>
              <a:rPr lang="en-US" dirty="0" smtClean="0"/>
              <a:t> intensities</a:t>
            </a:r>
            <a:endParaRPr lang="en-US" dirty="0"/>
          </a:p>
        </p:txBody>
      </p:sp>
      <p:sp>
        <p:nvSpPr>
          <p:cNvPr id="62469" name="Line 5"/>
          <p:cNvSpPr>
            <a:spLocks noChangeShapeType="1"/>
          </p:cNvSpPr>
          <p:nvPr/>
        </p:nvSpPr>
        <p:spPr bwMode="auto">
          <a:xfrm flipV="1">
            <a:off x="4959101" y="3953418"/>
            <a:ext cx="828652" cy="1432362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0" name="Line 6"/>
          <p:cNvSpPr>
            <a:spLocks noChangeShapeType="1"/>
          </p:cNvSpPr>
          <p:nvPr/>
        </p:nvSpPr>
        <p:spPr bwMode="auto">
          <a:xfrm>
            <a:off x="6405833" y="3823033"/>
            <a:ext cx="1139615" cy="1524001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4" name="Text Box 10"/>
          <p:cNvSpPr txBox="1">
            <a:spLocks noChangeArrowheads="1"/>
          </p:cNvSpPr>
          <p:nvPr/>
        </p:nvSpPr>
        <p:spPr bwMode="auto">
          <a:xfrm>
            <a:off x="304800" y="3440113"/>
            <a:ext cx="2378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Transition moment</a:t>
            </a:r>
            <a:r>
              <a:rPr lang="en-US" sz="2000" baseline="3000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62475" name="Text Box 11"/>
          <p:cNvSpPr txBox="1">
            <a:spLocks noChangeArrowheads="1"/>
          </p:cNvSpPr>
          <p:nvPr/>
        </p:nvSpPr>
        <p:spPr bwMode="auto">
          <a:xfrm>
            <a:off x="299156" y="4669599"/>
            <a:ext cx="1554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3300"/>
                </a:solidFill>
              </a:rPr>
              <a:t>Degeneracy</a:t>
            </a:r>
            <a:endParaRPr lang="en-US" sz="2000" baseline="30000" dirty="0">
              <a:solidFill>
                <a:srgbClr val="FF3300"/>
              </a:solidFill>
            </a:endParaRPr>
          </a:p>
        </p:txBody>
      </p:sp>
      <p:sp>
        <p:nvSpPr>
          <p:cNvPr id="62476" name="Text Box 12"/>
          <p:cNvSpPr txBox="1">
            <a:spLocks noChangeArrowheads="1"/>
          </p:cNvSpPr>
          <p:nvPr/>
        </p:nvSpPr>
        <p:spPr bwMode="auto">
          <a:xfrm>
            <a:off x="304800" y="5845314"/>
            <a:ext cx="270801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rgbClr val="3366FF"/>
                </a:solidFill>
              </a:rPr>
              <a:t>Boltzmann </a:t>
            </a:r>
            <a:r>
              <a:rPr lang="en-US" sz="2000" dirty="0" smtClean="0">
                <a:solidFill>
                  <a:srgbClr val="3366FF"/>
                </a:solidFill>
              </a:rPr>
              <a:t>distribution</a:t>
            </a:r>
            <a:endParaRPr lang="en-US" sz="2000" baseline="30000" dirty="0">
              <a:solidFill>
                <a:srgbClr val="3366FF"/>
              </a:solidFill>
            </a:endParaRPr>
          </a:p>
          <a:p>
            <a:pPr algn="ctr"/>
            <a:r>
              <a:rPr lang="en-US" sz="2000" dirty="0" smtClean="0">
                <a:solidFill>
                  <a:srgbClr val="3366FF"/>
                </a:solidFill>
              </a:rPr>
              <a:t>(temperature effect)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6614" y="3378200"/>
            <a:ext cx="2195322" cy="4478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9469" y="4311794"/>
            <a:ext cx="2266950" cy="11291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2818" y="5977007"/>
            <a:ext cx="4532630" cy="3822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571" y="2839757"/>
            <a:ext cx="4657205" cy="34905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492" y="1189307"/>
            <a:ext cx="3593706" cy="2697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4" grpId="0"/>
      <p:bldP spid="62475" grpId="0"/>
      <p:bldP spid="6247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Rotational Raman spectra</a:t>
            </a:r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1143000" y="3019425"/>
            <a:ext cx="70929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xy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, etc. are essentially </a:t>
            </a:r>
            <a:r>
              <a:rPr lang="en-US" sz="2800" i="1" dirty="0" smtClean="0">
                <a:solidFill>
                  <a:schemeClr val="bg1">
                    <a:lumMod val="50000"/>
                  </a:schemeClr>
                </a:solidFill>
              </a:rPr>
              <a:t>Y</a:t>
            </a:r>
            <a:r>
              <a:rPr lang="en-US" sz="2800" baseline="-25000" dirty="0" smtClean="0">
                <a:solidFill>
                  <a:schemeClr val="bg1">
                    <a:lumMod val="50000"/>
                  </a:schemeClr>
                </a:solidFill>
              </a:rPr>
              <a:t>0,0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2800" i="1" dirty="0" smtClean="0">
                <a:solidFill>
                  <a:schemeClr val="bg1">
                    <a:lumMod val="50000"/>
                  </a:schemeClr>
                </a:solidFill>
              </a:rPr>
              <a:t>Y</a:t>
            </a:r>
            <a:r>
              <a:rPr lang="en-US" sz="2800" baseline="-25000" dirty="0" smtClean="0">
                <a:solidFill>
                  <a:schemeClr val="bg1">
                    <a:lumMod val="50000"/>
                  </a:schemeClr>
                </a:solidFill>
              </a:rPr>
              <a:t>2,0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2800" i="1" dirty="0">
                <a:solidFill>
                  <a:schemeClr val="bg1">
                    <a:lumMod val="50000"/>
                  </a:schemeClr>
                </a:solidFill>
              </a:rPr>
              <a:t>Y</a:t>
            </a:r>
            <a:r>
              <a:rPr lang="en-US" sz="2800" baseline="-25000" dirty="0">
                <a:solidFill>
                  <a:schemeClr val="bg1">
                    <a:lumMod val="50000"/>
                  </a:schemeClr>
                </a:solidFill>
              </a:rPr>
              <a:t>2,</a:t>
            </a:r>
            <a:r>
              <a:rPr lang="en-US" sz="2800" baseline="-250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±1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, </a:t>
            </a:r>
            <a:r>
              <a:rPr lang="en-US" sz="2800" i="1" dirty="0">
                <a:solidFill>
                  <a:schemeClr val="bg1">
                    <a:lumMod val="50000"/>
                  </a:schemeClr>
                </a:solidFill>
              </a:rPr>
              <a:t>Y</a:t>
            </a:r>
            <a:r>
              <a:rPr lang="en-US" sz="2800" baseline="-25000" dirty="0">
                <a:solidFill>
                  <a:schemeClr val="bg1">
                    <a:lumMod val="50000"/>
                  </a:schemeClr>
                </a:solidFill>
              </a:rPr>
              <a:t>2,±2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68614" name="AutoShape 6"/>
          <p:cNvSpPr>
            <a:spLocks/>
          </p:cNvSpPr>
          <p:nvPr/>
        </p:nvSpPr>
        <p:spPr bwMode="auto">
          <a:xfrm rot="16200000">
            <a:off x="4610100" y="2400300"/>
            <a:ext cx="381000" cy="2590800"/>
          </a:xfrm>
          <a:prstGeom prst="rightBrace">
            <a:avLst>
              <a:gd name="adj1" fmla="val 45000"/>
              <a:gd name="adj2" fmla="val 50000"/>
            </a:avLst>
          </a:prstGeom>
          <a:noFill/>
          <a:ln w="254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2514600" y="5073174"/>
            <a:ext cx="39925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E14FA"/>
                </a:solidFill>
              </a:rPr>
              <a:t>Linear rotors: </a:t>
            </a:r>
            <a:r>
              <a:rPr lang="el-GR" sz="2800" dirty="0">
                <a:solidFill>
                  <a:srgbClr val="0E14FA"/>
                </a:solidFill>
                <a:cs typeface="Arial" charset="0"/>
              </a:rPr>
              <a:t>Δ</a:t>
            </a:r>
            <a:r>
              <a:rPr lang="en-US" sz="2800" i="1" dirty="0">
                <a:solidFill>
                  <a:srgbClr val="0E14FA"/>
                </a:solidFill>
                <a:cs typeface="Arial" charset="0"/>
              </a:rPr>
              <a:t>J</a:t>
            </a:r>
            <a:r>
              <a:rPr lang="en-US" sz="2800" dirty="0">
                <a:solidFill>
                  <a:srgbClr val="0E14FA"/>
                </a:solidFill>
                <a:cs typeface="Arial" charset="0"/>
              </a:rPr>
              <a:t> = 0, ±2</a:t>
            </a:r>
          </a:p>
        </p:txBody>
      </p:sp>
      <p:sp>
        <p:nvSpPr>
          <p:cNvPr id="68617" name="Text Box 9"/>
          <p:cNvSpPr txBox="1">
            <a:spLocks noChangeArrowheads="1"/>
          </p:cNvSpPr>
          <p:nvPr/>
        </p:nvSpPr>
        <p:spPr bwMode="auto">
          <a:xfrm>
            <a:off x="1676400" y="5682774"/>
            <a:ext cx="5791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dirty="0">
                <a:solidFill>
                  <a:srgbClr val="0E14FA"/>
                </a:solidFill>
              </a:rPr>
              <a:t>Spherical rotors: </a:t>
            </a:r>
            <a:r>
              <a:rPr lang="en-US" sz="2800" dirty="0">
                <a:solidFill>
                  <a:srgbClr val="0E14FA"/>
                </a:solidFill>
                <a:cs typeface="Arial" charset="0"/>
              </a:rPr>
              <a:t>inactive (rotation cannot change the </a:t>
            </a:r>
            <a:r>
              <a:rPr lang="en-US" sz="2800" dirty="0" err="1">
                <a:solidFill>
                  <a:srgbClr val="0E14FA"/>
                </a:solidFill>
                <a:cs typeface="Arial" charset="0"/>
              </a:rPr>
              <a:t>polarizability</a:t>
            </a:r>
            <a:r>
              <a:rPr lang="en-US" sz="2800" dirty="0">
                <a:solidFill>
                  <a:srgbClr val="0E14FA"/>
                </a:solidFill>
                <a:cs typeface="Arial" charset="0"/>
              </a:rPr>
              <a:t>)</a:t>
            </a:r>
            <a:endParaRPr lang="el-GR" sz="1800" dirty="0">
              <a:solidFill>
                <a:srgbClr val="0E14FA"/>
              </a:solidFill>
              <a:cs typeface="Arial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990600" y="1600200"/>
            <a:ext cx="6629400" cy="87153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l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987425" indent="-2936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l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281113" indent="-2921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5986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</a:pPr>
            <a:r>
              <a:rPr lang="en-US" i="1" dirty="0" smtClean="0">
                <a:solidFill>
                  <a:srgbClr val="FF6600"/>
                </a:solidFill>
              </a:rPr>
              <a:t>Gross selection rule: </a:t>
            </a:r>
            <a:br>
              <a:rPr lang="en-US" i="1" dirty="0" smtClean="0">
                <a:solidFill>
                  <a:srgbClr val="FF6600"/>
                </a:solidFill>
              </a:rPr>
            </a:br>
            <a:r>
              <a:rPr lang="en-US" b="1" dirty="0" err="1" smtClean="0"/>
              <a:t>polarizability</a:t>
            </a:r>
            <a:r>
              <a:rPr lang="en-US" b="1" dirty="0" smtClean="0"/>
              <a:t> changes by rotation</a:t>
            </a:r>
          </a:p>
          <a:p>
            <a:pPr>
              <a:lnSpc>
                <a:spcPct val="90000"/>
              </a:lnSpc>
            </a:pPr>
            <a:r>
              <a:rPr lang="en-US" i="1" dirty="0" smtClean="0">
                <a:solidFill>
                  <a:srgbClr val="FF6600"/>
                </a:solidFill>
              </a:rPr>
              <a:t>Specific selection rule: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553200" y="2514600"/>
            <a:ext cx="215745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</a:rPr>
              <a:t>x</a:t>
            </a:r>
            <a:r>
              <a:rPr lang="en-US" sz="2000" baseline="30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+ </a:t>
            </a:r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</a:rPr>
              <a:t>y</a:t>
            </a:r>
            <a:r>
              <a:rPr lang="en-US" sz="2000" baseline="30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+ </a:t>
            </a:r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</a:rPr>
              <a:t>z</a:t>
            </a:r>
            <a:r>
              <a:rPr lang="en-US" sz="2000" baseline="30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</a:rPr>
              <a:t>~ Y</a:t>
            </a:r>
            <a:r>
              <a:rPr lang="en-US" sz="2000" baseline="-25000" dirty="0" smtClean="0">
                <a:solidFill>
                  <a:schemeClr val="bg1">
                    <a:lumMod val="50000"/>
                  </a:schemeClr>
                </a:solidFill>
              </a:rPr>
              <a:t>0,0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5257800" y="2743200"/>
            <a:ext cx="1295400" cy="4572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050" y="3734744"/>
            <a:ext cx="6794500" cy="1218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Rotational Raman spectra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153400" cy="4411662"/>
          </a:xfrm>
        </p:spPr>
        <p:txBody>
          <a:bodyPr/>
          <a:lstStyle/>
          <a:p>
            <a:r>
              <a:rPr lang="en-US" dirty="0"/>
              <a:t>Anti-Stokes wing slightly less </a:t>
            </a:r>
            <a:r>
              <a:rPr lang="en-US" dirty="0" smtClean="0"/>
              <a:t>intense than Stokes wing </a:t>
            </a:r>
            <a:r>
              <a:rPr lang="en-US" dirty="0"/>
              <a:t>– why?</a:t>
            </a:r>
          </a:p>
          <a:p>
            <a:pPr lvl="1"/>
            <a:r>
              <a:rPr lang="en-US" dirty="0" smtClean="0"/>
              <a:t>Boltzmann distribution (temperature effect)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819400"/>
            <a:ext cx="5562600" cy="41699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819400"/>
            <a:ext cx="5562600" cy="4169914"/>
          </a:xfrm>
          <a:prstGeom prst="rect">
            <a:avLst/>
          </a:prstGeom>
        </p:spPr>
      </p:pic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731838"/>
          </a:xfrm>
        </p:spPr>
        <p:txBody>
          <a:bodyPr/>
          <a:lstStyle/>
          <a:p>
            <a:r>
              <a:rPr lang="en-US" dirty="0"/>
              <a:t>Rotational Raman spectra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411662"/>
          </a:xfrm>
        </p:spPr>
        <p:txBody>
          <a:bodyPr/>
          <a:lstStyle/>
          <a:p>
            <a:r>
              <a:rPr lang="en-US" dirty="0" smtClean="0"/>
              <a:t>Each </a:t>
            </a:r>
            <a:r>
              <a:rPr lang="en-US" dirty="0"/>
              <a:t>wing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envelope is explained </a:t>
            </a:r>
            <a:r>
              <a:rPr lang="en-US" dirty="0" smtClean="0"/>
              <a:t>by</a:t>
            </a:r>
          </a:p>
          <a:p>
            <a:pPr lvl="1"/>
            <a:r>
              <a:rPr lang="en-US" dirty="0" smtClean="0">
                <a:solidFill>
                  <a:srgbClr val="FF9300"/>
                </a:solidFill>
              </a:rPr>
              <a:t>Degeneracy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Boltzmann distribution (temperature effect)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951021" y="5410200"/>
            <a:ext cx="382979" cy="848096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3810000" y="5105400"/>
            <a:ext cx="381000" cy="114300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486400" y="5410200"/>
            <a:ext cx="642752" cy="974724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590800" y="5105400"/>
            <a:ext cx="990600" cy="129540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43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 rotational Raman spectra</a:t>
            </a:r>
            <a:endParaRPr lang="en-US" dirty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411662"/>
          </a:xfrm>
        </p:spPr>
        <p:txBody>
          <a:bodyPr/>
          <a:lstStyle/>
          <a:p>
            <a:r>
              <a:rPr lang="en-US" dirty="0" smtClean="0"/>
              <a:t>Why does the intensity alternate?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828800"/>
            <a:ext cx="6934200" cy="5198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 rotational Raman spectra</a:t>
            </a:r>
            <a:endParaRPr lang="en-US" dirty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411662"/>
          </a:xfrm>
        </p:spPr>
        <p:txBody>
          <a:bodyPr/>
          <a:lstStyle/>
          <a:p>
            <a:r>
              <a:rPr lang="en-US" dirty="0" smtClean="0"/>
              <a:t>Why does the intensity alternate?</a:t>
            </a:r>
            <a:br>
              <a:rPr lang="en-US" dirty="0" smtClean="0"/>
            </a:br>
            <a:r>
              <a:rPr lang="en-US" b="1" dirty="0" smtClean="0"/>
              <a:t>Answer: </a:t>
            </a:r>
            <a:r>
              <a:rPr lang="en-US" dirty="0" smtClean="0"/>
              <a:t>odd </a:t>
            </a:r>
            <a:r>
              <a:rPr lang="en-US" i="1" dirty="0" smtClean="0"/>
              <a:t>J </a:t>
            </a:r>
            <a:r>
              <a:rPr lang="en-US" dirty="0" smtClean="0"/>
              <a:t>levels are triply degenerate (triplets), whereas even </a:t>
            </a:r>
            <a:r>
              <a:rPr lang="en-US" i="1" dirty="0" smtClean="0"/>
              <a:t>J</a:t>
            </a:r>
            <a:r>
              <a:rPr lang="en-US" dirty="0" smtClean="0"/>
              <a:t> levels are </a:t>
            </a:r>
            <a:r>
              <a:rPr lang="en-US" dirty="0" err="1" smtClean="0"/>
              <a:t>singlets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514600"/>
            <a:ext cx="6324600" cy="474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75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Nuclear </a:t>
            </a:r>
            <a:r>
              <a:rPr lang="en-US" dirty="0" smtClean="0"/>
              <a:t>spin statistics</a:t>
            </a:r>
            <a:endParaRPr lang="en-US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305800" cy="4411662"/>
          </a:xfrm>
        </p:spPr>
        <p:txBody>
          <a:bodyPr/>
          <a:lstStyle/>
          <a:p>
            <a:r>
              <a:rPr lang="en-US" dirty="0" smtClean="0"/>
              <a:t>Electrons play no role here; we are concerned with the rotational motion of nuclei.</a:t>
            </a:r>
          </a:p>
          <a:p>
            <a:r>
              <a:rPr lang="en-US" dirty="0" smtClean="0"/>
              <a:t>The hydrogen’s nuclei (protons) are </a:t>
            </a:r>
            <a:r>
              <a:rPr lang="en-US" b="1" dirty="0" smtClean="0"/>
              <a:t>fermions</a:t>
            </a:r>
            <a:r>
              <a:rPr lang="en-US" dirty="0"/>
              <a:t> </a:t>
            </a:r>
            <a:r>
              <a:rPr lang="en-US" dirty="0" smtClean="0"/>
              <a:t>and have </a:t>
            </a:r>
            <a:r>
              <a:rPr lang="en-US" i="1" dirty="0" smtClean="0"/>
              <a:t>α</a:t>
            </a:r>
            <a:r>
              <a:rPr lang="en-US" dirty="0" smtClean="0"/>
              <a:t> / </a:t>
            </a:r>
            <a:r>
              <a:rPr lang="en-US" i="1" dirty="0" smtClean="0"/>
              <a:t>β</a:t>
            </a:r>
            <a:r>
              <a:rPr lang="en-US" dirty="0" smtClean="0"/>
              <a:t> </a:t>
            </a:r>
            <a:r>
              <a:rPr lang="en-US" dirty="0"/>
              <a:t>spins 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>
                <a:cs typeface="Arial" charset="0"/>
              </a:rPr>
              <a:t>The rotational wave function (including nuclear spin part) must be </a:t>
            </a:r>
            <a:r>
              <a:rPr lang="en-US" b="1" dirty="0" err="1" smtClean="0">
                <a:cs typeface="Arial" charset="0"/>
              </a:rPr>
              <a:t>antisymmetric</a:t>
            </a:r>
            <a:r>
              <a:rPr lang="en-US" b="1" dirty="0" smtClean="0"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with respect to interchange of the two nuclei.</a:t>
            </a:r>
          </a:p>
          <a:p>
            <a:r>
              <a:rPr lang="en-US" dirty="0" smtClean="0">
                <a:cs typeface="Arial" charset="0"/>
              </a:rPr>
              <a:t>The molecular </a:t>
            </a:r>
            <a:r>
              <a:rPr lang="en-US" b="1" dirty="0" smtClean="0">
                <a:cs typeface="Arial" charset="0"/>
              </a:rPr>
              <a:t>rotation through 180° </a:t>
            </a:r>
            <a:r>
              <a:rPr lang="en-US" dirty="0" smtClean="0">
                <a:cs typeface="Arial" charset="0"/>
              </a:rPr>
              <a:t>amounts to </a:t>
            </a:r>
            <a:r>
              <a:rPr lang="en-US" b="1" dirty="0" smtClean="0">
                <a:cs typeface="Arial" charset="0"/>
              </a:rPr>
              <a:t>interchange</a:t>
            </a:r>
            <a:r>
              <a:rPr lang="en-US" dirty="0" smtClean="0">
                <a:cs typeface="Arial" charset="0"/>
              </a:rPr>
              <a:t>.</a:t>
            </a:r>
            <a:endParaRPr lang="en-US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Rotational spectroscopy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1785937"/>
          </a:xfrm>
        </p:spPr>
        <p:txBody>
          <a:bodyPr/>
          <a:lstStyle/>
          <a:p>
            <a:r>
              <a:rPr lang="en-US" sz="3200" dirty="0" smtClean="0">
                <a:solidFill>
                  <a:schemeClr val="bg2"/>
                </a:solidFill>
              </a:rPr>
              <a:t>In the previous lecture, we have considered the rotational energy levels.</a:t>
            </a:r>
          </a:p>
          <a:p>
            <a:r>
              <a:rPr lang="en-US" sz="3200" dirty="0" smtClean="0"/>
              <a:t>In this lecture, we will focus more on selection rules and intensities.</a:t>
            </a:r>
          </a:p>
        </p:txBody>
      </p:sp>
    </p:spTree>
    <p:extLst>
      <p:ext uri="{BB962C8B-B14F-4D97-AF65-F5344CB8AC3E}">
        <p14:creationId xmlns:p14="http://schemas.microsoft.com/office/powerpoint/2010/main" val="353781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 and </a:t>
            </a:r>
            <a:r>
              <a:rPr lang="en-US" dirty="0" err="1" smtClean="0"/>
              <a:t>ortho</a:t>
            </a:r>
            <a:r>
              <a:rPr lang="en-US" dirty="0" smtClean="0"/>
              <a:t> H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grpSp>
        <p:nvGrpSpPr>
          <p:cNvPr id="4" name="Group 3"/>
          <p:cNvGrpSpPr/>
          <p:nvPr/>
        </p:nvGrpSpPr>
        <p:grpSpPr>
          <a:xfrm>
            <a:off x="1447800" y="4038600"/>
            <a:ext cx="6230937" cy="1754188"/>
            <a:chOff x="1465263" y="1752600"/>
            <a:chExt cx="6230937" cy="1754188"/>
          </a:xfrm>
        </p:grpSpPr>
        <p:graphicFrame>
          <p:nvGraphicFramePr>
            <p:cNvPr id="7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87617739"/>
                </p:ext>
              </p:extLst>
            </p:nvPr>
          </p:nvGraphicFramePr>
          <p:xfrm>
            <a:off x="1465263" y="2132013"/>
            <a:ext cx="6197600" cy="1374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2" name="Equation" r:id="rId4" imgW="3683000" imgH="812800" progId="Equation.DSMT4">
                    <p:embed/>
                  </p:oleObj>
                </mc:Choice>
                <mc:Fallback>
                  <p:oleObj name="Equation" r:id="rId4" imgW="3683000" imgH="812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65263" y="2132013"/>
                          <a:ext cx="6197600" cy="1374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AutoShape 12"/>
            <p:cNvSpPr>
              <a:spLocks noChangeArrowheads="1"/>
            </p:cNvSpPr>
            <p:nvPr/>
          </p:nvSpPr>
          <p:spPr bwMode="auto">
            <a:xfrm>
              <a:off x="2590800" y="2514600"/>
              <a:ext cx="2514600" cy="609600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AutoShape 6"/>
            <p:cNvSpPr>
              <a:spLocks noChangeArrowheads="1"/>
            </p:cNvSpPr>
            <p:nvPr/>
          </p:nvSpPr>
          <p:spPr bwMode="auto">
            <a:xfrm>
              <a:off x="5257800" y="2209800"/>
              <a:ext cx="2438400" cy="1219200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972271" y="1752600"/>
              <a:ext cx="8857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Sym.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94499" y="2057400"/>
              <a:ext cx="13775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F6600"/>
                  </a:solidFill>
                </a:rPr>
                <a:t>Antisym</a:t>
              </a:r>
              <a:r>
                <a:rPr lang="en-US" dirty="0" smtClean="0">
                  <a:solidFill>
                    <a:srgbClr val="FF6600"/>
                  </a:solidFill>
                </a:rPr>
                <a:t>.</a:t>
              </a:r>
              <a:endParaRPr lang="en-US" dirty="0">
                <a:solidFill>
                  <a:srgbClr val="FF6600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447800" y="2133600"/>
            <a:ext cx="6027737" cy="990600"/>
            <a:chOff x="1550988" y="4495800"/>
            <a:chExt cx="6027737" cy="990600"/>
          </a:xfrm>
        </p:grpSpPr>
        <p:graphicFrame>
          <p:nvGraphicFramePr>
            <p:cNvPr id="14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83853856"/>
                </p:ext>
              </p:extLst>
            </p:nvPr>
          </p:nvGraphicFramePr>
          <p:xfrm>
            <a:off x="1550988" y="4973638"/>
            <a:ext cx="6027737" cy="471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3" name="Equation" r:id="rId6" imgW="3581400" imgH="279400" progId="Equation.DSMT4">
                    <p:embed/>
                  </p:oleObj>
                </mc:Choice>
                <mc:Fallback>
                  <p:oleObj name="Equation" r:id="rId6" imgW="3581400" imgH="279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50988" y="4973638"/>
                          <a:ext cx="6027737" cy="4714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AutoShape 12"/>
            <p:cNvSpPr>
              <a:spLocks noChangeArrowheads="1"/>
            </p:cNvSpPr>
            <p:nvPr/>
          </p:nvSpPr>
          <p:spPr bwMode="auto">
            <a:xfrm>
              <a:off x="5181600" y="4953000"/>
              <a:ext cx="2362200" cy="533400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715000" y="4495800"/>
              <a:ext cx="13775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F6600"/>
                  </a:solidFill>
                </a:rPr>
                <a:t>Antisym</a:t>
              </a:r>
              <a:r>
                <a:rPr lang="en-US" dirty="0" smtClean="0">
                  <a:solidFill>
                    <a:srgbClr val="FF6600"/>
                  </a:solidFill>
                </a:rPr>
                <a:t>.</a:t>
              </a:r>
              <a:endParaRPr lang="en-US" dirty="0">
                <a:solidFill>
                  <a:srgbClr val="FF6600"/>
                </a:solidFill>
              </a:endParaRPr>
            </a:p>
          </p:txBody>
        </p:sp>
        <p:sp>
          <p:nvSpPr>
            <p:cNvPr id="17" name="AutoShape 6"/>
            <p:cNvSpPr>
              <a:spLocks noChangeArrowheads="1"/>
            </p:cNvSpPr>
            <p:nvPr/>
          </p:nvSpPr>
          <p:spPr bwMode="auto">
            <a:xfrm>
              <a:off x="2667000" y="4952999"/>
              <a:ext cx="2514600" cy="533401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05200" y="4495800"/>
              <a:ext cx="10794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Sym.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33400" y="1828800"/>
            <a:ext cx="2528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Singlet (</a:t>
            </a:r>
            <a:r>
              <a:rPr lang="en-US" i="1" dirty="0" smtClean="0">
                <a:solidFill>
                  <a:srgbClr val="7F7F7F"/>
                </a:solidFill>
              </a:rPr>
              <a:t>para-</a:t>
            </a:r>
            <a:r>
              <a:rPr lang="en-US" dirty="0" smtClean="0">
                <a:solidFill>
                  <a:srgbClr val="7F7F7F"/>
                </a:solidFill>
              </a:rPr>
              <a:t>H</a:t>
            </a:r>
            <a:r>
              <a:rPr lang="en-US" baseline="-25000" dirty="0" smtClean="0">
                <a:solidFill>
                  <a:srgbClr val="7F7F7F"/>
                </a:solidFill>
              </a:rPr>
              <a:t>2</a:t>
            </a:r>
            <a:r>
              <a:rPr lang="en-US" dirty="0" smtClean="0">
                <a:solidFill>
                  <a:srgbClr val="7F7F7F"/>
                </a:solidFill>
              </a:rPr>
              <a:t>)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9600" y="3886200"/>
            <a:ext cx="2459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Triplet (</a:t>
            </a:r>
            <a:r>
              <a:rPr lang="en-US" i="1" dirty="0" smtClean="0">
                <a:solidFill>
                  <a:srgbClr val="7F7F7F"/>
                </a:solidFill>
              </a:rPr>
              <a:t>ortho-</a:t>
            </a:r>
            <a:r>
              <a:rPr lang="en-US" dirty="0" smtClean="0">
                <a:solidFill>
                  <a:srgbClr val="7F7F7F"/>
                </a:solidFill>
              </a:rPr>
              <a:t>H</a:t>
            </a:r>
            <a:r>
              <a:rPr lang="en-US" baseline="-25000" dirty="0" smtClean="0">
                <a:solidFill>
                  <a:srgbClr val="7F7F7F"/>
                </a:solidFill>
              </a:rPr>
              <a:t>2</a:t>
            </a:r>
            <a:r>
              <a:rPr lang="en-US" dirty="0" smtClean="0">
                <a:solidFill>
                  <a:srgbClr val="7F7F7F"/>
                </a:solidFill>
              </a:rPr>
              <a:t>)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7000" y="3505200"/>
            <a:ext cx="2455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Nuclear (proton) spins</a:t>
            </a: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20" name="Straight Arrow Connector 19"/>
          <p:cNvCxnSpPr>
            <a:stCxn id="6" idx="0"/>
            <a:endCxn id="15" idx="2"/>
          </p:cNvCxnSpPr>
          <p:nvPr/>
        </p:nvCxnSpPr>
        <p:spPr>
          <a:xfrm flipH="1" flipV="1">
            <a:off x="6259512" y="3124200"/>
            <a:ext cx="1445217" cy="38100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2"/>
          </p:cNvCxnSpPr>
          <p:nvPr/>
        </p:nvCxnSpPr>
        <p:spPr>
          <a:xfrm flipH="1">
            <a:off x="7010400" y="3874532"/>
            <a:ext cx="694329" cy="621268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38200" y="6019800"/>
            <a:ext cx="7664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respect to interchange (180</a:t>
            </a:r>
            <a:r>
              <a:rPr lang="en-US" b="1" dirty="0" smtClean="0">
                <a:cs typeface="Arial" charset="0"/>
              </a:rPr>
              <a:t>°</a:t>
            </a:r>
            <a:r>
              <a:rPr lang="en-US" dirty="0" smtClean="0"/>
              <a:t>molecular rotation)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5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part of rotational wave function</a:t>
            </a:r>
            <a:endParaRPr lang="en-US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153400" cy="4411662"/>
          </a:xfrm>
        </p:spPr>
        <p:txBody>
          <a:bodyPr/>
          <a:lstStyle/>
          <a:p>
            <a:r>
              <a:rPr lang="en-US" dirty="0"/>
              <a:t>By 180 degree rotation, the wave function changes sign as (</a:t>
            </a:r>
            <a:r>
              <a:rPr lang="en-US" dirty="0">
                <a:cs typeface="Arial" charset="0"/>
              </a:rPr>
              <a:t>–1)</a:t>
            </a:r>
            <a:r>
              <a:rPr lang="en-US" i="1" baseline="30000" dirty="0" smtClean="0">
                <a:cs typeface="Arial" charset="0"/>
              </a:rPr>
              <a:t>J</a:t>
            </a:r>
            <a:r>
              <a:rPr lang="en-US" dirty="0" smtClean="0">
                <a:cs typeface="Arial" charset="0"/>
              </a:rPr>
              <a:t> (cf. </a:t>
            </a:r>
            <a:r>
              <a:rPr lang="en-US" dirty="0" smtClean="0">
                <a:solidFill>
                  <a:srgbClr val="FF6600"/>
                </a:solidFill>
                <a:cs typeface="Arial" charset="0"/>
              </a:rPr>
              <a:t>particle on a ring</a:t>
            </a:r>
            <a:r>
              <a:rPr lang="en-US" dirty="0" smtClean="0">
                <a:cs typeface="Arial" charset="0"/>
              </a:rPr>
              <a:t>)</a:t>
            </a:r>
            <a:endParaRPr lang="en-US" i="1" baseline="30000" dirty="0"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729446"/>
            <a:ext cx="4163568" cy="31211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032" y="1914462"/>
            <a:ext cx="4163568" cy="31211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032" y="3729446"/>
            <a:ext cx="4163568" cy="31211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14462"/>
            <a:ext cx="4163568" cy="312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5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229600" cy="868362"/>
          </a:xfrm>
        </p:spPr>
        <p:txBody>
          <a:bodyPr/>
          <a:lstStyle/>
          <a:p>
            <a:r>
              <a:rPr lang="en-US" dirty="0" smtClean="0"/>
              <a:t>Para and </a:t>
            </a:r>
            <a:r>
              <a:rPr lang="en-US" dirty="0" err="1" smtClean="0"/>
              <a:t>ortho</a:t>
            </a:r>
            <a:r>
              <a:rPr lang="en-US" dirty="0" smtClean="0"/>
              <a:t> H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grpSp>
        <p:nvGrpSpPr>
          <p:cNvPr id="4" name="Group 3"/>
          <p:cNvGrpSpPr/>
          <p:nvPr/>
        </p:nvGrpSpPr>
        <p:grpSpPr>
          <a:xfrm>
            <a:off x="4191000" y="457200"/>
            <a:ext cx="4770437" cy="1754188"/>
            <a:chOff x="2181226" y="1752600"/>
            <a:chExt cx="4770437" cy="1754188"/>
          </a:xfrm>
        </p:grpSpPr>
        <p:graphicFrame>
          <p:nvGraphicFramePr>
            <p:cNvPr id="7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75879707"/>
                </p:ext>
              </p:extLst>
            </p:nvPr>
          </p:nvGraphicFramePr>
          <p:xfrm>
            <a:off x="2181226" y="2132013"/>
            <a:ext cx="4765675" cy="1374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9406" name="Equation" r:id="rId4" imgW="2832100" imgH="812800" progId="Equation.DSMT4">
                    <p:embed/>
                  </p:oleObj>
                </mc:Choice>
                <mc:Fallback>
                  <p:oleObj name="Equation" r:id="rId4" imgW="2832100" imgH="812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81226" y="2132013"/>
                          <a:ext cx="4765675" cy="1374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AutoShape 12"/>
            <p:cNvSpPr>
              <a:spLocks noChangeArrowheads="1"/>
            </p:cNvSpPr>
            <p:nvPr/>
          </p:nvSpPr>
          <p:spPr bwMode="auto">
            <a:xfrm>
              <a:off x="3294062" y="2514600"/>
              <a:ext cx="1143001" cy="609600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AutoShape 6"/>
            <p:cNvSpPr>
              <a:spLocks noChangeArrowheads="1"/>
            </p:cNvSpPr>
            <p:nvPr/>
          </p:nvSpPr>
          <p:spPr bwMode="auto">
            <a:xfrm>
              <a:off x="4513263" y="2209800"/>
              <a:ext cx="2438400" cy="1219200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275263" y="1752600"/>
              <a:ext cx="8857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Sym.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94499" y="2057400"/>
              <a:ext cx="13775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F6600"/>
                  </a:solidFill>
                </a:rPr>
                <a:t>Antisym</a:t>
              </a:r>
              <a:r>
                <a:rPr lang="en-US" dirty="0" smtClean="0">
                  <a:solidFill>
                    <a:srgbClr val="FF6600"/>
                  </a:solidFill>
                </a:rPr>
                <a:t>.</a:t>
              </a:r>
              <a:endParaRPr lang="en-US" dirty="0">
                <a:solidFill>
                  <a:srgbClr val="FF6600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28600" y="1752600"/>
            <a:ext cx="4681538" cy="990600"/>
            <a:chOff x="2224088" y="4495800"/>
            <a:chExt cx="4681538" cy="990600"/>
          </a:xfrm>
        </p:grpSpPr>
        <p:graphicFrame>
          <p:nvGraphicFramePr>
            <p:cNvPr id="14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72966233"/>
                </p:ext>
              </p:extLst>
            </p:nvPr>
          </p:nvGraphicFramePr>
          <p:xfrm>
            <a:off x="2224088" y="4973638"/>
            <a:ext cx="4681538" cy="471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9407" name="Equation" r:id="rId6" imgW="2781300" imgH="279400" progId="Equation.DSMT4">
                    <p:embed/>
                  </p:oleObj>
                </mc:Choice>
                <mc:Fallback>
                  <p:oleObj name="Equation" r:id="rId6" imgW="2781300" imgH="279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24088" y="4973638"/>
                          <a:ext cx="4681538" cy="4714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AutoShape 12"/>
            <p:cNvSpPr>
              <a:spLocks noChangeArrowheads="1"/>
            </p:cNvSpPr>
            <p:nvPr/>
          </p:nvSpPr>
          <p:spPr bwMode="auto">
            <a:xfrm>
              <a:off x="4522788" y="4953000"/>
              <a:ext cx="2362200" cy="533400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056188" y="4495800"/>
              <a:ext cx="13775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F6600"/>
                  </a:solidFill>
                </a:rPr>
                <a:t>Antisym</a:t>
              </a:r>
              <a:r>
                <a:rPr lang="en-US" dirty="0" smtClean="0">
                  <a:solidFill>
                    <a:srgbClr val="FF6600"/>
                  </a:solidFill>
                </a:rPr>
                <a:t>.</a:t>
              </a:r>
              <a:endParaRPr lang="en-US" dirty="0">
                <a:solidFill>
                  <a:srgbClr val="FF6600"/>
                </a:solidFill>
              </a:endParaRPr>
            </a:p>
          </p:txBody>
        </p:sp>
        <p:sp>
          <p:nvSpPr>
            <p:cNvPr id="17" name="AutoShape 6"/>
            <p:cNvSpPr>
              <a:spLocks noChangeArrowheads="1"/>
            </p:cNvSpPr>
            <p:nvPr/>
          </p:nvSpPr>
          <p:spPr bwMode="auto">
            <a:xfrm>
              <a:off x="3379788" y="4952999"/>
              <a:ext cx="1143000" cy="533401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05200" y="4495800"/>
              <a:ext cx="10794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Sym.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52400" y="1371600"/>
            <a:ext cx="2528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Singlet (</a:t>
            </a:r>
            <a:r>
              <a:rPr lang="en-US" i="1" dirty="0" smtClean="0">
                <a:solidFill>
                  <a:srgbClr val="7F7F7F"/>
                </a:solidFill>
              </a:rPr>
              <a:t>para-</a:t>
            </a:r>
            <a:r>
              <a:rPr lang="en-US" dirty="0" smtClean="0">
                <a:solidFill>
                  <a:srgbClr val="7F7F7F"/>
                </a:solidFill>
              </a:rPr>
              <a:t>H</a:t>
            </a:r>
            <a:r>
              <a:rPr lang="en-US" baseline="-25000" dirty="0" smtClean="0">
                <a:solidFill>
                  <a:srgbClr val="7F7F7F"/>
                </a:solidFill>
              </a:rPr>
              <a:t>2</a:t>
            </a:r>
            <a:r>
              <a:rPr lang="en-US" dirty="0" smtClean="0">
                <a:solidFill>
                  <a:srgbClr val="7F7F7F"/>
                </a:solidFill>
              </a:rPr>
              <a:t>)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53200" y="2209800"/>
            <a:ext cx="2459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Triplet (</a:t>
            </a:r>
            <a:r>
              <a:rPr lang="en-US" i="1" dirty="0" smtClean="0">
                <a:solidFill>
                  <a:srgbClr val="7F7F7F"/>
                </a:solidFill>
              </a:rPr>
              <a:t>ortho-</a:t>
            </a:r>
            <a:r>
              <a:rPr lang="en-US" dirty="0" smtClean="0">
                <a:solidFill>
                  <a:srgbClr val="7F7F7F"/>
                </a:solidFill>
              </a:rPr>
              <a:t>H</a:t>
            </a:r>
            <a:r>
              <a:rPr lang="en-US" baseline="-25000" dirty="0" smtClean="0">
                <a:solidFill>
                  <a:srgbClr val="7F7F7F"/>
                </a:solidFill>
              </a:rPr>
              <a:t>2</a:t>
            </a:r>
            <a:r>
              <a:rPr lang="en-US" dirty="0" smtClean="0">
                <a:solidFill>
                  <a:srgbClr val="7F7F7F"/>
                </a:solidFill>
              </a:rPr>
              <a:t>)</a:t>
            </a:r>
            <a:endParaRPr lang="en-US" dirty="0">
              <a:solidFill>
                <a:srgbClr val="7F7F7F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328" y="2496279"/>
            <a:ext cx="6324600" cy="474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40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31838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411662"/>
          </a:xfrm>
        </p:spPr>
        <p:txBody>
          <a:bodyPr/>
          <a:lstStyle/>
          <a:p>
            <a:r>
              <a:rPr lang="en-US" dirty="0" smtClean="0"/>
              <a:t>We have learned the gross and specific selection rules of rotational absorption and Raman spectroscopies.</a:t>
            </a:r>
          </a:p>
          <a:p>
            <a:r>
              <a:rPr lang="en-US" dirty="0" smtClean="0"/>
              <a:t>We have explained the typical appearance of rotational spectra where the temperature effect and degeneracy of states are important.</a:t>
            </a:r>
          </a:p>
          <a:p>
            <a:r>
              <a:rPr lang="en-US" dirty="0"/>
              <a:t>We have </a:t>
            </a:r>
            <a:r>
              <a:rPr lang="en-US" dirty="0" smtClean="0"/>
              <a:t>learned </a:t>
            </a:r>
            <a:r>
              <a:rPr lang="en-US" dirty="0"/>
              <a:t>that </a:t>
            </a:r>
            <a:r>
              <a:rPr lang="en-US" dirty="0" err="1"/>
              <a:t>nonrigid</a:t>
            </a:r>
            <a:r>
              <a:rPr lang="en-US" dirty="0"/>
              <a:t> rotors exhibit the centrifugal distortion effects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We have seen the striking effect of the </a:t>
            </a:r>
            <a:r>
              <a:rPr lang="en-US" dirty="0" err="1" smtClean="0"/>
              <a:t>antisymmetry</a:t>
            </a:r>
            <a:r>
              <a:rPr lang="en-US" dirty="0" smtClean="0"/>
              <a:t> of proton wave functions in the appearance of H</a:t>
            </a:r>
            <a:r>
              <a:rPr lang="en-US" baseline="-25000" dirty="0" smtClean="0"/>
              <a:t>2</a:t>
            </a:r>
            <a:r>
              <a:rPr lang="en-US" dirty="0" smtClean="0"/>
              <a:t> rotational Raman spectra.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20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r>
              <a:rPr lang="en-US" dirty="0"/>
              <a:t>Selection </a:t>
            </a:r>
            <a:r>
              <a:rPr lang="en-US" dirty="0" smtClean="0"/>
              <a:t>rules and intensities (review)</a:t>
            </a:r>
            <a:endParaRPr lang="en-US" dirty="0"/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Transition dipole moment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Intensity of transition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300" y="2590800"/>
            <a:ext cx="4089400" cy="101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7250" y="5029200"/>
            <a:ext cx="23495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01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Rotational selection rules</a:t>
            </a: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304800" y="1828800"/>
            <a:ext cx="152457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3300"/>
                </a:solidFill>
              </a:rPr>
              <a:t>Transition </a:t>
            </a:r>
            <a:r>
              <a:rPr lang="en-US" dirty="0" smtClean="0">
                <a:solidFill>
                  <a:srgbClr val="FF3300"/>
                </a:solidFill>
              </a:rPr>
              <a:t/>
            </a:r>
            <a:br>
              <a:rPr lang="en-US" dirty="0" smtClean="0">
                <a:solidFill>
                  <a:srgbClr val="FF3300"/>
                </a:solidFill>
              </a:rPr>
            </a:br>
            <a:r>
              <a:rPr lang="en-US" dirty="0" smtClean="0">
                <a:solidFill>
                  <a:srgbClr val="FF3300"/>
                </a:solidFill>
              </a:rPr>
              <a:t>moment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3429000" y="1510270"/>
            <a:ext cx="5033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3300"/>
                </a:solidFill>
              </a:rPr>
              <a:t>Oscillating electric field (microwave)</a:t>
            </a:r>
          </a:p>
        </p:txBody>
      </p:sp>
      <p:sp>
        <p:nvSpPr>
          <p:cNvPr id="58375" name="Line 7"/>
          <p:cNvSpPr>
            <a:spLocks noChangeShapeType="1"/>
          </p:cNvSpPr>
          <p:nvPr/>
        </p:nvSpPr>
        <p:spPr bwMode="auto">
          <a:xfrm flipH="1">
            <a:off x="5066543" y="1939498"/>
            <a:ext cx="533400" cy="609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457200" y="4724400"/>
            <a:ext cx="29003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solidFill>
                  <a:srgbClr val="FF3300"/>
                </a:solidFill>
              </a:rPr>
              <a:t>No electronic / vibrational transition</a:t>
            </a:r>
          </a:p>
        </p:txBody>
      </p:sp>
      <p:sp>
        <p:nvSpPr>
          <p:cNvPr id="58377" name="Line 9"/>
          <p:cNvSpPr>
            <a:spLocks noChangeShapeType="1"/>
          </p:cNvSpPr>
          <p:nvPr/>
        </p:nvSpPr>
        <p:spPr bwMode="auto">
          <a:xfrm flipV="1">
            <a:off x="2743200" y="4380470"/>
            <a:ext cx="990600" cy="64873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400800" y="4876800"/>
            <a:ext cx="29003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i="1" dirty="0" smtClean="0">
                <a:solidFill>
                  <a:srgbClr val="FF3300"/>
                </a:solidFill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dirty="0" smtClean="0">
                <a:solidFill>
                  <a:srgbClr val="FF3300"/>
                </a:solidFill>
              </a:rPr>
              <a:t>-dipole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890748" y="6243935"/>
            <a:ext cx="114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mtClean="0">
                <a:solidFill>
                  <a:srgbClr val="FF3300"/>
                </a:solidFill>
              </a:rPr>
              <a:t>dipole</a:t>
            </a:r>
            <a:endParaRPr lang="en-US" dirty="0">
              <a:solidFill>
                <a:srgbClr val="FF33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01" y="2362200"/>
            <a:ext cx="8534400" cy="4241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066543" y="2514600"/>
            <a:ext cx="1943857" cy="727502"/>
          </a:xfrm>
          <a:prstGeom prst="rect">
            <a:avLst/>
          </a:prstGeom>
          <a:solidFill>
            <a:srgbClr val="00B0F0">
              <a:alpha val="10000"/>
            </a:srgbClr>
          </a:solidFill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66571" y="2514600"/>
            <a:ext cx="1943857" cy="727502"/>
          </a:xfrm>
          <a:prstGeom prst="rect">
            <a:avLst/>
          </a:prstGeom>
          <a:solidFill>
            <a:srgbClr val="00B0F0">
              <a:alpha val="10000"/>
            </a:srgbClr>
          </a:solidFill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490319" y="3738712"/>
            <a:ext cx="1943857" cy="727502"/>
          </a:xfrm>
          <a:prstGeom prst="rect">
            <a:avLst/>
          </a:prstGeom>
          <a:solidFill>
            <a:srgbClr val="00B0F0">
              <a:alpha val="10000"/>
            </a:srgbClr>
          </a:solidFill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72000" y="5700296"/>
            <a:ext cx="4419600" cy="727502"/>
          </a:xfrm>
          <a:prstGeom prst="rect">
            <a:avLst/>
          </a:prstGeom>
          <a:solidFill>
            <a:srgbClr val="00B0F0">
              <a:alpha val="10000"/>
            </a:srgbClr>
          </a:solidFill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3" grpId="0" animBg="1"/>
      <p:bldP spid="13" grpId="1" animBg="1"/>
      <p:bldP spid="14" grpId="0" animBg="1"/>
      <p:bldP spid="14" grpId="1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Rotational selection rules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5867400" cy="44116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i="1" dirty="0">
                <a:solidFill>
                  <a:srgbClr val="FF6600"/>
                </a:solidFill>
              </a:rPr>
              <a:t>Gross selection rule: </a:t>
            </a:r>
            <a:r>
              <a:rPr lang="en-US" i="1" dirty="0" smtClean="0">
                <a:solidFill>
                  <a:srgbClr val="FF6600"/>
                </a:solidFill>
              </a:rPr>
              <a:t/>
            </a:r>
            <a:br>
              <a:rPr lang="en-US" i="1" dirty="0" smtClean="0">
                <a:solidFill>
                  <a:srgbClr val="FF6600"/>
                </a:solidFill>
              </a:rPr>
            </a:br>
            <a:r>
              <a:rPr lang="en-US" b="1" dirty="0" smtClean="0"/>
              <a:t>nonzero </a:t>
            </a:r>
            <a:r>
              <a:rPr lang="en-US" b="1" dirty="0"/>
              <a:t>permanent </a:t>
            </a:r>
            <a:r>
              <a:rPr lang="en-US" b="1" dirty="0" smtClean="0"/>
              <a:t>dipole</a:t>
            </a:r>
            <a:br>
              <a:rPr lang="en-US" b="1" dirty="0" smtClean="0"/>
            </a:br>
            <a:endParaRPr lang="en-US" b="1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Does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have </a:t>
            </a:r>
            <a:r>
              <a:rPr lang="en-US" sz="2400" dirty="0"/>
              <a:t>microwave spectra?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Yes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Does N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have microwave spectra?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No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Does 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have microwave spectra?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No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297718"/>
            <a:ext cx="3505200" cy="26273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576" y="3638503"/>
            <a:ext cx="4346448" cy="326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86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2895600"/>
            <a:ext cx="2380996" cy="18723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in nature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rcRect t="9623" b="9623"/>
          <a:stretch>
            <a:fillRect/>
          </a:stretch>
        </p:blipFill>
        <p:spPr>
          <a:xfrm>
            <a:off x="2743200" y="2895600"/>
            <a:ext cx="3476629" cy="1863725"/>
          </a:xfrm>
        </p:spPr>
      </p:pic>
      <p:sp>
        <p:nvSpPr>
          <p:cNvPr id="6" name="Oval Callout 5"/>
          <p:cNvSpPr/>
          <p:nvPr/>
        </p:nvSpPr>
        <p:spPr>
          <a:xfrm>
            <a:off x="4343400" y="1219200"/>
            <a:ext cx="3505200" cy="2057400"/>
          </a:xfrm>
          <a:prstGeom prst="wedgeEllipseCallout">
            <a:avLst>
              <a:gd name="adj1" fmla="val -39381"/>
              <a:gd name="adj2" fmla="val 63710"/>
            </a:avLst>
          </a:prstGeom>
          <a:solidFill>
            <a:schemeClr val="bg1">
              <a:alpha val="70000"/>
            </a:schemeClr>
          </a:solidFill>
          <a:ln w="1270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How could </a:t>
            </a:r>
            <a:r>
              <a:rPr lang="en-US" dirty="0" err="1" smtClean="0">
                <a:solidFill>
                  <a:schemeClr val="tx1"/>
                </a:solidFill>
              </a:rPr>
              <a:t>astrochemists</a:t>
            </a:r>
            <a:r>
              <a:rPr lang="en-US" dirty="0" smtClean="0">
                <a:solidFill>
                  <a:schemeClr val="tx1"/>
                </a:solidFill>
              </a:rPr>
              <a:t> know H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O exist in interstellar medium?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228600" y="1676400"/>
            <a:ext cx="2819400" cy="1371600"/>
          </a:xfrm>
          <a:prstGeom prst="wedgeEllipseCallout">
            <a:avLst>
              <a:gd name="adj1" fmla="val 48152"/>
              <a:gd name="adj2" fmla="val 79444"/>
            </a:avLst>
          </a:prstGeom>
          <a:solidFill>
            <a:schemeClr val="bg1">
              <a:alpha val="70000"/>
            </a:schemeClr>
          </a:solidFill>
          <a:ln w="1270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Microwave spectroscopy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09395" y="4800600"/>
            <a:ext cx="19467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Public image</a:t>
            </a:r>
          </a:p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NASA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82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295400"/>
          </a:xfrm>
        </p:spPr>
        <p:txBody>
          <a:bodyPr/>
          <a:lstStyle/>
          <a:p>
            <a:r>
              <a:rPr lang="en-US" dirty="0" smtClean="0"/>
              <a:t>Selection rules of atomic spectra (review)</a:t>
            </a:r>
            <a:endParaRPr lang="en-US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411662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From the mathematical </a:t>
            </a:r>
            <a:r>
              <a:rPr lang="en-US" dirty="0" smtClean="0"/>
              <a:t>properties of </a:t>
            </a:r>
            <a:r>
              <a:rPr lang="en-US" dirty="0"/>
              <a:t>spherical harmonics, this integral is zero unless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0" y="1981200"/>
            <a:ext cx="9144000" cy="8535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1360" y="4462462"/>
            <a:ext cx="4762500" cy="18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20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Rotational selection rules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FF6600"/>
                </a:solidFill>
              </a:rPr>
              <a:t>Specific selection rule:</a:t>
            </a:r>
          </a:p>
        </p:txBody>
      </p:sp>
      <p:sp>
        <p:nvSpPr>
          <p:cNvPr id="60422" name="AutoShape 6"/>
          <p:cNvSpPr>
            <a:spLocks noChangeArrowheads="1"/>
          </p:cNvSpPr>
          <p:nvPr/>
        </p:nvSpPr>
        <p:spPr bwMode="auto">
          <a:xfrm>
            <a:off x="4343400" y="4267200"/>
            <a:ext cx="457200" cy="990600"/>
          </a:xfrm>
          <a:prstGeom prst="upArrow">
            <a:avLst>
              <a:gd name="adj1" fmla="val 50000"/>
              <a:gd name="adj2" fmla="val 54167"/>
            </a:avLst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1200" y="2870200"/>
            <a:ext cx="2641600" cy="1117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5416550"/>
            <a:ext cx="58166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38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762" y="2331799"/>
            <a:ext cx="6035040" cy="4523232"/>
          </a:xfrm>
          <a:prstGeom prst="rect">
            <a:avLst/>
          </a:prstGeom>
        </p:spPr>
      </p:pic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Spherical &amp; linear rotors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411662"/>
          </a:xfrm>
        </p:spPr>
        <p:txBody>
          <a:bodyPr/>
          <a:lstStyle/>
          <a:p>
            <a:r>
              <a:rPr lang="en-US" dirty="0"/>
              <a:t>In units of wave number (cm</a:t>
            </a:r>
            <a:r>
              <a:rPr lang="en-US" baseline="30000" dirty="0">
                <a:cs typeface="Arial" charset="0"/>
              </a:rPr>
              <a:t>–1</a:t>
            </a:r>
            <a:r>
              <a:rPr lang="en-US" dirty="0">
                <a:cs typeface="Arial" charset="0"/>
              </a:rPr>
              <a:t>):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301" y="2255003"/>
            <a:ext cx="4838700" cy="1155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5554" y="2274053"/>
            <a:ext cx="2641600" cy="1117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162" y="3182444"/>
            <a:ext cx="4620768" cy="3468624"/>
          </a:xfrm>
          <a:prstGeom prst="rect">
            <a:avLst/>
          </a:prstGeom>
        </p:spPr>
      </p:pic>
      <p:sp>
        <p:nvSpPr>
          <p:cNvPr id="11" name="Left Arrow 10"/>
          <p:cNvSpPr/>
          <p:nvPr/>
        </p:nvSpPr>
        <p:spPr>
          <a:xfrm rot="20288349">
            <a:off x="7763214" y="5324796"/>
            <a:ext cx="1053508" cy="403540"/>
          </a:xfrm>
          <a:prstGeom prst="leftArrow">
            <a:avLst/>
          </a:prstGeom>
          <a:gradFill>
            <a:gsLst>
              <a:gs pos="0">
                <a:srgbClr val="00B0F0"/>
              </a:gs>
              <a:gs pos="100000">
                <a:srgbClr val="0070C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 rot="20288349">
            <a:off x="7776416" y="4225990"/>
            <a:ext cx="1053508" cy="403540"/>
          </a:xfrm>
          <a:prstGeom prst="leftArrow">
            <a:avLst/>
          </a:prstGeom>
          <a:gradFill>
            <a:gsLst>
              <a:gs pos="0">
                <a:srgbClr val="00B0F0"/>
              </a:gs>
              <a:gs pos="100000">
                <a:srgbClr val="0070C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 rot="16200000" flipH="1">
            <a:off x="2507470" y="4203300"/>
            <a:ext cx="678166" cy="2773307"/>
          </a:xfrm>
          <a:prstGeom prst="leftBrace">
            <a:avLst>
              <a:gd name="adj1" fmla="val 51811"/>
              <a:gd name="adj2" fmla="val 50000"/>
            </a:avLst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44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8" grpId="0" animBg="1"/>
    </p:bld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13288</TotalTime>
  <Words>509</Words>
  <Application>Microsoft Macintosh PowerPoint</Application>
  <PresentationFormat>On-screen Show (4:3)</PresentationFormat>
  <Paragraphs>120</Paragraphs>
  <Slides>23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ＭＳ Ｐゴシック</vt:lpstr>
      <vt:lpstr>Times New Roman</vt:lpstr>
      <vt:lpstr>Wingdings</vt:lpstr>
      <vt:lpstr>Arial</vt:lpstr>
      <vt:lpstr>Network</vt:lpstr>
      <vt:lpstr>Equation</vt:lpstr>
      <vt:lpstr>Lecture 34 Rotational spectroscopy: intensities</vt:lpstr>
      <vt:lpstr>Rotational spectroscopy</vt:lpstr>
      <vt:lpstr>Selection rules and intensities (review)</vt:lpstr>
      <vt:lpstr>Rotational selection rules</vt:lpstr>
      <vt:lpstr>Rotational selection rules</vt:lpstr>
      <vt:lpstr>Quantum in nature</vt:lpstr>
      <vt:lpstr>Selection rules of atomic spectra (review)</vt:lpstr>
      <vt:lpstr>Rotational selection rules</vt:lpstr>
      <vt:lpstr>Spherical &amp; linear rotors</vt:lpstr>
      <vt:lpstr>Nonrigid rotor:  Centrifugal distortion</vt:lpstr>
      <vt:lpstr>Nonrigid rotor:  Centrifugal distortion</vt:lpstr>
      <vt:lpstr>Nonrigid rotor:  Centrifugal distortion</vt:lpstr>
      <vt:lpstr>Appearance of rotational spectra</vt:lpstr>
      <vt:lpstr>Rotational Raman spectra</vt:lpstr>
      <vt:lpstr>Rotational Raman spectra</vt:lpstr>
      <vt:lpstr>Rotational Raman spectra</vt:lpstr>
      <vt:lpstr>H2 rotational Raman spectra</vt:lpstr>
      <vt:lpstr>H2 rotational Raman spectra</vt:lpstr>
      <vt:lpstr>Nuclear spin statistics</vt:lpstr>
      <vt:lpstr>Para and ortho H2</vt:lpstr>
      <vt:lpstr>Spatial part of rotational wave function</vt:lpstr>
      <vt:lpstr>Para and ortho H2</vt:lpstr>
      <vt:lpstr>Summary</vt:lpstr>
    </vt:vector>
  </TitlesOfParts>
  <Company>University of Florida</Company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CHM 4412 Chapter 16</dc:title>
  <dc:creator>So Hirata</dc:creator>
  <cp:lastModifiedBy>Microsoft Office User</cp:lastModifiedBy>
  <cp:revision>227</cp:revision>
  <dcterms:created xsi:type="dcterms:W3CDTF">2005-01-24T02:49:13Z</dcterms:created>
  <dcterms:modified xsi:type="dcterms:W3CDTF">2016-08-25T18:52:06Z</dcterms:modified>
</cp:coreProperties>
</file>