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4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5.xml" ContentType="application/vnd.openxmlformats-officedocument.presentationml.notesSlide+xml"/>
  <Override PartName="/ppt/embeddings/oleObject7.bin" ContentType="application/vnd.openxmlformats-officedocument.oleObject"/>
  <Override PartName="/ppt/notesSlides/notesSlide6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7.xml" ContentType="application/vnd.openxmlformats-officedocument.presentationml.notesSlide+xml"/>
  <Override PartName="/ppt/embeddings/oleObject10.bin" ContentType="application/vnd.openxmlformats-officedocument.oleObject"/>
  <Override PartName="/ppt/notesSlides/notesSlide8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9.xml" ContentType="application/vnd.openxmlformats-officedocument.presentationml.notesSlide+xml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11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notesSlides/notesSlide13.xml" ContentType="application/vnd.openxmlformats-officedocument.presentationml.notesSlide+xml"/>
  <Override PartName="/ppt/embeddings/oleObject21.bin" ContentType="application/vnd.openxmlformats-officedocument.oleObject"/>
  <Override PartName="/ppt/notesSlides/notesSlide14.xml" ContentType="application/vnd.openxmlformats-officedocument.presentationml.notesSlide+xml"/>
  <Override PartName="/ppt/embeddings/oleObject22.bin" ContentType="application/vnd.openxmlformats-officedocument.oleObject"/>
  <Override PartName="/ppt/notesSlides/notesSlide15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6.xml" ContentType="application/vnd.openxmlformats-officedocument.presentationml.notesSlide+xml"/>
  <Override PartName="/ppt/embeddings/oleObject25.bin" ContentType="application/vnd.openxmlformats-officedocument.oleObject"/>
  <Override PartName="/ppt/notesSlides/notesSlide17.xml" ContentType="application/vnd.openxmlformats-officedocument.presentationml.notesSlide+xml"/>
  <Override PartName="/ppt/embeddings/oleObject26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4"/>
  </p:notesMasterIdLst>
  <p:sldIdLst>
    <p:sldId id="493" r:id="rId2"/>
    <p:sldId id="494" r:id="rId3"/>
    <p:sldId id="281" r:id="rId4"/>
    <p:sldId id="495" r:id="rId5"/>
    <p:sldId id="283" r:id="rId6"/>
    <p:sldId id="285" r:id="rId7"/>
    <p:sldId id="284" r:id="rId8"/>
    <p:sldId id="291" r:id="rId9"/>
    <p:sldId id="504" r:id="rId10"/>
    <p:sldId id="292" r:id="rId11"/>
    <p:sldId id="293" r:id="rId12"/>
    <p:sldId id="294" r:id="rId13"/>
    <p:sldId id="299" r:id="rId14"/>
    <p:sldId id="505" r:id="rId15"/>
    <p:sldId id="498" r:id="rId16"/>
    <p:sldId id="300" r:id="rId17"/>
    <p:sldId id="499" r:id="rId18"/>
    <p:sldId id="380" r:id="rId19"/>
    <p:sldId id="378" r:id="rId20"/>
    <p:sldId id="379" r:id="rId21"/>
    <p:sldId id="503" r:id="rId22"/>
    <p:sldId id="501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0E9"/>
    <a:srgbClr val="990099"/>
    <a:srgbClr val="009900"/>
    <a:srgbClr val="0E14FA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1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911893-11D9-6F43-BA1A-EE122905EB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003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F5F51-8DDD-204B-BED7-9F1023FFABB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140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1E8EE7-0D0F-FE4C-A582-E763CCFC4E3B}" type="slidenum">
              <a:rPr lang="en-US"/>
              <a:pPr/>
              <a:t>10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70A8F9-D338-2E41-AAFE-6CE0599D53C7}" type="slidenum">
              <a:rPr lang="en-US"/>
              <a:pPr/>
              <a:t>11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C9C2A1-BC90-DC43-B689-41D9B5D022A7}" type="slidenum">
              <a:rPr lang="en-US"/>
              <a:pPr/>
              <a:t>12</a:t>
            </a:fld>
            <a:endParaRPr 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FFF338-2B7F-3544-9D48-EB2B97DAA6A5}" type="slidenum">
              <a:rPr lang="en-US"/>
              <a:pPr/>
              <a:t>13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BAB72-09AA-EB43-85F4-2DA2C1A50AD0}" type="slidenum">
              <a:rPr lang="en-US"/>
              <a:pPr/>
              <a:t>14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BAB72-09AA-EB43-85F4-2DA2C1A50AD0}" type="slidenum">
              <a:rPr lang="en-US"/>
              <a:pPr/>
              <a:t>15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BAB72-09AA-EB43-85F4-2DA2C1A50AD0}" type="slidenum">
              <a:rPr lang="en-US"/>
              <a:pPr/>
              <a:t>16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5BAB72-09AA-EB43-85F4-2DA2C1A50AD0}" type="slidenum">
              <a:rPr lang="en-US"/>
              <a:pPr/>
              <a:t>17</a:t>
            </a:fld>
            <a:endParaRPr lang="en-US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D5523F-E57E-6A41-A5F8-14E7AD9501B9}" type="slidenum">
              <a:rPr lang="en-US"/>
              <a:pPr/>
              <a:t>18</a:t>
            </a:fld>
            <a:endParaRPr 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48DE3E-3562-484A-85E8-8750DEF36089}" type="slidenum">
              <a:rPr lang="en-US"/>
              <a:pPr/>
              <a:t>19</a:t>
            </a:fld>
            <a:endParaRPr lang="en-US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33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934AFE-6D29-5D43-8427-E642D6E8D951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19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11893-11D9-6F43-BA1A-EE122905EB59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97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86ED99-74DB-2F46-9521-160AFC5ED4B0}" type="slidenum">
              <a:rPr lang="en-US"/>
              <a:pPr/>
              <a:t>3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879A21-4550-7940-BA5F-0158EA917317}" type="slidenum">
              <a:rPr lang="en-US"/>
              <a:pPr/>
              <a:t>4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BAC43A-9C13-2846-B83A-4E3A6EC643F8}" type="slidenum">
              <a:rPr lang="en-US"/>
              <a:pPr/>
              <a:t>5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34410D-1EA6-AC4C-807B-F4899E373F3B}" type="slidenum">
              <a:rPr lang="en-US"/>
              <a:pPr/>
              <a:t>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E2B8E8-B10F-E44D-900C-B7BA36AB922F}" type="slidenum">
              <a:rPr lang="en-US"/>
              <a:pPr/>
              <a:t>7</a:t>
            </a:fld>
            <a:endParaRPr lang="en-US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7B8EE7-3961-0B4A-A350-81FB2B90EC84}" type="slidenum">
              <a:rPr lang="en-US"/>
              <a:pPr/>
              <a:t>8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330ED-B21F-6045-87B1-CF29DF4547F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0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charset="0"/>
              <a:buNone/>
              <a:defRPr sz="32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0E96083-9497-BE41-BD27-27C90A13F58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60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" name="Picture 40" descr="imark_1867_pr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971800"/>
            <a:ext cx="114300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15BF21-1D37-044C-BA98-ADC5A843F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97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98EF5A-9DA3-0941-B67D-B677D3D43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3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359BA2-E28E-B140-ACF1-6D41DE424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30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4EEDF-49B3-1749-8CB8-9023A7CCBD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2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9140D-F48F-9342-ADE4-2D43B16D51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D9FFB-FCAD-1D41-9BFF-7E4178ADC4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7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304932-6AC7-BB44-B681-CDBD3FFDF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8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7BF6F-C523-5D4E-B343-B03434295F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57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33BB9-F450-A140-99D3-E3EBAFBF01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4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52F3E-832E-4042-B8CB-825D0FA68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041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0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8229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6176896-CEB7-5447-A50F-B3AA3D211F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3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6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8.emf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2.bin"/><Relationship Id="rId5" Type="http://schemas.openxmlformats.org/officeDocument/2006/relationships/image" Target="../media/image3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5.png"/><Relationship Id="rId5" Type="http://schemas.openxmlformats.org/officeDocument/2006/relationships/oleObject" Target="../embeddings/oleObject2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5.bin"/><Relationship Id="rId5" Type="http://schemas.openxmlformats.org/officeDocument/2006/relationships/image" Target="../media/image3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wmf"/><Relationship Id="rId6" Type="http://schemas.openxmlformats.org/officeDocument/2006/relationships/image" Target="../media/image37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5.e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6.emf"/><Relationship Id="rId8" Type="http://schemas.openxmlformats.org/officeDocument/2006/relationships/oleObject" Target="../embeddings/oleObject6.bin"/><Relationship Id="rId9" Type="http://schemas.openxmlformats.org/officeDocument/2006/relationships/image" Target="../media/image7.emf"/><Relationship Id="rId10" Type="http://schemas.openxmlformats.org/officeDocument/2006/relationships/image" Target="../media/image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0.png"/><Relationship Id="rId5" Type="http://schemas.openxmlformats.org/officeDocument/2006/relationships/oleObject" Target="../embeddings/oleObject7.bin"/><Relationship Id="rId6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oleObject" Target="../embeddings/oleObject8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image" Target="../media/image16.png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13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21.png"/><Relationship Id="rId5" Type="http://schemas.openxmlformats.org/officeDocument/2006/relationships/oleObject" Target="../embeddings/oleObject14.bin"/><Relationship Id="rId6" Type="http://schemas.openxmlformats.org/officeDocument/2006/relationships/image" Target="../media/image20.emf"/><Relationship Id="rId7" Type="http://schemas.openxmlformats.org/officeDocument/2006/relationships/image" Target="../media/image2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0"/>
            <a:ext cx="7391400" cy="1249362"/>
          </a:xfrm>
        </p:spPr>
        <p:txBody>
          <a:bodyPr/>
          <a:lstStyle/>
          <a:p>
            <a:pPr algn="ctr"/>
            <a:r>
              <a:rPr lang="en-US" sz="5400" dirty="0" smtClean="0"/>
              <a:t>Lecture 33</a:t>
            </a:r>
            <a:br>
              <a:rPr lang="en-US" sz="5400" dirty="0" smtClean="0"/>
            </a:br>
            <a:r>
              <a:rPr lang="en-US" sz="3200" dirty="0" smtClean="0"/>
              <a:t>Rotational spectroscopy: energies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38855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&amp; linear rotors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units of </a:t>
            </a:r>
            <a:r>
              <a:rPr lang="en-US" dirty="0" smtClean="0"/>
              <a:t>cm</a:t>
            </a:r>
            <a:r>
              <a:rPr lang="en-US" baseline="30000" dirty="0">
                <a:cs typeface="Arial" charset="0"/>
              </a:rPr>
              <a:t>–</a:t>
            </a:r>
            <a:r>
              <a:rPr lang="en-US" baseline="30000" dirty="0" smtClean="0">
                <a:cs typeface="Arial" charset="0"/>
              </a:rPr>
              <a:t>1</a:t>
            </a:r>
            <a:r>
              <a:rPr lang="en-US" dirty="0" smtClean="0">
                <a:cs typeface="Arial" charset="0"/>
              </a:rPr>
              <a:t>:</a:t>
            </a:r>
            <a:endParaRPr lang="en-US" dirty="0">
              <a:cs typeface="Arial" charset="0"/>
            </a:endParaRPr>
          </a:p>
        </p:txBody>
      </p:sp>
      <p:graphicFrame>
        <p:nvGraphicFramePr>
          <p:cNvPr id="440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864801"/>
              </p:ext>
            </p:extLst>
          </p:nvPr>
        </p:nvGraphicFramePr>
        <p:xfrm>
          <a:off x="762000" y="4800600"/>
          <a:ext cx="480039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5" name="Equation" r:id="rId4" imgW="1117440" imgH="253800" progId="Equation.DSMT4">
                  <p:embed/>
                </p:oleObj>
              </mc:Choice>
              <mc:Fallback>
                <p:oleObj name="Equation" r:id="rId4" imgW="111744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480039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13382"/>
              </p:ext>
            </p:extLst>
          </p:nvPr>
        </p:nvGraphicFramePr>
        <p:xfrm>
          <a:off x="1295400" y="2362200"/>
          <a:ext cx="3382963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66" name="Equation" r:id="rId6" imgW="1092200" imgH="698500" progId="Equation.DSMT4">
                  <p:embed/>
                </p:oleObj>
              </mc:Choice>
              <mc:Fallback>
                <p:oleObj name="Equation" r:id="rId6" imgW="1092200" imgH="698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3382963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562600" y="1981200"/>
            <a:ext cx="3382937" cy="3886200"/>
            <a:chOff x="5601519" y="1752600"/>
            <a:chExt cx="3382937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5601519" y="1752600"/>
              <a:ext cx="3382937" cy="3886200"/>
              <a:chOff x="5638800" y="1447800"/>
              <a:chExt cx="3382937" cy="38862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6400800" y="51054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400800" y="48006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6400800" y="41910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400800" y="31242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400800" y="16764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Box 22"/>
              <p:cNvSpPr txBox="1"/>
              <p:nvPr/>
            </p:nvSpPr>
            <p:spPr>
              <a:xfrm>
                <a:off x="8229600" y="1447800"/>
                <a:ext cx="792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8229600" y="2895600"/>
                <a:ext cx="792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8229600" y="3962400"/>
                <a:ext cx="620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8229600" y="4495800"/>
                <a:ext cx="620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39160" y="4872335"/>
                <a:ext cx="561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r>
                  <a:rPr lang="en-US" i="1" dirty="0" smtClean="0"/>
                  <a:t>B</a:t>
                </a:r>
                <a:endParaRPr lang="en-US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 flipV="1">
                <a:off x="6172200" y="1447800"/>
                <a:ext cx="0" cy="3886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 rot="16200000">
                <a:off x="5289711" y="3244690"/>
                <a:ext cx="1159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7772400" y="1981200"/>
              <a:ext cx="0" cy="1447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7543800" y="3429000"/>
              <a:ext cx="0" cy="1066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7315200" y="4495800"/>
              <a:ext cx="0" cy="6096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7086600" y="5105400"/>
              <a:ext cx="0" cy="304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520293" y="504300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63324" y="460086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4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77493" y="378114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6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20524" y="246726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8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rotors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Classically,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Quantum-mechanical rotational terms are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710859"/>
              </p:ext>
            </p:extLst>
          </p:nvPr>
        </p:nvGraphicFramePr>
        <p:xfrm>
          <a:off x="620713" y="2300288"/>
          <a:ext cx="79057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3" name="Equation" r:id="rId4" imgW="3365500" imgH="495300" progId="Equation.DSMT4">
                  <p:embed/>
                </p:oleObj>
              </mc:Choice>
              <mc:Fallback>
                <p:oleObj name="Equation" r:id="rId4" imgW="3365500" imgH="4953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2300288"/>
                        <a:ext cx="79057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525799"/>
              </p:ext>
            </p:extLst>
          </p:nvPr>
        </p:nvGraphicFramePr>
        <p:xfrm>
          <a:off x="1201738" y="3867150"/>
          <a:ext cx="6411912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4" name="Equation" r:id="rId6" imgW="2070100" imgH="723900" progId="Equation.3">
                  <p:embed/>
                </p:oleObj>
              </mc:Choice>
              <mc:Fallback>
                <p:oleObj name="Equation" r:id="rId6" imgW="2070100" imgH="723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738" y="3867150"/>
                        <a:ext cx="6411912" cy="224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11307"/>
              </p:ext>
            </p:extLst>
          </p:nvPr>
        </p:nvGraphicFramePr>
        <p:xfrm>
          <a:off x="6248400" y="5319713"/>
          <a:ext cx="2182813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415" name="Equation" r:id="rId8" imgW="1003300" imgH="457200" progId="Equation.DSMT4">
                  <p:embed/>
                </p:oleObj>
              </mc:Choice>
              <mc:Fallback>
                <p:oleObj name="Equation" r:id="rId8" imgW="1003300" imgH="457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319713"/>
                        <a:ext cx="2182813" cy="99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3" name="Oval 7"/>
          <p:cNvSpPr>
            <a:spLocks noChangeArrowheads="1"/>
          </p:cNvSpPr>
          <p:nvPr/>
        </p:nvSpPr>
        <p:spPr bwMode="auto">
          <a:xfrm>
            <a:off x="6172200" y="5257800"/>
            <a:ext cx="1143000" cy="1143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Oval 8"/>
          <p:cNvSpPr>
            <a:spLocks noChangeArrowheads="1"/>
          </p:cNvSpPr>
          <p:nvPr/>
        </p:nvSpPr>
        <p:spPr bwMode="auto">
          <a:xfrm>
            <a:off x="7467600" y="5257800"/>
            <a:ext cx="1143000" cy="1143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6019800" y="4495800"/>
            <a:ext cx="4572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6705600" y="4495800"/>
            <a:ext cx="1066800" cy="8382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944562"/>
          </a:xfrm>
        </p:spPr>
        <p:txBody>
          <a:bodyPr/>
          <a:lstStyle/>
          <a:p>
            <a:r>
              <a:rPr lang="en-US" dirty="0"/>
              <a:t>Symmetric rotors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1033"/>
              </p:ext>
            </p:extLst>
          </p:nvPr>
        </p:nvGraphicFramePr>
        <p:xfrm>
          <a:off x="152400" y="1371600"/>
          <a:ext cx="5164137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4" name="Equation" r:id="rId4" imgW="2070100" imgH="723900" progId="Equation.3">
                  <p:embed/>
                </p:oleObj>
              </mc:Choice>
              <mc:Fallback>
                <p:oleObj name="Equation" r:id="rId4" imgW="2070100" imgH="723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71600"/>
                        <a:ext cx="5164137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105400" y="1371600"/>
            <a:ext cx="3810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FF3300"/>
                </a:solidFill>
              </a:rPr>
              <a:t>K</a:t>
            </a:r>
            <a:r>
              <a:rPr lang="en-US" dirty="0">
                <a:solidFill>
                  <a:srgbClr val="FF3300"/>
                </a:solidFill>
              </a:rPr>
              <a:t> acts just like </a:t>
            </a:r>
            <a:r>
              <a:rPr lang="en-US" i="1" dirty="0">
                <a:solidFill>
                  <a:srgbClr val="FF3300"/>
                </a:solidFill>
              </a:rPr>
              <a:t>M</a:t>
            </a:r>
            <a:r>
              <a:rPr lang="en-US" i="1" baseline="-25000" dirty="0">
                <a:solidFill>
                  <a:srgbClr val="FF3300"/>
                </a:solidFill>
              </a:rPr>
              <a:t>J</a:t>
            </a:r>
            <a:r>
              <a:rPr lang="en-US" dirty="0">
                <a:solidFill>
                  <a:srgbClr val="FF3300"/>
                </a:solidFill>
              </a:rPr>
              <a:t>. The only distinction is that </a:t>
            </a:r>
            <a:r>
              <a:rPr lang="en-US" i="1" dirty="0">
                <a:solidFill>
                  <a:srgbClr val="FF3300"/>
                </a:solidFill>
              </a:rPr>
              <a:t>K</a:t>
            </a:r>
            <a:r>
              <a:rPr lang="en-US" dirty="0">
                <a:solidFill>
                  <a:srgbClr val="FF3300"/>
                </a:solidFill>
              </a:rPr>
              <a:t> refers to rotation around the principal axis, whereas </a:t>
            </a:r>
            <a:r>
              <a:rPr lang="en-US" i="1" dirty="0">
                <a:solidFill>
                  <a:srgbClr val="FF3300"/>
                </a:solidFill>
              </a:rPr>
              <a:t>M</a:t>
            </a:r>
            <a:r>
              <a:rPr lang="en-US" i="1" baseline="-25000" dirty="0">
                <a:solidFill>
                  <a:srgbClr val="FF3300"/>
                </a:solidFill>
              </a:rPr>
              <a:t>J</a:t>
            </a:r>
            <a:r>
              <a:rPr lang="en-US" i="1" dirty="0">
                <a:solidFill>
                  <a:srgbClr val="FF3300"/>
                </a:solidFill>
              </a:rPr>
              <a:t> </a:t>
            </a:r>
            <a:r>
              <a:rPr lang="en-US" dirty="0">
                <a:solidFill>
                  <a:srgbClr val="FF3300"/>
                </a:solidFill>
              </a:rPr>
              <a:t>to externally fixed axis</a:t>
            </a:r>
            <a:endParaRPr lang="en-US" i="1" dirty="0">
              <a:solidFill>
                <a:srgbClr val="FF33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98" y="3548206"/>
            <a:ext cx="5092702" cy="29287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5302" y="3733800"/>
            <a:ext cx="4548698" cy="2615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Degeneracy</a:t>
            </a:r>
            <a:endParaRPr lang="en-US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84338"/>
            <a:ext cx="8229600" cy="44116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 smtClean="0"/>
              <a:t>Linear rotors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(2</a:t>
            </a:r>
            <a:r>
              <a:rPr lang="en-US" i="1" dirty="0"/>
              <a:t>J</a:t>
            </a:r>
            <a:r>
              <a:rPr lang="en-US" dirty="0"/>
              <a:t>+1)-fold degeneracy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</a:t>
            </a:r>
            <a:r>
              <a:rPr lang="en-US" dirty="0"/>
              <a:t>= 0,</a:t>
            </a:r>
            <a:r>
              <a:rPr lang="en-US" dirty="0">
                <a:cs typeface="Arial" charset="0"/>
              </a:rPr>
              <a:t>±1,…, ±</a:t>
            </a:r>
            <a:r>
              <a:rPr lang="en-US" i="1" dirty="0">
                <a:cs typeface="Arial" charset="0"/>
              </a:rPr>
              <a:t>J</a:t>
            </a:r>
            <a:r>
              <a:rPr lang="en-US" dirty="0" smtClean="0">
                <a:cs typeface="Arial" charset="0"/>
              </a:rPr>
              <a:t>)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600" dirty="0">
                <a:cs typeface="Arial" charset="0"/>
              </a:rPr>
              <a:t>Symmetric rotors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(2</a:t>
            </a:r>
            <a:r>
              <a:rPr lang="en-US" i="1" dirty="0"/>
              <a:t>J</a:t>
            </a:r>
            <a:r>
              <a:rPr lang="en-US" dirty="0"/>
              <a:t>+1)-fold degeneracy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</a:t>
            </a:r>
            <a:r>
              <a:rPr lang="en-US" dirty="0"/>
              <a:t>= 0,</a:t>
            </a:r>
            <a:r>
              <a:rPr lang="en-US" dirty="0">
                <a:cs typeface="Arial" charset="0"/>
              </a:rPr>
              <a:t>±1,…, ±</a:t>
            </a:r>
            <a:r>
              <a:rPr lang="en-US" i="1" dirty="0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another 2-fold degeneracy (</a:t>
            </a:r>
            <a:r>
              <a:rPr lang="en-US" i="1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 = ±1,…, ±</a:t>
            </a:r>
            <a:r>
              <a:rPr lang="en-US" i="1" dirty="0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)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[(</a:t>
            </a:r>
            <a:r>
              <a:rPr lang="en-US" i="1" dirty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– </a:t>
            </a:r>
            <a:r>
              <a:rPr lang="en-US" i="1" dirty="0"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) ≠ 0 and </a:t>
            </a:r>
            <a:r>
              <a:rPr lang="en-US" i="1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 and –</a:t>
            </a:r>
            <a:r>
              <a:rPr lang="en-US" i="1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 give the same energy</a:t>
            </a:r>
            <a:r>
              <a:rPr lang="en-US" dirty="0" smtClean="0">
                <a:cs typeface="Arial" charset="0"/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Spherical rotors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(</a:t>
            </a:r>
            <a:r>
              <a:rPr lang="en-US" dirty="0"/>
              <a:t>2</a:t>
            </a:r>
            <a:r>
              <a:rPr lang="en-US" i="1" dirty="0"/>
              <a:t>J</a:t>
            </a:r>
            <a:r>
              <a:rPr lang="en-US" dirty="0"/>
              <a:t>+1)-fold degeneracy </a:t>
            </a:r>
            <a:r>
              <a:rPr lang="en-US" dirty="0" smtClean="0"/>
              <a:t>(</a:t>
            </a:r>
            <a:r>
              <a:rPr lang="en-US" i="1" dirty="0" smtClean="0"/>
              <a:t>M</a:t>
            </a:r>
            <a:r>
              <a:rPr lang="en-US" i="1" baseline="-25000" dirty="0" smtClean="0"/>
              <a:t>J</a:t>
            </a:r>
            <a:r>
              <a:rPr lang="en-US" dirty="0" smtClean="0"/>
              <a:t> </a:t>
            </a:r>
            <a:r>
              <a:rPr lang="en-US" dirty="0"/>
              <a:t>= 0,</a:t>
            </a:r>
            <a:r>
              <a:rPr lang="en-US" dirty="0">
                <a:cs typeface="Arial" charset="0"/>
              </a:rPr>
              <a:t>±1,…, ±</a:t>
            </a:r>
            <a:r>
              <a:rPr lang="en-US" i="1" dirty="0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charset="0"/>
              </a:rPr>
              <a:t>another </a:t>
            </a:r>
            <a:r>
              <a:rPr lang="en-US" dirty="0"/>
              <a:t>(2</a:t>
            </a:r>
            <a:r>
              <a:rPr lang="en-US" i="1" dirty="0"/>
              <a:t>J</a:t>
            </a:r>
            <a:r>
              <a:rPr lang="en-US" dirty="0"/>
              <a:t>+1)-fold</a:t>
            </a:r>
            <a:r>
              <a:rPr lang="en-US" dirty="0">
                <a:cs typeface="Arial" charset="0"/>
              </a:rPr>
              <a:t> degeneracy (</a:t>
            </a:r>
            <a:r>
              <a:rPr lang="en-US" i="1" dirty="0">
                <a:cs typeface="Arial" charset="0"/>
              </a:rPr>
              <a:t>K</a:t>
            </a:r>
            <a:r>
              <a:rPr lang="en-US" dirty="0">
                <a:cs typeface="Arial" charset="0"/>
              </a:rPr>
              <a:t> = 0,±1,…, ±</a:t>
            </a:r>
            <a:r>
              <a:rPr lang="en-US" i="1" dirty="0">
                <a:cs typeface="Arial" charset="0"/>
              </a:rPr>
              <a:t>J</a:t>
            </a:r>
            <a:r>
              <a:rPr lang="en-US" dirty="0">
                <a:cs typeface="Arial" charset="0"/>
              </a:rPr>
              <a:t>)</a:t>
            </a:r>
            <a:br>
              <a:rPr lang="en-US" dirty="0">
                <a:cs typeface="Arial" charset="0"/>
              </a:rPr>
            </a:br>
            <a:r>
              <a:rPr lang="en-US" dirty="0">
                <a:cs typeface="Arial" charset="0"/>
              </a:rPr>
              <a:t>[(</a:t>
            </a:r>
            <a:r>
              <a:rPr lang="en-US" i="1" dirty="0">
                <a:cs typeface="Arial" charset="0"/>
              </a:rPr>
              <a:t>A</a:t>
            </a:r>
            <a:r>
              <a:rPr lang="en-US" dirty="0">
                <a:cs typeface="Arial" charset="0"/>
              </a:rPr>
              <a:t> – </a:t>
            </a:r>
            <a:r>
              <a:rPr lang="en-US" i="1" dirty="0">
                <a:cs typeface="Arial" charset="0"/>
              </a:rPr>
              <a:t>B</a:t>
            </a:r>
            <a:r>
              <a:rPr lang="en-US" dirty="0">
                <a:cs typeface="Arial" charset="0"/>
              </a:rPr>
              <a:t>) = 0 and energy does not depend on </a:t>
            </a:r>
            <a:r>
              <a:rPr lang="en-US" i="1" dirty="0">
                <a:cs typeface="Arial" charset="0"/>
              </a:rPr>
              <a:t>K</a:t>
            </a:r>
            <a:r>
              <a:rPr lang="en-US" dirty="0" smtClean="0">
                <a:cs typeface="Arial" charset="0"/>
              </a:rPr>
              <a:t>]</a:t>
            </a:r>
          </a:p>
          <a:p>
            <a:pPr>
              <a:lnSpc>
                <a:spcPct val="90000"/>
              </a:lnSpc>
            </a:pPr>
            <a:r>
              <a:rPr lang="en-US" sz="2600" i="1" dirty="0" smtClean="0">
                <a:cs typeface="Arial" charset="0"/>
              </a:rPr>
              <a:t>K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for </a:t>
            </a:r>
            <a:r>
              <a:rPr lang="en-US" sz="2600" b="1" i="1" dirty="0" smtClean="0">
                <a:cs typeface="Arial" charset="0"/>
              </a:rPr>
              <a:t>shape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i="1" dirty="0" smtClean="0">
                <a:cs typeface="Arial" charset="0"/>
              </a:rPr>
              <a:t>M</a:t>
            </a:r>
            <a:r>
              <a:rPr lang="en-US" sz="2600" i="1" baseline="-25000" dirty="0" smtClean="0">
                <a:cs typeface="Arial" charset="0"/>
              </a:rPr>
              <a:t>J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>
                <a:cs typeface="Arial" charset="0"/>
              </a:rPr>
              <a:t>for </a:t>
            </a:r>
            <a:r>
              <a:rPr lang="en-US" sz="2600" b="1" i="1" dirty="0" smtClean="0">
                <a:cs typeface="Arial" charset="0"/>
              </a:rPr>
              <a:t>orientation</a:t>
            </a:r>
            <a:r>
              <a:rPr lang="en-US" sz="2600" dirty="0" smtClean="0">
                <a:cs typeface="Arial" charset="0"/>
              </a:rPr>
              <a:t>.</a:t>
            </a:r>
            <a:endParaRPr lang="en-US" sz="2600" dirty="0">
              <a:cs typeface="Arial" charset="0"/>
            </a:endParaRP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372095"/>
              </p:ext>
            </p:extLst>
          </p:nvPr>
        </p:nvGraphicFramePr>
        <p:xfrm>
          <a:off x="3657600" y="762000"/>
          <a:ext cx="5195888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88" name="Equation" r:id="rId4" imgW="2082800" imgH="279400" progId="Equation.DSMT4">
                  <p:embed/>
                </p:oleObj>
              </mc:Choice>
              <mc:Fallback>
                <p:oleObj name="Equation" r:id="rId4" imgW="2082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762000"/>
                        <a:ext cx="5195888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Zeeman effect</a:t>
            </a:r>
            <a:endParaRPr lang="en-US" dirty="0"/>
          </a:p>
        </p:txBody>
      </p:sp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811265"/>
              </p:ext>
            </p:extLst>
          </p:nvPr>
        </p:nvGraphicFramePr>
        <p:xfrm>
          <a:off x="1127125" y="5203825"/>
          <a:ext cx="4319588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12" name="Equation" r:id="rId4" imgW="1358900" imgH="304800" progId="Equation.3">
                  <p:embed/>
                </p:oleObj>
              </mc:Choice>
              <mc:Fallback>
                <p:oleObj name="Equation" r:id="rId4" imgW="1358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5203825"/>
                        <a:ext cx="4319588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200" y="1676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6600"/>
                </a:solidFill>
                <a:cs typeface="Arial" charset="0"/>
              </a:rPr>
              <a:t>M</a:t>
            </a:r>
            <a:r>
              <a:rPr lang="en-US" sz="2800" i="1" baseline="-25000" dirty="0" smtClean="0">
                <a:solidFill>
                  <a:srgbClr val="FF6600"/>
                </a:solidFill>
                <a:cs typeface="Arial" charset="0"/>
              </a:rPr>
              <a:t>J 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-</a:t>
            </a:r>
            <a:r>
              <a:rPr lang="en-US" sz="2800" dirty="0">
                <a:solidFill>
                  <a:srgbClr val="FF6600"/>
                </a:solidFill>
                <a:cs typeface="Arial" charset="0"/>
              </a:rPr>
              <a:t>degeneracy can be lifted by applying a static </a:t>
            </a:r>
            <a:r>
              <a:rPr lang="en-US" sz="2800" b="1" i="1" dirty="0" smtClean="0">
                <a:solidFill>
                  <a:srgbClr val="FF6600"/>
                </a:solidFill>
                <a:cs typeface="Arial" charset="0"/>
              </a:rPr>
              <a:t>magnetic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field.</a:t>
            </a:r>
            <a:endParaRPr lang="en-US" sz="2800" dirty="0">
              <a:solidFill>
                <a:srgbClr val="FF6600"/>
              </a:solidFill>
              <a:cs typeface="Arial" charset="0"/>
            </a:endParaRPr>
          </a:p>
        </p:txBody>
      </p:sp>
      <p:grpSp>
        <p:nvGrpSpPr>
          <p:cNvPr id="52230" name="Group 52229"/>
          <p:cNvGrpSpPr/>
          <p:nvPr/>
        </p:nvGrpSpPr>
        <p:grpSpPr>
          <a:xfrm>
            <a:off x="5181600" y="1905000"/>
            <a:ext cx="3886200" cy="3433465"/>
            <a:chOff x="5181600" y="1905000"/>
            <a:chExt cx="3886200" cy="3433465"/>
          </a:xfrm>
        </p:grpSpPr>
        <p:grpSp>
          <p:nvGrpSpPr>
            <p:cNvPr id="52225" name="Group 52224"/>
            <p:cNvGrpSpPr/>
            <p:nvPr/>
          </p:nvGrpSpPr>
          <p:grpSpPr>
            <a:xfrm>
              <a:off x="5181600" y="2819400"/>
              <a:ext cx="3200400" cy="2286000"/>
              <a:chOff x="5638800" y="2514600"/>
              <a:chExt cx="3200400" cy="2286000"/>
            </a:xfrm>
          </p:grpSpPr>
          <p:cxnSp>
            <p:nvCxnSpPr>
              <p:cNvPr id="8" name="Straight Connector 7"/>
              <p:cNvCxnSpPr/>
              <p:nvPr/>
            </p:nvCxnSpPr>
            <p:spPr>
              <a:xfrm>
                <a:off x="7543800" y="4038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543800" y="4419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543800" y="4800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7543800" y="3276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7543800" y="2895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543800" y="2514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6934200" y="2514600"/>
                <a:ext cx="609600" cy="1143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7543800" y="3657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5638800" y="3657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6934200" y="2895600"/>
                <a:ext cx="609600" cy="762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 flipH="1">
                <a:off x="6934200" y="3276600"/>
                <a:ext cx="609600" cy="381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H="1">
                <a:off x="6934200" y="3657600"/>
                <a:ext cx="6096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6934200" y="3657600"/>
                <a:ext cx="609600" cy="1143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6934200" y="3657600"/>
                <a:ext cx="609600" cy="762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 flipV="1">
                <a:off x="6934200" y="3657600"/>
                <a:ext cx="609600" cy="381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227" name="TextBox 52226"/>
            <p:cNvSpPr txBox="1"/>
            <p:nvPr/>
          </p:nvSpPr>
          <p:spPr>
            <a:xfrm>
              <a:off x="8382000" y="2590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382000" y="2971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382000" y="3352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00" y="3733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00" y="4114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0" y="4495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00" y="4876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  <p:sp>
          <p:nvSpPr>
            <p:cNvPr id="52228" name="TextBox 52227"/>
            <p:cNvSpPr txBox="1"/>
            <p:nvPr/>
          </p:nvSpPr>
          <p:spPr>
            <a:xfrm>
              <a:off x="8329697" y="2057400"/>
              <a:ext cx="7381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</a:t>
              </a:r>
              <a:r>
                <a:rPr lang="en-US" sz="3200" i="1" baseline="-25000" dirty="0" smtClean="0"/>
                <a:t>J</a:t>
              </a:r>
              <a:endParaRPr lang="en-US" sz="3200" i="1" baseline="-25000" dirty="0"/>
            </a:p>
          </p:txBody>
        </p:sp>
        <p:sp>
          <p:nvSpPr>
            <p:cNvPr id="52229" name="TextBox 52228"/>
            <p:cNvSpPr txBox="1"/>
            <p:nvPr/>
          </p:nvSpPr>
          <p:spPr>
            <a:xfrm>
              <a:off x="7391400" y="19050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86400" y="31242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off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600200" y="4191000"/>
            <a:ext cx="3198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First-order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perturbation theory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46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371600"/>
            <a:ext cx="5105400" cy="2936096"/>
          </a:xfrm>
          <a:prstGeom prst="rect">
            <a:avLst/>
          </a:prstGeom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Zeeman effect</a:t>
            </a:r>
            <a:endParaRPr lang="en-US" dirty="0"/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608515"/>
              </p:ext>
            </p:extLst>
          </p:nvPr>
        </p:nvGraphicFramePr>
        <p:xfrm>
          <a:off x="838200" y="5867400"/>
          <a:ext cx="50927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4" name="Equation" r:id="rId5" imgW="2019300" imgH="279400" progId="Equation.DSMT4">
                  <p:embed/>
                </p:oleObj>
              </mc:Choice>
              <mc:Fallback>
                <p:oleObj name="Equation" r:id="rId5" imgW="201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867400"/>
                        <a:ext cx="50927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>
            <a:off x="5410200" y="5562600"/>
            <a:ext cx="15082" cy="457200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234891" y="1447800"/>
            <a:ext cx="3886200" cy="3433465"/>
            <a:chOff x="5181600" y="1905000"/>
            <a:chExt cx="3886200" cy="3433465"/>
          </a:xfrm>
        </p:grpSpPr>
        <p:grpSp>
          <p:nvGrpSpPr>
            <p:cNvPr id="37" name="Group 36"/>
            <p:cNvGrpSpPr/>
            <p:nvPr/>
          </p:nvGrpSpPr>
          <p:grpSpPr>
            <a:xfrm>
              <a:off x="5181600" y="2819400"/>
              <a:ext cx="3200400" cy="2286000"/>
              <a:chOff x="5638800" y="2514600"/>
              <a:chExt cx="3200400" cy="22860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7543800" y="4038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7543800" y="4419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7543800" y="4800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7543800" y="3276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7543800" y="2895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7543800" y="2514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6934200" y="2514600"/>
                <a:ext cx="609600" cy="1143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543800" y="3657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5638800" y="3657600"/>
                <a:ext cx="12954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6934200" y="2895600"/>
                <a:ext cx="609600" cy="762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>
                <a:off x="6934200" y="3276600"/>
                <a:ext cx="609600" cy="381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6934200" y="3657600"/>
                <a:ext cx="609600" cy="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934200" y="3657600"/>
                <a:ext cx="609600" cy="1143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6934200" y="3657600"/>
                <a:ext cx="609600" cy="762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 flipV="1">
                <a:off x="6934200" y="3657600"/>
                <a:ext cx="609600" cy="381000"/>
              </a:xfrm>
              <a:prstGeom prst="line">
                <a:avLst/>
              </a:prstGeom>
              <a:ln>
                <a:solidFill>
                  <a:srgbClr val="0000FF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TextBox 37"/>
            <p:cNvSpPr txBox="1"/>
            <p:nvPr/>
          </p:nvSpPr>
          <p:spPr>
            <a:xfrm>
              <a:off x="8382000" y="2590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382000" y="2971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00" y="3352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−</a:t>
              </a:r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0" y="3733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382000" y="4114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00" y="4495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382000" y="48768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+3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8329697" y="2057400"/>
              <a:ext cx="7381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</a:t>
              </a:r>
              <a:r>
                <a:rPr lang="en-US" sz="3200" i="1" baseline="-25000" dirty="0" smtClean="0"/>
                <a:t>J</a:t>
              </a:r>
              <a:endParaRPr lang="en-US" sz="3200" i="1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391400" y="19050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486400" y="31242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off</a:t>
              </a:r>
              <a:endParaRPr lang="en-US" dirty="0">
                <a:solidFill>
                  <a:srgbClr val="660066"/>
                </a:solidFill>
              </a:endParaRPr>
            </a:p>
          </p:txBody>
        </p:sp>
      </p:grpSp>
      <p:graphicFrame>
        <p:nvGraphicFramePr>
          <p:cNvPr id="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947763"/>
              </p:ext>
            </p:extLst>
          </p:nvPr>
        </p:nvGraphicFramePr>
        <p:xfrm>
          <a:off x="395288" y="4419600"/>
          <a:ext cx="60896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65" name="Equation" r:id="rId7" imgW="2705100" imgH="495300" progId="Equation.DSMT4">
                  <p:embed/>
                </p:oleObj>
              </mc:Choice>
              <mc:Fallback>
                <p:oleObj name="Equation" r:id="rId7" imgW="27051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419600"/>
                        <a:ext cx="6089650" cy="111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673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Stark effect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412041"/>
              </p:ext>
            </p:extLst>
          </p:nvPr>
        </p:nvGraphicFramePr>
        <p:xfrm>
          <a:off x="381000" y="4572000"/>
          <a:ext cx="578087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1" name="Equation" r:id="rId4" imgW="2628720" imgH="761760" progId="Equation.DSMT4">
                  <p:embed/>
                </p:oleObj>
              </mc:Choice>
              <mc:Fallback>
                <p:oleObj name="Equation" r:id="rId4" imgW="2628720" imgH="761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572000"/>
                        <a:ext cx="5780879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52400" y="16002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FF6600"/>
                </a:solidFill>
                <a:cs typeface="Arial" charset="0"/>
              </a:rPr>
              <a:t>M</a:t>
            </a:r>
            <a:r>
              <a:rPr lang="en-US" sz="2800" i="1" baseline="-25000" dirty="0" smtClean="0">
                <a:solidFill>
                  <a:srgbClr val="FF6600"/>
                </a:solidFill>
                <a:cs typeface="Arial" charset="0"/>
              </a:rPr>
              <a:t>J 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-</a:t>
            </a:r>
            <a:r>
              <a:rPr lang="en-US" sz="2800" dirty="0">
                <a:solidFill>
                  <a:srgbClr val="FF6600"/>
                </a:solidFill>
                <a:cs typeface="Arial" charset="0"/>
              </a:rPr>
              <a:t>degeneracy can 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also be </a:t>
            </a:r>
            <a:r>
              <a:rPr lang="en-US" sz="2800" dirty="0">
                <a:solidFill>
                  <a:srgbClr val="FF6600"/>
                </a:solidFill>
                <a:cs typeface="Arial" charset="0"/>
              </a:rPr>
              <a:t>lifted by applying a static </a:t>
            </a:r>
            <a:r>
              <a:rPr lang="en-US" sz="2800" b="1" i="1" dirty="0">
                <a:solidFill>
                  <a:srgbClr val="FF6600"/>
                </a:solidFill>
                <a:cs typeface="Arial" charset="0"/>
              </a:rPr>
              <a:t>electric</a:t>
            </a:r>
            <a:r>
              <a:rPr lang="en-US" sz="2800" dirty="0">
                <a:solidFill>
                  <a:srgbClr val="FF6600"/>
                </a:solidFill>
                <a:cs typeface="Arial" charset="0"/>
              </a:rPr>
              <a:t> </a:t>
            </a:r>
            <a:r>
              <a:rPr lang="en-US" sz="2800" dirty="0" smtClean="0">
                <a:solidFill>
                  <a:srgbClr val="FF6600"/>
                </a:solidFill>
                <a:cs typeface="Arial" charset="0"/>
              </a:rPr>
              <a:t>field.</a:t>
            </a:r>
            <a:endParaRPr lang="en-US" sz="2800" dirty="0">
              <a:solidFill>
                <a:srgbClr val="FF6600"/>
              </a:solidFill>
              <a:cs typeface="Arial" charset="0"/>
            </a:endParaRPr>
          </a:p>
        </p:txBody>
      </p:sp>
      <p:grpSp>
        <p:nvGrpSpPr>
          <p:cNvPr id="52227" name="Group 52226"/>
          <p:cNvGrpSpPr/>
          <p:nvPr/>
        </p:nvGrpSpPr>
        <p:grpSpPr>
          <a:xfrm>
            <a:off x="5281697" y="914400"/>
            <a:ext cx="3862303" cy="5257800"/>
            <a:chOff x="5181600" y="1524000"/>
            <a:chExt cx="3862303" cy="525780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7086600" y="4648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086600" y="4724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7086600" y="662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86600" y="33528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086600" y="274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086600" y="2438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>
              <a:off x="6477000" y="2438400"/>
              <a:ext cx="609600" cy="152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7086600" y="34290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181600" y="3962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477000" y="28194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6477000" y="3429000"/>
              <a:ext cx="609600" cy="5334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477000" y="3962400"/>
              <a:ext cx="609600" cy="25908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6477000" y="39624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8382000" y="25146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82000" y="2133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05800" y="1524000"/>
              <a:ext cx="7381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</a:t>
              </a:r>
              <a:r>
                <a:rPr lang="en-US" sz="3200" i="1" baseline="-25000" dirty="0" smtClean="0"/>
                <a:t>J</a:t>
              </a:r>
              <a:endParaRPr lang="en-US" sz="3200" i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91400" y="15240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31242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off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7086600" y="281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086600" y="655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8382000" y="31242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±2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00" y="44196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±3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82000" y="6320135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±4</a:t>
              </a:r>
              <a:endParaRPr lang="en-US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828800" y="3581400"/>
            <a:ext cx="3198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Second-</a:t>
            </a:r>
            <a:r>
              <a:rPr lang="en-US" sz="2800" dirty="0" smtClean="0">
                <a:solidFill>
                  <a:srgbClr val="0000FF"/>
                </a:solidFill>
              </a:rPr>
              <a:t>order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perturbation theory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2228" name="Donut 52227"/>
          <p:cNvSpPr/>
          <p:nvPr/>
        </p:nvSpPr>
        <p:spPr>
          <a:xfrm>
            <a:off x="5486400" y="4419600"/>
            <a:ext cx="838200" cy="838200"/>
          </a:xfrm>
          <a:prstGeom prst="donut">
            <a:avLst>
              <a:gd name="adj" fmla="val 11472"/>
            </a:avLst>
          </a:prstGeom>
          <a:solidFill>
            <a:srgbClr val="3366FF">
              <a:alpha val="40000"/>
            </a:srgbClr>
          </a:solidFill>
          <a:ln>
            <a:solidFill>
              <a:srgbClr val="3366FF">
                <a:alpha val="2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Stark effect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7577644"/>
              </p:ext>
            </p:extLst>
          </p:nvPr>
        </p:nvGraphicFramePr>
        <p:xfrm>
          <a:off x="228600" y="4800600"/>
          <a:ext cx="5780879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4" name="Equation" r:id="rId4" imgW="2628720" imgH="761760" progId="Equation.DSMT4">
                  <p:embed/>
                </p:oleObj>
              </mc:Choice>
              <mc:Fallback>
                <p:oleObj name="Equation" r:id="rId4" imgW="26287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800600"/>
                        <a:ext cx="5780879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600199"/>
            <a:ext cx="4876800" cy="280462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281697" y="914400"/>
            <a:ext cx="3862303" cy="5257800"/>
            <a:chOff x="5181600" y="1524000"/>
            <a:chExt cx="3862303" cy="52578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7086600" y="4648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7086600" y="4724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086600" y="662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33528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086600" y="274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086600" y="2438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6477000" y="2438400"/>
              <a:ext cx="609600" cy="152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086600" y="34290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5181600" y="3962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6477000" y="28194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6477000" y="3429000"/>
              <a:ext cx="609600" cy="5334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477000" y="3962400"/>
              <a:ext cx="609600" cy="25908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6477000" y="39624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382000" y="25146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±1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82000" y="2133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305800" y="1524000"/>
              <a:ext cx="738103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i="1" dirty="0" smtClean="0"/>
                <a:t>M</a:t>
              </a:r>
              <a:r>
                <a:rPr lang="en-US" sz="3200" i="1" baseline="-25000" dirty="0" smtClean="0"/>
                <a:t>J</a:t>
              </a:r>
              <a:endParaRPr lang="en-US" sz="3200" i="1" baseline="-250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391400" y="15240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on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486400" y="3124200"/>
              <a:ext cx="7492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field</a:t>
              </a:r>
            </a:p>
            <a:p>
              <a:pPr algn="ctr"/>
              <a:r>
                <a:rPr lang="en-US" dirty="0" smtClean="0">
                  <a:solidFill>
                    <a:srgbClr val="660066"/>
                  </a:solidFill>
                </a:rPr>
                <a:t>off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086600" y="281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086600" y="655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8382000" y="31242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±2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82000" y="4419600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±3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82000" y="6320135"/>
              <a:ext cx="5355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±4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356321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/>
              <a:t>Linear rotors</a:t>
            </a:r>
          </a:p>
        </p:txBody>
      </p:sp>
      <p:sp>
        <p:nvSpPr>
          <p:cNvPr id="136195" name="AutoShape 3"/>
          <p:cNvSpPr>
            <a:spLocks/>
          </p:cNvSpPr>
          <p:nvPr/>
        </p:nvSpPr>
        <p:spPr bwMode="auto">
          <a:xfrm>
            <a:off x="1828800" y="1981200"/>
            <a:ext cx="685800" cy="3657600"/>
          </a:xfrm>
          <a:prstGeom prst="leftBrace">
            <a:avLst>
              <a:gd name="adj1" fmla="val 444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2057400" y="58674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No degeneracy</a:t>
            </a:r>
          </a:p>
        </p:txBody>
      </p:sp>
      <p:sp>
        <p:nvSpPr>
          <p:cNvPr id="136201" name="AutoShape 9"/>
          <p:cNvSpPr>
            <a:spLocks/>
          </p:cNvSpPr>
          <p:nvPr/>
        </p:nvSpPr>
        <p:spPr bwMode="auto">
          <a:xfrm>
            <a:off x="4191000" y="1219200"/>
            <a:ext cx="533400" cy="2667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4114800" y="4114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2</a:t>
            </a:r>
            <a:r>
              <a:rPr lang="en-US" sz="1800" b="1" i="1">
                <a:solidFill>
                  <a:srgbClr val="0E14FA"/>
                </a:solidFill>
              </a:rPr>
              <a:t>J</a:t>
            </a:r>
            <a:r>
              <a:rPr lang="en-US" sz="1800" b="1">
                <a:solidFill>
                  <a:srgbClr val="0E14FA"/>
                </a:solidFill>
              </a:rPr>
              <a:t>+1 degenerate</a:t>
            </a:r>
          </a:p>
        </p:txBody>
      </p: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7695273" y="38100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Stark effect</a:t>
            </a:r>
          </a:p>
        </p:txBody>
      </p:sp>
      <p:sp>
        <p:nvSpPr>
          <p:cNvPr id="136216" name="Text Box 24"/>
          <p:cNvSpPr txBox="1">
            <a:spLocks noChangeArrowheads="1"/>
          </p:cNvSpPr>
          <p:nvPr/>
        </p:nvSpPr>
        <p:spPr bwMode="auto">
          <a:xfrm>
            <a:off x="6126162" y="32004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Zeeman</a:t>
            </a:r>
          </a:p>
          <a:p>
            <a:pPr algn="ctr"/>
            <a:r>
              <a:rPr lang="en-US" sz="1800" b="1" dirty="0"/>
              <a:t>effect</a:t>
            </a:r>
          </a:p>
        </p:txBody>
      </p:sp>
      <p:grpSp>
        <p:nvGrpSpPr>
          <p:cNvPr id="136236" name="Group 44"/>
          <p:cNvGrpSpPr>
            <a:grpSpLocks/>
          </p:cNvGrpSpPr>
          <p:nvPr/>
        </p:nvGrpSpPr>
        <p:grpSpPr bwMode="auto">
          <a:xfrm>
            <a:off x="2133600" y="1981200"/>
            <a:ext cx="1600200" cy="1219200"/>
            <a:chOff x="1344" y="2832"/>
            <a:chExt cx="1008" cy="768"/>
          </a:xfrm>
        </p:grpSpPr>
        <p:pic>
          <p:nvPicPr>
            <p:cNvPr id="136235" name="Picture 43" descr="HC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768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219" name="AutoShape 27"/>
            <p:cNvSpPr>
              <a:spLocks noChangeArrowheads="1"/>
            </p:cNvSpPr>
            <p:nvPr/>
          </p:nvSpPr>
          <p:spPr bwMode="auto">
            <a:xfrm rot="8400000">
              <a:off x="1344" y="2832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20" name="AutoShape 28"/>
            <p:cNvSpPr>
              <a:spLocks noChangeArrowheads="1"/>
            </p:cNvSpPr>
            <p:nvPr/>
          </p:nvSpPr>
          <p:spPr bwMode="auto">
            <a:xfrm rot="13800000">
              <a:off x="1944" y="333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6234" name="Picture 42" descr="H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1447800" cy="123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6237" name="Group 45"/>
          <p:cNvGrpSpPr>
            <a:grpSpLocks/>
          </p:cNvGrpSpPr>
          <p:nvPr/>
        </p:nvGrpSpPr>
        <p:grpSpPr bwMode="auto">
          <a:xfrm>
            <a:off x="4343400" y="2209800"/>
            <a:ext cx="1066800" cy="762000"/>
            <a:chOff x="1344" y="2832"/>
            <a:chExt cx="1008" cy="768"/>
          </a:xfrm>
        </p:grpSpPr>
        <p:pic>
          <p:nvPicPr>
            <p:cNvPr id="136238" name="Picture 46" descr="HC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768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239" name="AutoShape 47"/>
            <p:cNvSpPr>
              <a:spLocks noChangeArrowheads="1"/>
            </p:cNvSpPr>
            <p:nvPr/>
          </p:nvSpPr>
          <p:spPr bwMode="auto">
            <a:xfrm rot="8400000">
              <a:off x="1344" y="2832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0" name="AutoShape 48"/>
            <p:cNvSpPr>
              <a:spLocks noChangeArrowheads="1"/>
            </p:cNvSpPr>
            <p:nvPr/>
          </p:nvSpPr>
          <p:spPr bwMode="auto">
            <a:xfrm rot="13800000">
              <a:off x="1944" y="333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41" name="Group 49"/>
          <p:cNvGrpSpPr>
            <a:grpSpLocks/>
          </p:cNvGrpSpPr>
          <p:nvPr/>
        </p:nvGrpSpPr>
        <p:grpSpPr bwMode="auto">
          <a:xfrm rot="3000000">
            <a:off x="4495800" y="1066800"/>
            <a:ext cx="1066800" cy="762000"/>
            <a:chOff x="1344" y="2832"/>
            <a:chExt cx="1008" cy="768"/>
          </a:xfrm>
        </p:grpSpPr>
        <p:pic>
          <p:nvPicPr>
            <p:cNvPr id="136242" name="Picture 50" descr="HC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768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243" name="AutoShape 51"/>
            <p:cNvSpPr>
              <a:spLocks noChangeArrowheads="1"/>
            </p:cNvSpPr>
            <p:nvPr/>
          </p:nvSpPr>
          <p:spPr bwMode="auto">
            <a:xfrm rot="8400000">
              <a:off x="1344" y="2832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4" name="AutoShape 52"/>
            <p:cNvSpPr>
              <a:spLocks noChangeArrowheads="1"/>
            </p:cNvSpPr>
            <p:nvPr/>
          </p:nvSpPr>
          <p:spPr bwMode="auto">
            <a:xfrm rot="13800000">
              <a:off x="1944" y="333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45" name="Group 53"/>
          <p:cNvGrpSpPr>
            <a:grpSpLocks/>
          </p:cNvGrpSpPr>
          <p:nvPr/>
        </p:nvGrpSpPr>
        <p:grpSpPr bwMode="auto">
          <a:xfrm rot="18600000">
            <a:off x="4419600" y="3276600"/>
            <a:ext cx="1066800" cy="762000"/>
            <a:chOff x="1344" y="2832"/>
            <a:chExt cx="1008" cy="768"/>
          </a:xfrm>
        </p:grpSpPr>
        <p:pic>
          <p:nvPicPr>
            <p:cNvPr id="136246" name="Picture 54" descr="HC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2880"/>
              <a:ext cx="768" cy="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6247" name="AutoShape 55"/>
            <p:cNvSpPr>
              <a:spLocks noChangeArrowheads="1"/>
            </p:cNvSpPr>
            <p:nvPr/>
          </p:nvSpPr>
          <p:spPr bwMode="auto">
            <a:xfrm rot="8400000">
              <a:off x="1344" y="2832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8" name="AutoShape 56"/>
            <p:cNvSpPr>
              <a:spLocks noChangeArrowheads="1"/>
            </p:cNvSpPr>
            <p:nvPr/>
          </p:nvSpPr>
          <p:spPr bwMode="auto">
            <a:xfrm rot="13800000">
              <a:off x="1944" y="333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36250" name="Picture 58" descr="H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1219200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251" name="AutoShape 59"/>
          <p:cNvSpPr>
            <a:spLocks noChangeArrowheads="1"/>
          </p:cNvSpPr>
          <p:nvPr/>
        </p:nvSpPr>
        <p:spPr bwMode="auto">
          <a:xfrm rot="3000000">
            <a:off x="2552700" y="4762500"/>
            <a:ext cx="1371600" cy="533400"/>
          </a:xfrm>
          <a:prstGeom prst="curvedUpArrow">
            <a:avLst>
              <a:gd name="adj1" fmla="val 51429"/>
              <a:gd name="adj2" fmla="val 102857"/>
              <a:gd name="adj3" fmla="val 33333"/>
            </a:avLst>
          </a:prstGeom>
          <a:solidFill>
            <a:srgbClr val="FF99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53" name="Text Box 61"/>
          <p:cNvSpPr txBox="1">
            <a:spLocks noChangeArrowheads="1"/>
          </p:cNvSpPr>
          <p:nvPr/>
        </p:nvSpPr>
        <p:spPr bwMode="auto">
          <a:xfrm>
            <a:off x="3689350" y="4724400"/>
            <a:ext cx="1873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No rotation</a:t>
            </a:r>
          </a:p>
          <a:p>
            <a:r>
              <a:rPr lang="en-US" sz="1800" b="1">
                <a:solidFill>
                  <a:srgbClr val="0E14FA"/>
                </a:solidFill>
              </a:rPr>
              <a:t>around the axis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7619073" y="4191000"/>
            <a:ext cx="153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3300"/>
                </a:solidFill>
              </a:rPr>
              <a:t>2</a:t>
            </a:r>
            <a:r>
              <a:rPr lang="en-US" sz="1800" b="1" baseline="30000" dirty="0">
                <a:solidFill>
                  <a:srgbClr val="FF3300"/>
                </a:solidFill>
              </a:rPr>
              <a:t>ND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 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6096000" y="3810000"/>
            <a:ext cx="1154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1</a:t>
            </a:r>
            <a:r>
              <a:rPr lang="en-US" altLang="ja-JP" sz="1800" b="1" baseline="30000" dirty="0">
                <a:solidFill>
                  <a:srgbClr val="FF3300"/>
                </a:solidFill>
                <a:ea typeface="MS PGothic" charset="0"/>
                <a:cs typeface="MS PGothic" charset="0"/>
              </a:rPr>
              <a:t>ST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</a:t>
            </a:r>
          </a:p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5715000" y="1219200"/>
            <a:ext cx="1524000" cy="1676400"/>
            <a:chOff x="5638800" y="2514600"/>
            <a:chExt cx="3200400" cy="2286000"/>
          </a:xfrm>
        </p:grpSpPr>
        <p:cxnSp>
          <p:nvCxnSpPr>
            <p:cNvPr id="49" name="Straight Connector 48"/>
            <p:cNvCxnSpPr/>
            <p:nvPr/>
          </p:nvCxnSpPr>
          <p:spPr>
            <a:xfrm>
              <a:off x="7543800" y="4038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543800" y="4419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3800" y="4800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543800" y="3276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7543800" y="2895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7543800" y="2514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934200" y="2514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543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638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6934200" y="2895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934200" y="3276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6934200" y="36576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934200" y="3657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 flipV="1">
              <a:off x="6934200" y="3657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 flipV="1">
              <a:off x="6934200" y="3657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7391400" y="1143000"/>
            <a:ext cx="1600199" cy="2514600"/>
            <a:chOff x="5181600" y="2438400"/>
            <a:chExt cx="3200400" cy="4191000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7086600" y="4648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086600" y="4724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86600" y="662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7086600" y="33528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7086600" y="274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7086600" y="2438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477000" y="2438400"/>
              <a:ext cx="609600" cy="152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086600" y="34290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5181600" y="3962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>
              <a:off x="6477000" y="28194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H="1">
              <a:off x="6477000" y="3429000"/>
              <a:ext cx="609600" cy="5334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6477000" y="3962400"/>
              <a:ext cx="609600" cy="25908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 flipV="1">
              <a:off x="6477000" y="39624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7086600" y="281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7086600" y="655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/>
              <a:t>Spherical rotors</a:t>
            </a:r>
          </a:p>
        </p:txBody>
      </p:sp>
      <p:pic>
        <p:nvPicPr>
          <p:cNvPr id="134149" name="Picture 5" descr="meth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44145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0" name="AutoShape 6"/>
          <p:cNvSpPr>
            <a:spLocks/>
          </p:cNvSpPr>
          <p:nvPr/>
        </p:nvSpPr>
        <p:spPr bwMode="auto">
          <a:xfrm>
            <a:off x="1828800" y="1981200"/>
            <a:ext cx="685800" cy="3657600"/>
          </a:xfrm>
          <a:prstGeom prst="leftBrace">
            <a:avLst>
              <a:gd name="adj1" fmla="val 444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4151" name="Picture 7" descr="meth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81200"/>
            <a:ext cx="98583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54" name="AutoShape 10"/>
          <p:cNvSpPr>
            <a:spLocks noChangeArrowheads="1"/>
          </p:cNvSpPr>
          <p:nvPr/>
        </p:nvSpPr>
        <p:spPr bwMode="auto">
          <a:xfrm rot="16200000">
            <a:off x="2857500" y="2171700"/>
            <a:ext cx="1371600" cy="533400"/>
          </a:xfrm>
          <a:prstGeom prst="curvedUpArrow">
            <a:avLst>
              <a:gd name="adj1" fmla="val 51429"/>
              <a:gd name="adj2" fmla="val 102857"/>
              <a:gd name="adj3" fmla="val 33333"/>
            </a:avLst>
          </a:prstGeom>
          <a:solidFill>
            <a:srgbClr val="FF99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Text Box 11"/>
          <p:cNvSpPr txBox="1">
            <a:spLocks noChangeArrowheads="1"/>
          </p:cNvSpPr>
          <p:nvPr/>
        </p:nvSpPr>
        <p:spPr bwMode="auto">
          <a:xfrm>
            <a:off x="1981200" y="58674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2</a:t>
            </a:r>
            <a:r>
              <a:rPr lang="en-US" sz="1800" b="1" i="1">
                <a:solidFill>
                  <a:srgbClr val="0E14FA"/>
                </a:solidFill>
              </a:rPr>
              <a:t>J</a:t>
            </a:r>
            <a:r>
              <a:rPr lang="en-US" sz="1800" b="1">
                <a:solidFill>
                  <a:srgbClr val="0E14FA"/>
                </a:solidFill>
              </a:rPr>
              <a:t>+1 degenerate</a:t>
            </a:r>
          </a:p>
        </p:txBody>
      </p:sp>
      <p:sp>
        <p:nvSpPr>
          <p:cNvPr id="134156" name="AutoShape 12"/>
          <p:cNvSpPr>
            <a:spLocks noChangeArrowheads="1"/>
          </p:cNvSpPr>
          <p:nvPr/>
        </p:nvSpPr>
        <p:spPr bwMode="auto">
          <a:xfrm>
            <a:off x="2438400" y="24384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AutoShape 14"/>
          <p:cNvSpPr>
            <a:spLocks/>
          </p:cNvSpPr>
          <p:nvPr/>
        </p:nvSpPr>
        <p:spPr bwMode="auto">
          <a:xfrm>
            <a:off x="4191000" y="1219200"/>
            <a:ext cx="533400" cy="2667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62" name="Group 18"/>
          <p:cNvGrpSpPr>
            <a:grpSpLocks/>
          </p:cNvGrpSpPr>
          <p:nvPr/>
        </p:nvGrpSpPr>
        <p:grpSpPr bwMode="auto">
          <a:xfrm rot="3000000">
            <a:off x="4800600" y="990600"/>
            <a:ext cx="914400" cy="914400"/>
            <a:chOff x="3168" y="864"/>
            <a:chExt cx="864" cy="864"/>
          </a:xfrm>
        </p:grpSpPr>
        <p:pic>
          <p:nvPicPr>
            <p:cNvPr id="134159" name="Picture 15" descr="metha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08"/>
              <a:ext cx="621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60" name="AutoShape 16"/>
            <p:cNvSpPr>
              <a:spLocks noChangeArrowheads="1"/>
            </p:cNvSpPr>
            <p:nvPr/>
          </p:nvSpPr>
          <p:spPr bwMode="auto">
            <a:xfrm rot="16200000">
              <a:off x="3432" y="1128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1" name="AutoShape 17"/>
            <p:cNvSpPr>
              <a:spLocks noChangeArrowheads="1"/>
            </p:cNvSpPr>
            <p:nvPr/>
          </p:nvSpPr>
          <p:spPr bwMode="auto">
            <a:xfrm>
              <a:off x="3168" y="129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63" name="Group 19"/>
          <p:cNvGrpSpPr>
            <a:grpSpLocks/>
          </p:cNvGrpSpPr>
          <p:nvPr/>
        </p:nvGrpSpPr>
        <p:grpSpPr bwMode="auto">
          <a:xfrm>
            <a:off x="4800600" y="2057400"/>
            <a:ext cx="914400" cy="914400"/>
            <a:chOff x="3168" y="864"/>
            <a:chExt cx="864" cy="864"/>
          </a:xfrm>
        </p:grpSpPr>
        <p:pic>
          <p:nvPicPr>
            <p:cNvPr id="134164" name="Picture 20" descr="metha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08"/>
              <a:ext cx="621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65" name="AutoShape 21"/>
            <p:cNvSpPr>
              <a:spLocks noChangeArrowheads="1"/>
            </p:cNvSpPr>
            <p:nvPr/>
          </p:nvSpPr>
          <p:spPr bwMode="auto">
            <a:xfrm rot="16200000">
              <a:off x="3432" y="1128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66" name="AutoShape 22"/>
            <p:cNvSpPr>
              <a:spLocks noChangeArrowheads="1"/>
            </p:cNvSpPr>
            <p:nvPr/>
          </p:nvSpPr>
          <p:spPr bwMode="auto">
            <a:xfrm>
              <a:off x="3168" y="129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167" name="Group 23"/>
          <p:cNvGrpSpPr>
            <a:grpSpLocks/>
          </p:cNvGrpSpPr>
          <p:nvPr/>
        </p:nvGrpSpPr>
        <p:grpSpPr bwMode="auto">
          <a:xfrm rot="18600000">
            <a:off x="4724400" y="3124200"/>
            <a:ext cx="914400" cy="914400"/>
            <a:chOff x="3168" y="864"/>
            <a:chExt cx="864" cy="864"/>
          </a:xfrm>
        </p:grpSpPr>
        <p:pic>
          <p:nvPicPr>
            <p:cNvPr id="134168" name="Picture 24" descr="methan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1008"/>
              <a:ext cx="621" cy="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4169" name="AutoShape 25"/>
            <p:cNvSpPr>
              <a:spLocks noChangeArrowheads="1"/>
            </p:cNvSpPr>
            <p:nvPr/>
          </p:nvSpPr>
          <p:spPr bwMode="auto">
            <a:xfrm rot="16200000">
              <a:off x="3432" y="1128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0" name="AutoShape 26"/>
            <p:cNvSpPr>
              <a:spLocks noChangeArrowheads="1"/>
            </p:cNvSpPr>
            <p:nvPr/>
          </p:nvSpPr>
          <p:spPr bwMode="auto">
            <a:xfrm>
              <a:off x="3168" y="129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71" name="Text Box 27"/>
          <p:cNvSpPr txBox="1">
            <a:spLocks noChangeArrowheads="1"/>
          </p:cNvSpPr>
          <p:nvPr/>
        </p:nvSpPr>
        <p:spPr bwMode="auto">
          <a:xfrm>
            <a:off x="4114800" y="4114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2</a:t>
            </a:r>
            <a:r>
              <a:rPr lang="en-US" sz="1800" b="1" i="1">
                <a:solidFill>
                  <a:srgbClr val="0E14FA"/>
                </a:solidFill>
              </a:rPr>
              <a:t>J</a:t>
            </a:r>
            <a:r>
              <a:rPr lang="en-US" sz="1800" b="1">
                <a:solidFill>
                  <a:srgbClr val="0E14FA"/>
                </a:solidFill>
              </a:rPr>
              <a:t>+1 degenerate</a:t>
            </a:r>
          </a:p>
        </p:txBody>
      </p:sp>
      <p:pic>
        <p:nvPicPr>
          <p:cNvPr id="134189" name="Picture 45" descr="meth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19600"/>
            <a:ext cx="985838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90" name="AutoShape 46"/>
          <p:cNvSpPr>
            <a:spLocks noChangeArrowheads="1"/>
          </p:cNvSpPr>
          <p:nvPr/>
        </p:nvSpPr>
        <p:spPr bwMode="auto">
          <a:xfrm rot="18600000">
            <a:off x="2781300" y="4762500"/>
            <a:ext cx="1371600" cy="533400"/>
          </a:xfrm>
          <a:prstGeom prst="curvedUpArrow">
            <a:avLst>
              <a:gd name="adj1" fmla="val 51429"/>
              <a:gd name="adj2" fmla="val 102857"/>
              <a:gd name="adj3" fmla="val 33333"/>
            </a:avLst>
          </a:prstGeom>
          <a:solidFill>
            <a:srgbClr val="FF99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91" name="AutoShape 47"/>
          <p:cNvSpPr>
            <a:spLocks noChangeArrowheads="1"/>
          </p:cNvSpPr>
          <p:nvPr/>
        </p:nvSpPr>
        <p:spPr bwMode="auto">
          <a:xfrm rot="2400000">
            <a:off x="2514600" y="45720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7695273" y="38100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Stark effect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6126162" y="32004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Zeeman</a:t>
            </a:r>
          </a:p>
          <a:p>
            <a:pPr algn="ctr"/>
            <a:r>
              <a:rPr lang="en-US" sz="1800" b="1" dirty="0"/>
              <a:t>effect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619073" y="4191000"/>
            <a:ext cx="153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3300"/>
                </a:solidFill>
              </a:rPr>
              <a:t>2</a:t>
            </a:r>
            <a:r>
              <a:rPr lang="en-US" sz="1800" b="1" baseline="30000" dirty="0">
                <a:solidFill>
                  <a:srgbClr val="FF3300"/>
                </a:solidFill>
              </a:rPr>
              <a:t>ND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 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6096000" y="3810000"/>
            <a:ext cx="1154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1</a:t>
            </a:r>
            <a:r>
              <a:rPr lang="en-US" altLang="ja-JP" sz="1800" b="1" baseline="30000" dirty="0">
                <a:solidFill>
                  <a:srgbClr val="FF3300"/>
                </a:solidFill>
                <a:ea typeface="MS PGothic" charset="0"/>
                <a:cs typeface="MS PGothic" charset="0"/>
              </a:rPr>
              <a:t>ST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</a:t>
            </a:r>
          </a:p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715000" y="1219200"/>
            <a:ext cx="1524000" cy="1676400"/>
            <a:chOff x="5638800" y="2514600"/>
            <a:chExt cx="3200400" cy="2286000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7543800" y="4038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7543800" y="4419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43800" y="4800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43800" y="3276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543800" y="2895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543800" y="2514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934200" y="2514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543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638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6934200" y="2895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34200" y="3276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34200" y="36576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34200" y="3657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6934200" y="3657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934200" y="3657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7391400" y="1143000"/>
            <a:ext cx="1600199" cy="2514600"/>
            <a:chOff x="5181600" y="2438400"/>
            <a:chExt cx="3200400" cy="419100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7086600" y="4648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086600" y="4724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86600" y="662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86600" y="33528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86600" y="274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086600" y="2438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477000" y="2438400"/>
              <a:ext cx="609600" cy="152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086600" y="34290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81600" y="3962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flipH="1">
              <a:off x="6477000" y="28194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477000" y="3429000"/>
              <a:ext cx="609600" cy="5334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6477000" y="3962400"/>
              <a:ext cx="609600" cy="25908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6477000" y="39624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086600" y="281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086600" y="655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Rotational spectroscopy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1785937"/>
          </a:xfrm>
        </p:spPr>
        <p:txBody>
          <a:bodyPr/>
          <a:lstStyle/>
          <a:p>
            <a:r>
              <a:rPr lang="en-US" sz="3200" dirty="0" smtClean="0"/>
              <a:t>In this lecture, we will consider the rotational energy levels.</a:t>
            </a:r>
          </a:p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In the next lecture, we will focus more on selection rules and intensities.</a:t>
            </a:r>
          </a:p>
        </p:txBody>
      </p:sp>
    </p:spTree>
    <p:extLst>
      <p:ext uri="{BB962C8B-B14F-4D97-AF65-F5344CB8AC3E}">
        <p14:creationId xmlns:p14="http://schemas.microsoft.com/office/powerpoint/2010/main" val="3131171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1020762"/>
          </a:xfrm>
        </p:spPr>
        <p:txBody>
          <a:bodyPr/>
          <a:lstStyle/>
          <a:p>
            <a:r>
              <a:rPr lang="en-US"/>
              <a:t>Symmetric rotors</a:t>
            </a:r>
          </a:p>
        </p:txBody>
      </p:sp>
      <p:sp>
        <p:nvSpPr>
          <p:cNvPr id="135172" name="AutoShape 4"/>
          <p:cNvSpPr>
            <a:spLocks/>
          </p:cNvSpPr>
          <p:nvPr/>
        </p:nvSpPr>
        <p:spPr bwMode="auto">
          <a:xfrm>
            <a:off x="1828800" y="1981200"/>
            <a:ext cx="685800" cy="3657600"/>
          </a:xfrm>
          <a:prstGeom prst="leftBrace">
            <a:avLst>
              <a:gd name="adj1" fmla="val 4444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1981200" y="5867400"/>
            <a:ext cx="224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Doubly degenerate</a:t>
            </a:r>
          </a:p>
        </p:txBody>
      </p:sp>
      <p:sp>
        <p:nvSpPr>
          <p:cNvPr id="135180" name="AutoShape 12"/>
          <p:cNvSpPr>
            <a:spLocks/>
          </p:cNvSpPr>
          <p:nvPr/>
        </p:nvSpPr>
        <p:spPr bwMode="auto">
          <a:xfrm>
            <a:off x="4191000" y="1219200"/>
            <a:ext cx="533400" cy="2667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Text Box 25"/>
          <p:cNvSpPr txBox="1">
            <a:spLocks noChangeArrowheads="1"/>
          </p:cNvSpPr>
          <p:nvPr/>
        </p:nvSpPr>
        <p:spPr bwMode="auto">
          <a:xfrm>
            <a:off x="4114800" y="4114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E14FA"/>
                </a:solidFill>
              </a:rPr>
              <a:t>2</a:t>
            </a:r>
            <a:r>
              <a:rPr lang="en-US" sz="1800" b="1" i="1">
                <a:solidFill>
                  <a:srgbClr val="0E14FA"/>
                </a:solidFill>
              </a:rPr>
              <a:t>J</a:t>
            </a:r>
            <a:r>
              <a:rPr lang="en-US" sz="1800" b="1">
                <a:solidFill>
                  <a:srgbClr val="0E14FA"/>
                </a:solidFill>
              </a:rPr>
              <a:t>+1 degenerate</a:t>
            </a:r>
          </a:p>
        </p:txBody>
      </p:sp>
      <p:pic>
        <p:nvPicPr>
          <p:cNvPr id="135209" name="Picture 41" descr="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24200"/>
            <a:ext cx="1571625" cy="133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211" name="Picture 43" descr="N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648200"/>
            <a:ext cx="1066800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212" name="AutoShape 44"/>
          <p:cNvSpPr>
            <a:spLocks noChangeArrowheads="1"/>
          </p:cNvSpPr>
          <p:nvPr/>
        </p:nvSpPr>
        <p:spPr bwMode="auto">
          <a:xfrm rot="10800000">
            <a:off x="2362200" y="4343400"/>
            <a:ext cx="1371600" cy="533400"/>
          </a:xfrm>
          <a:prstGeom prst="curvedUpArrow">
            <a:avLst>
              <a:gd name="adj1" fmla="val 51429"/>
              <a:gd name="adj2" fmla="val 102857"/>
              <a:gd name="adj3" fmla="val 33333"/>
            </a:avLst>
          </a:prstGeom>
          <a:solidFill>
            <a:srgbClr val="FF9900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13" name="AutoShape 45"/>
          <p:cNvSpPr>
            <a:spLocks noChangeArrowheads="1"/>
          </p:cNvSpPr>
          <p:nvPr/>
        </p:nvSpPr>
        <p:spPr bwMode="auto">
          <a:xfrm rot="16200000">
            <a:off x="2705100" y="5143500"/>
            <a:ext cx="685800" cy="152400"/>
          </a:xfrm>
          <a:prstGeom prst="leftArrow">
            <a:avLst>
              <a:gd name="adj1" fmla="val 50000"/>
              <a:gd name="adj2" fmla="val 1125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30" name="Group 62"/>
          <p:cNvGrpSpPr>
            <a:grpSpLocks/>
          </p:cNvGrpSpPr>
          <p:nvPr/>
        </p:nvGrpSpPr>
        <p:grpSpPr bwMode="auto">
          <a:xfrm>
            <a:off x="2514600" y="1600200"/>
            <a:ext cx="1371600" cy="1517650"/>
            <a:chOff x="1584" y="1008"/>
            <a:chExt cx="864" cy="956"/>
          </a:xfrm>
        </p:grpSpPr>
        <p:pic>
          <p:nvPicPr>
            <p:cNvPr id="135227" name="Picture 59" descr="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6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228" name="AutoShape 60"/>
            <p:cNvSpPr>
              <a:spLocks noChangeArrowheads="1"/>
            </p:cNvSpPr>
            <p:nvPr/>
          </p:nvSpPr>
          <p:spPr bwMode="auto">
            <a:xfrm>
              <a:off x="1584" y="1200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29" name="AutoShape 61"/>
            <p:cNvSpPr>
              <a:spLocks noChangeArrowheads="1"/>
            </p:cNvSpPr>
            <p:nvPr/>
          </p:nvSpPr>
          <p:spPr bwMode="auto">
            <a:xfrm rot="5400000">
              <a:off x="1704" y="117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31" name="Group 63"/>
          <p:cNvGrpSpPr>
            <a:grpSpLocks/>
          </p:cNvGrpSpPr>
          <p:nvPr/>
        </p:nvGrpSpPr>
        <p:grpSpPr bwMode="auto">
          <a:xfrm>
            <a:off x="4648200" y="1981200"/>
            <a:ext cx="762000" cy="914400"/>
            <a:chOff x="1584" y="1008"/>
            <a:chExt cx="864" cy="956"/>
          </a:xfrm>
        </p:grpSpPr>
        <p:pic>
          <p:nvPicPr>
            <p:cNvPr id="135232" name="Picture 64" descr="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6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233" name="AutoShape 65"/>
            <p:cNvSpPr>
              <a:spLocks noChangeArrowheads="1"/>
            </p:cNvSpPr>
            <p:nvPr/>
          </p:nvSpPr>
          <p:spPr bwMode="auto">
            <a:xfrm>
              <a:off x="1584" y="1200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4" name="AutoShape 66"/>
            <p:cNvSpPr>
              <a:spLocks noChangeArrowheads="1"/>
            </p:cNvSpPr>
            <p:nvPr/>
          </p:nvSpPr>
          <p:spPr bwMode="auto">
            <a:xfrm rot="5400000">
              <a:off x="1704" y="117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35" name="Group 67"/>
          <p:cNvGrpSpPr>
            <a:grpSpLocks/>
          </p:cNvGrpSpPr>
          <p:nvPr/>
        </p:nvGrpSpPr>
        <p:grpSpPr bwMode="auto">
          <a:xfrm rot="3000000">
            <a:off x="4648200" y="1066800"/>
            <a:ext cx="762000" cy="914400"/>
            <a:chOff x="1584" y="1008"/>
            <a:chExt cx="864" cy="956"/>
          </a:xfrm>
        </p:grpSpPr>
        <p:pic>
          <p:nvPicPr>
            <p:cNvPr id="135236" name="Picture 68" descr="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6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237" name="AutoShape 69"/>
            <p:cNvSpPr>
              <a:spLocks noChangeArrowheads="1"/>
            </p:cNvSpPr>
            <p:nvPr/>
          </p:nvSpPr>
          <p:spPr bwMode="auto">
            <a:xfrm>
              <a:off x="1584" y="1200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38" name="AutoShape 70"/>
            <p:cNvSpPr>
              <a:spLocks noChangeArrowheads="1"/>
            </p:cNvSpPr>
            <p:nvPr/>
          </p:nvSpPr>
          <p:spPr bwMode="auto">
            <a:xfrm rot="5400000">
              <a:off x="1704" y="117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39" name="Group 71"/>
          <p:cNvGrpSpPr>
            <a:grpSpLocks/>
          </p:cNvGrpSpPr>
          <p:nvPr/>
        </p:nvGrpSpPr>
        <p:grpSpPr bwMode="auto">
          <a:xfrm rot="18600000">
            <a:off x="4572000" y="2895600"/>
            <a:ext cx="762000" cy="914400"/>
            <a:chOff x="1584" y="1008"/>
            <a:chExt cx="864" cy="956"/>
          </a:xfrm>
        </p:grpSpPr>
        <p:pic>
          <p:nvPicPr>
            <p:cNvPr id="135240" name="Picture 72" descr="NH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672" cy="5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241" name="AutoShape 73"/>
            <p:cNvSpPr>
              <a:spLocks noChangeArrowheads="1"/>
            </p:cNvSpPr>
            <p:nvPr/>
          </p:nvSpPr>
          <p:spPr bwMode="auto">
            <a:xfrm>
              <a:off x="1584" y="1200"/>
              <a:ext cx="864" cy="336"/>
            </a:xfrm>
            <a:prstGeom prst="curvedUpArrow">
              <a:avLst>
                <a:gd name="adj1" fmla="val 51429"/>
                <a:gd name="adj2" fmla="val 102857"/>
                <a:gd name="adj3" fmla="val 33333"/>
              </a:avLst>
            </a:prstGeom>
            <a:solidFill>
              <a:srgbClr val="FF9900">
                <a:alpha val="53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42" name="AutoShape 74"/>
            <p:cNvSpPr>
              <a:spLocks noChangeArrowheads="1"/>
            </p:cNvSpPr>
            <p:nvPr/>
          </p:nvSpPr>
          <p:spPr bwMode="auto">
            <a:xfrm rot="5400000">
              <a:off x="1704" y="1176"/>
              <a:ext cx="432" cy="96"/>
            </a:xfrm>
            <a:prstGeom prst="leftArrow">
              <a:avLst>
                <a:gd name="adj1" fmla="val 50000"/>
                <a:gd name="adj2" fmla="val 112500"/>
              </a:avLst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" name="Text Box 12"/>
          <p:cNvSpPr txBox="1">
            <a:spLocks noChangeArrowheads="1"/>
          </p:cNvSpPr>
          <p:nvPr/>
        </p:nvSpPr>
        <p:spPr bwMode="auto">
          <a:xfrm>
            <a:off x="7695273" y="3810000"/>
            <a:ext cx="1428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/>
              <a:t>Stark effect</a:t>
            </a:r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6126162" y="3200400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 dirty="0"/>
              <a:t>Zeeman</a:t>
            </a:r>
          </a:p>
          <a:p>
            <a:pPr algn="ctr"/>
            <a:r>
              <a:rPr lang="en-US" sz="1800" b="1" dirty="0"/>
              <a:t>effect</a:t>
            </a:r>
          </a:p>
        </p:txBody>
      </p:sp>
      <p:sp>
        <p:nvSpPr>
          <p:cNvPr id="35" name="Text Box 49"/>
          <p:cNvSpPr txBox="1">
            <a:spLocks noChangeArrowheads="1"/>
          </p:cNvSpPr>
          <p:nvPr/>
        </p:nvSpPr>
        <p:spPr bwMode="auto">
          <a:xfrm>
            <a:off x="7619073" y="4191000"/>
            <a:ext cx="1533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F3300"/>
                </a:solidFill>
              </a:rPr>
              <a:t>2</a:t>
            </a:r>
            <a:r>
              <a:rPr lang="en-US" sz="1800" b="1" baseline="30000" dirty="0">
                <a:solidFill>
                  <a:srgbClr val="FF3300"/>
                </a:solidFill>
              </a:rPr>
              <a:t>ND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 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sp>
        <p:nvSpPr>
          <p:cNvPr id="36" name="Text Box 50"/>
          <p:cNvSpPr txBox="1">
            <a:spLocks noChangeArrowheads="1"/>
          </p:cNvSpPr>
          <p:nvPr/>
        </p:nvSpPr>
        <p:spPr bwMode="auto">
          <a:xfrm>
            <a:off x="6096000" y="3810000"/>
            <a:ext cx="11541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1</a:t>
            </a:r>
            <a:r>
              <a:rPr lang="en-US" altLang="ja-JP" sz="1800" b="1" baseline="30000" dirty="0">
                <a:solidFill>
                  <a:srgbClr val="FF3300"/>
                </a:solidFill>
                <a:ea typeface="MS PGothic" charset="0"/>
                <a:cs typeface="MS PGothic" charset="0"/>
              </a:rPr>
              <a:t>ST</a:t>
            </a:r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 order</a:t>
            </a:r>
          </a:p>
          <a:p>
            <a:pPr algn="ctr"/>
            <a:r>
              <a:rPr lang="en-US" altLang="ja-JP" sz="1800" b="1" dirty="0">
                <a:solidFill>
                  <a:srgbClr val="FF3300"/>
                </a:solidFill>
                <a:ea typeface="MS PGothic" charset="0"/>
                <a:cs typeface="MS PGothic" charset="0"/>
              </a:rPr>
              <a:t>PT</a:t>
            </a:r>
            <a:endParaRPr lang="en-US" sz="1800" b="1" dirty="0">
              <a:solidFill>
                <a:srgbClr val="FF33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5715000" y="1219200"/>
            <a:ext cx="1524000" cy="1676400"/>
            <a:chOff x="5638800" y="2514600"/>
            <a:chExt cx="3200400" cy="22860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7543800" y="4038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7543800" y="4419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543800" y="4800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7543800" y="3276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543800" y="2895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7543800" y="2514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6934200" y="2514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7543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638800" y="36576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934200" y="2895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934200" y="3276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934200" y="3657600"/>
              <a:ext cx="609600" cy="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6934200" y="36576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 flipV="1">
              <a:off x="6934200" y="36576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 flipV="1">
              <a:off x="6934200" y="3657600"/>
              <a:ext cx="609600" cy="381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7391400" y="1143000"/>
            <a:ext cx="1600199" cy="2514600"/>
            <a:chOff x="5181600" y="2438400"/>
            <a:chExt cx="3200400" cy="4191000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7086600" y="4648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7086600" y="4724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7086600" y="662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086600" y="33528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086600" y="274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086600" y="2438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flipH="1">
              <a:off x="6477000" y="2438400"/>
              <a:ext cx="609600" cy="1524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086600" y="34290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5181600" y="3962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flipH="1">
              <a:off x="6477000" y="2819400"/>
              <a:ext cx="609600" cy="1143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flipH="1">
              <a:off x="6477000" y="3429000"/>
              <a:ext cx="609600" cy="5334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6477000" y="3962400"/>
              <a:ext cx="609600" cy="25908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 flipV="1">
              <a:off x="6477000" y="3962400"/>
              <a:ext cx="609600" cy="762000"/>
            </a:xfrm>
            <a:prstGeom prst="line">
              <a:avLst/>
            </a:prstGeom>
            <a:ln>
              <a:solidFill>
                <a:srgbClr val="0000FF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7086600" y="28194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7086600" y="6553200"/>
              <a:ext cx="12954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Willis </a:t>
            </a:r>
            <a:r>
              <a:rPr lang="en-US" dirty="0" err="1" smtClean="0"/>
              <a:t>Flygare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From UIUC Department of Chemistry website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438400"/>
            <a:ext cx="1651000" cy="215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1447800"/>
            <a:ext cx="6172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“Willis </a:t>
            </a:r>
            <a:r>
              <a:rPr lang="en-US" dirty="0" err="1"/>
              <a:t>Flygare</a:t>
            </a:r>
            <a:r>
              <a:rPr lang="en-US" dirty="0"/>
              <a:t> earned his bachelor's degree from St. Olaf College in 1958 and his doctorate from the University of California at Berkeley in 1961. He was a professor of chemistry at Illinois from 1961 until his death. During that period he developed a new experimental method involving the molecular Zeeman effect, and with it, he measured most of the known molecular </a:t>
            </a:r>
            <a:r>
              <a:rPr lang="en-US" dirty="0" err="1"/>
              <a:t>quadrupole</a:t>
            </a:r>
            <a:r>
              <a:rPr lang="en-US" dirty="0"/>
              <a:t> moments and magnetic susceptibility anisotropies. He developed a highly sensitive microwave spectrometer by combining molecular beams with Fourier transform techniques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3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6"/>
            <a:ext cx="8229600" cy="944562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5738"/>
            <a:ext cx="8229600" cy="4411662"/>
          </a:xfrm>
        </p:spPr>
        <p:txBody>
          <a:bodyPr/>
          <a:lstStyle/>
          <a:p>
            <a:r>
              <a:rPr lang="en-US" dirty="0" smtClean="0"/>
              <a:t>We have learned </a:t>
            </a:r>
            <a:r>
              <a:rPr lang="en-US" dirty="0" smtClean="0"/>
              <a:t>about the </a:t>
            </a:r>
            <a:r>
              <a:rPr lang="en-US" dirty="0" smtClean="0"/>
              <a:t>rotational energy levels of molecules in the rigid-rotor approximation. </a:t>
            </a:r>
          </a:p>
          <a:p>
            <a:r>
              <a:rPr lang="en-US" dirty="0" smtClean="0"/>
              <a:t>We have classified rigid rotors into linear rotors, spherical rotors, symmetric rotors, and the rest.</a:t>
            </a:r>
          </a:p>
          <a:p>
            <a:r>
              <a:rPr lang="en-US" dirty="0" smtClean="0"/>
              <a:t>We have discussed the energy levels and their degeneracy of these rotors.</a:t>
            </a:r>
          </a:p>
          <a:p>
            <a:r>
              <a:rPr lang="en-US" dirty="0" smtClean="0"/>
              <a:t>We have </a:t>
            </a:r>
            <a:r>
              <a:rPr lang="en-US" dirty="0" smtClean="0"/>
              <a:t>learned about </a:t>
            </a:r>
            <a:r>
              <a:rPr lang="en-US" dirty="0" smtClean="0"/>
              <a:t>the Zeeman and Stark effects.</a:t>
            </a:r>
          </a:p>
        </p:txBody>
      </p:sp>
    </p:spTree>
    <p:extLst>
      <p:ext uri="{BB962C8B-B14F-4D97-AF65-F5344CB8AC3E}">
        <p14:creationId xmlns:p14="http://schemas.microsoft.com/office/powerpoint/2010/main" val="114758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Diatomic molecule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411662"/>
          </a:xfrm>
        </p:spPr>
        <p:txBody>
          <a:bodyPr/>
          <a:lstStyle/>
          <a:p>
            <a:r>
              <a:rPr lang="en-US" dirty="0" smtClean="0"/>
              <a:t>A rigid </a:t>
            </a:r>
            <a:r>
              <a:rPr lang="en-US" dirty="0" smtClean="0"/>
              <a:t>linear rotor </a:t>
            </a:r>
            <a:r>
              <a:rPr lang="en-US" dirty="0" smtClean="0"/>
              <a:t>in 3D = </a:t>
            </a:r>
            <a:br>
              <a:rPr lang="en-US" dirty="0" smtClean="0"/>
            </a:br>
            <a:r>
              <a:rPr lang="en-US" dirty="0" smtClean="0"/>
              <a:t>the particle on a sphere</a:t>
            </a:r>
            <a:endParaRPr lang="en-US" dirty="0"/>
          </a:p>
        </p:txBody>
      </p:sp>
      <p:graphicFrame>
        <p:nvGraphicFramePr>
          <p:cNvPr id="3277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812684"/>
              </p:ext>
            </p:extLst>
          </p:nvPr>
        </p:nvGraphicFramePr>
        <p:xfrm>
          <a:off x="1382713" y="4198937"/>
          <a:ext cx="35702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8" name="Equation" r:id="rId4" imgW="1028700" imgH="419100" progId="Equation.DSMT4">
                  <p:embed/>
                </p:oleObj>
              </mc:Choice>
              <mc:Fallback>
                <p:oleObj name="Equation" r:id="rId4" imgW="1028700" imgH="419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2713" y="4198937"/>
                        <a:ext cx="3570287" cy="145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3581400" y="5043487"/>
            <a:ext cx="609600" cy="6096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3276600" y="5576887"/>
            <a:ext cx="457200" cy="519113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676400" y="6019800"/>
            <a:ext cx="29368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Moment of inertia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824524"/>
              </p:ext>
            </p:extLst>
          </p:nvPr>
        </p:nvGraphicFramePr>
        <p:xfrm>
          <a:off x="1550987" y="2590800"/>
          <a:ext cx="317341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9" name="Equation" r:id="rId6" imgW="914400" imgH="431800" progId="Equation.DSMT4">
                  <p:embed/>
                </p:oleObj>
              </mc:Choice>
              <mc:Fallback>
                <p:oleObj name="Equation" r:id="rId6" imgW="914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0987" y="2590800"/>
                        <a:ext cx="3173413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8668129"/>
              </p:ext>
            </p:extLst>
          </p:nvPr>
        </p:nvGraphicFramePr>
        <p:xfrm>
          <a:off x="4648200" y="5819376"/>
          <a:ext cx="2781300" cy="962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00" name="Equation" r:id="rId8" imgW="1320800" imgH="457200" progId="Equation.DSMT4">
                  <p:embed/>
                </p:oleObj>
              </mc:Choice>
              <mc:Fallback>
                <p:oleObj name="Equation" r:id="rId8" imgW="132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819376"/>
                        <a:ext cx="2781300" cy="962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5638800" y="1447800"/>
            <a:ext cx="3505200" cy="4195465"/>
            <a:chOff x="5638800" y="1447800"/>
            <a:chExt cx="3505200" cy="419546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400800" y="5105400"/>
              <a:ext cx="1828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400800" y="4800600"/>
              <a:ext cx="1828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400800" y="4191000"/>
              <a:ext cx="1828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400800" y="3124200"/>
              <a:ext cx="1828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6400800" y="1676400"/>
              <a:ext cx="1828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8229600" y="14478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29600" y="28956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229600" y="39624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229600" y="4572000"/>
              <a:ext cx="3558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267197" y="5181600"/>
              <a:ext cx="8768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J</a:t>
              </a:r>
              <a:r>
                <a:rPr lang="en-US" dirty="0" smtClean="0"/>
                <a:t> = 0</a:t>
              </a:r>
              <a:endParaRPr lang="en-US" dirty="0"/>
            </a:p>
          </p:txBody>
        </p:sp>
        <p:cxnSp>
          <p:nvCxnSpPr>
            <p:cNvPr id="7" name="Straight Arrow Connector 6"/>
            <p:cNvCxnSpPr>
              <a:stCxn id="22" idx="1"/>
            </p:cNvCxnSpPr>
            <p:nvPr/>
          </p:nvCxnSpPr>
          <p:spPr>
            <a:xfrm flipH="1" flipV="1">
              <a:off x="7391400" y="5105400"/>
              <a:ext cx="875797" cy="30703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6172200" y="1447800"/>
              <a:ext cx="0" cy="388620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 rot="16200000">
              <a:off x="5289711" y="3244690"/>
              <a:ext cx="11598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Energy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Moments of inertia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151524"/>
              </p:ext>
            </p:extLst>
          </p:nvPr>
        </p:nvGraphicFramePr>
        <p:xfrm>
          <a:off x="265112" y="1524000"/>
          <a:ext cx="4306888" cy="1649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4" imgW="2387600" imgH="914400" progId="Equation.DSMT4">
                  <p:embed/>
                </p:oleObj>
              </mc:Choice>
              <mc:Fallback>
                <p:oleObj name="Equation" r:id="rId4" imgW="23876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" y="1524000"/>
                        <a:ext cx="4306888" cy="16495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211300"/>
              </p:ext>
            </p:extLst>
          </p:nvPr>
        </p:nvGraphicFramePr>
        <p:xfrm>
          <a:off x="265112" y="3200400"/>
          <a:ext cx="42608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6" imgW="2362200" imgH="914400" progId="Equation.DSMT4">
                  <p:embed/>
                </p:oleObj>
              </mc:Choice>
              <mc:Fallback>
                <p:oleObj name="Equation" r:id="rId6" imgW="23622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" y="3200400"/>
                        <a:ext cx="426085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8552794"/>
              </p:ext>
            </p:extLst>
          </p:nvPr>
        </p:nvGraphicFramePr>
        <p:xfrm>
          <a:off x="265112" y="4876800"/>
          <a:ext cx="4260850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8" imgW="2362200" imgH="914400" progId="Equation.DSMT4">
                  <p:embed/>
                </p:oleObj>
              </mc:Choice>
              <mc:Fallback>
                <p:oleObj name="Equation" r:id="rId8" imgW="23622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" y="4876800"/>
                        <a:ext cx="4260850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onut 3"/>
          <p:cNvSpPr/>
          <p:nvPr/>
        </p:nvSpPr>
        <p:spPr>
          <a:xfrm>
            <a:off x="3657600" y="1524000"/>
            <a:ext cx="914400" cy="1676400"/>
          </a:xfrm>
          <a:prstGeom prst="donut">
            <a:avLst>
              <a:gd name="adj" fmla="val 12165"/>
            </a:avLst>
          </a:prstGeom>
          <a:solidFill>
            <a:srgbClr val="3366FF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3124200" y="1905000"/>
            <a:ext cx="838200" cy="838200"/>
          </a:xfrm>
          <a:prstGeom prst="donut">
            <a:avLst>
              <a:gd name="adj" fmla="val 12165"/>
            </a:avLst>
          </a:prstGeom>
          <a:solidFill>
            <a:srgbClr val="FF6600">
              <a:alpha val="4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1519535"/>
            <a:ext cx="34520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Principal axis of rotation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Connector 11"/>
          <p:cNvCxnSpPr>
            <a:stCxn id="9" idx="1"/>
          </p:cNvCxnSpPr>
          <p:nvPr/>
        </p:nvCxnSpPr>
        <p:spPr>
          <a:xfrm flipH="1">
            <a:off x="4495800" y="1750368"/>
            <a:ext cx="609600" cy="307032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1600" y="2057400"/>
            <a:ext cx="3828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Principal moment of inertia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16" name="Straight Connector 15"/>
          <p:cNvCxnSpPr>
            <a:stCxn id="15" idx="1"/>
            <a:endCxn id="10" idx="5"/>
          </p:cNvCxnSpPr>
          <p:nvPr/>
        </p:nvCxnSpPr>
        <p:spPr>
          <a:xfrm flipH="1">
            <a:off x="3839648" y="2288233"/>
            <a:ext cx="1341952" cy="332215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00600" y="3124200"/>
            <a:ext cx="40671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288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819400"/>
            <a:ext cx="4923404" cy="2831431"/>
          </a:xfrm>
          <a:prstGeom prst="rect">
            <a:avLst/>
          </a:prstGeom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rotors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143000" y="5791200"/>
            <a:ext cx="68909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3300"/>
                </a:solidFill>
              </a:rPr>
              <a:t>Two equal nonzero moments of inertia (</a:t>
            </a:r>
            <a:r>
              <a:rPr lang="en-US" i="1" dirty="0" err="1" smtClean="0">
                <a:solidFill>
                  <a:srgbClr val="FF3300"/>
                </a:solidFill>
              </a:rPr>
              <a:t>I</a:t>
            </a:r>
            <a:r>
              <a:rPr lang="en-US" baseline="-25000" dirty="0" err="1" smtClean="0">
                <a:solidFill>
                  <a:srgbClr val="FF3300"/>
                </a:solidFill>
              </a:rPr>
              <a:t>a</a:t>
            </a:r>
            <a:r>
              <a:rPr lang="en-US" dirty="0" smtClean="0">
                <a:solidFill>
                  <a:srgbClr val="FF3300"/>
                </a:solidFill>
              </a:rPr>
              <a:t> and </a:t>
            </a:r>
            <a:r>
              <a:rPr lang="en-US" i="1" dirty="0" err="1" smtClean="0">
                <a:solidFill>
                  <a:srgbClr val="FF3300"/>
                </a:solidFill>
              </a:rPr>
              <a:t>I</a:t>
            </a:r>
            <a:r>
              <a:rPr lang="en-US" baseline="-25000" dirty="0" err="1" smtClean="0">
                <a:solidFill>
                  <a:srgbClr val="FF3300"/>
                </a:solidFill>
              </a:rPr>
              <a:t>b</a:t>
            </a:r>
            <a:r>
              <a:rPr lang="en-US" dirty="0" smtClean="0">
                <a:solidFill>
                  <a:srgbClr val="FF3300"/>
                </a:solidFill>
              </a:rPr>
              <a:t>)</a:t>
            </a:r>
          </a:p>
          <a:p>
            <a:pPr algn="ctr"/>
            <a:r>
              <a:rPr lang="en-US" dirty="0" smtClean="0">
                <a:solidFill>
                  <a:srgbClr val="FF3300"/>
                </a:solidFill>
              </a:rPr>
              <a:t>and </a:t>
            </a:r>
            <a:r>
              <a:rPr lang="en-US" dirty="0" smtClean="0">
                <a:solidFill>
                  <a:srgbClr val="FF3300"/>
                </a:solidFill>
              </a:rPr>
              <a:t>the third </a:t>
            </a:r>
            <a:r>
              <a:rPr lang="en-US" dirty="0" smtClean="0">
                <a:solidFill>
                  <a:srgbClr val="FF3300"/>
                </a:solidFill>
              </a:rPr>
              <a:t>(</a:t>
            </a:r>
            <a:r>
              <a:rPr lang="en-US" i="1" dirty="0" err="1" smtClean="0">
                <a:solidFill>
                  <a:srgbClr val="FF3300"/>
                </a:solidFill>
              </a:rPr>
              <a:t>I</a:t>
            </a:r>
            <a:r>
              <a:rPr lang="en-US" baseline="-25000" dirty="0" err="1" smtClean="0">
                <a:solidFill>
                  <a:srgbClr val="FF3300"/>
                </a:solidFill>
              </a:rPr>
              <a:t>c</a:t>
            </a:r>
            <a:r>
              <a:rPr lang="en-US" dirty="0" smtClean="0">
                <a:solidFill>
                  <a:srgbClr val="FF3300"/>
                </a:solidFill>
              </a:rPr>
              <a:t>) equal </a:t>
            </a:r>
            <a:r>
              <a:rPr lang="en-US" dirty="0">
                <a:solidFill>
                  <a:srgbClr val="FF3300"/>
                </a:solidFill>
              </a:rPr>
              <a:t>to zero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914296"/>
              </p:ext>
            </p:extLst>
          </p:nvPr>
        </p:nvGraphicFramePr>
        <p:xfrm>
          <a:off x="3048000" y="1524000"/>
          <a:ext cx="31083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15" name="Equation" r:id="rId5" imgW="1295400" imgH="457200" progId="Equation.DSMT4">
                  <p:embed/>
                </p:oleObj>
              </mc:Choice>
              <mc:Fallback>
                <p:oleObj name="Equation" r:id="rId5" imgW="129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524000"/>
                        <a:ext cx="31083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Spherical rotors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438400" y="6096000"/>
            <a:ext cx="44053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Three equal moments of inertia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698" y="1524000"/>
            <a:ext cx="3604702" cy="2073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8694" y="3758484"/>
            <a:ext cx="2139906" cy="2185116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132031"/>
              </p:ext>
            </p:extLst>
          </p:nvPr>
        </p:nvGraphicFramePr>
        <p:xfrm>
          <a:off x="4267200" y="2133600"/>
          <a:ext cx="3170237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2" name="Equation" r:id="rId6" imgW="1320800" imgH="406400" progId="Equation.DSMT4">
                  <p:embed/>
                </p:oleObj>
              </mc:Choice>
              <mc:Fallback>
                <p:oleObj name="Equation" r:id="rId6" imgW="1320800" imgH="40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3170237" cy="976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77171"/>
              </p:ext>
            </p:extLst>
          </p:nvPr>
        </p:nvGraphicFramePr>
        <p:xfrm>
          <a:off x="4343400" y="4495800"/>
          <a:ext cx="3048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93" name="Equation" r:id="rId8" imgW="1270000" imgH="254000" progId="Equation.DSMT4">
                  <p:embed/>
                </p:oleObj>
              </mc:Choice>
              <mc:Fallback>
                <p:oleObj name="Equation" r:id="rId8" imgW="12700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495800"/>
                        <a:ext cx="3048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600200"/>
            <a:ext cx="4637484" cy="2667000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Symmetric rotors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2514600" y="6172200"/>
            <a:ext cx="4184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3300"/>
                </a:solidFill>
              </a:rPr>
              <a:t>Two equal moments of inertia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793940"/>
              </p:ext>
            </p:extLst>
          </p:nvPr>
        </p:nvGraphicFramePr>
        <p:xfrm>
          <a:off x="762000" y="4295775"/>
          <a:ext cx="76501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61" name="Equation" r:id="rId5" imgW="3187700" imgH="749300" progId="Equation.DSMT4">
                  <p:embed/>
                </p:oleObj>
              </mc:Choice>
              <mc:Fallback>
                <p:oleObj name="Equation" r:id="rId5" imgW="31877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95775"/>
                        <a:ext cx="765016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rotational energy levels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Arial" charset="0"/>
              </a:rPr>
              <a:t>    (in cm</a:t>
            </a:r>
            <a:r>
              <a:rPr lang="en-US" baseline="30000" dirty="0">
                <a:cs typeface="Arial" charset="0"/>
              </a:rPr>
              <a:t>–1</a:t>
            </a:r>
            <a:r>
              <a:rPr lang="en-US" dirty="0">
                <a:cs typeface="Arial" charset="0"/>
              </a:rPr>
              <a:t>) = </a:t>
            </a:r>
            <a:r>
              <a:rPr lang="en-US" dirty="0" smtClean="0">
                <a:cs typeface="Arial" charset="0"/>
              </a:rPr>
              <a:t>1 </a:t>
            </a:r>
            <a:r>
              <a:rPr lang="en-US" dirty="0">
                <a:cs typeface="Arial" charset="0"/>
              </a:rPr>
              <a:t>/ </a:t>
            </a:r>
            <a:r>
              <a:rPr lang="en-US" i="1" dirty="0" err="1" smtClean="0">
                <a:cs typeface="Arial" charset="0"/>
              </a:rPr>
              <a:t>λ</a:t>
            </a:r>
            <a:r>
              <a:rPr lang="en-US" i="1" dirty="0" smtClean="0">
                <a:cs typeface="Arial" charset="0"/>
              </a:rPr>
              <a:t> </a:t>
            </a:r>
            <a:r>
              <a:rPr lang="en-US" i="1" dirty="0">
                <a:cs typeface="Arial" charset="0"/>
              </a:rPr>
              <a:t/>
            </a:r>
            <a:br>
              <a:rPr lang="en-US" i="1" dirty="0">
                <a:cs typeface="Arial" charset="0"/>
              </a:rPr>
            </a:br>
            <a:r>
              <a:rPr lang="en-US" i="1" dirty="0">
                <a:cs typeface="Arial" charset="0"/>
              </a:rPr>
              <a:t>= </a:t>
            </a:r>
            <a:r>
              <a:rPr lang="en-US" i="1" dirty="0" smtClean="0">
                <a:cs typeface="Arial" charset="0"/>
              </a:rPr>
              <a:t>v </a:t>
            </a:r>
            <a:r>
              <a:rPr lang="en-US" dirty="0">
                <a:cs typeface="Arial" charset="0"/>
              </a:rPr>
              <a:t>/ </a:t>
            </a:r>
            <a:r>
              <a:rPr lang="en-US" i="1" dirty="0" smtClean="0">
                <a:cs typeface="Arial" charset="0"/>
              </a:rPr>
              <a:t>c = </a:t>
            </a:r>
            <a:r>
              <a:rPr lang="en-US" i="1" dirty="0" err="1">
                <a:cs typeface="Arial" charset="0"/>
              </a:rPr>
              <a:t>hv</a:t>
            </a:r>
            <a:r>
              <a:rPr lang="en-US" i="1" dirty="0"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/ </a:t>
            </a:r>
            <a:r>
              <a:rPr lang="en-US" i="1" dirty="0" err="1">
                <a:cs typeface="Arial" charset="0"/>
              </a:rPr>
              <a:t>hc</a:t>
            </a:r>
            <a:r>
              <a:rPr lang="en-US" i="1" dirty="0">
                <a:cs typeface="Arial" charset="0"/>
              </a:rPr>
              <a:t> = E</a:t>
            </a:r>
            <a:r>
              <a:rPr lang="en-US" dirty="0">
                <a:cs typeface="Arial" charset="0"/>
              </a:rPr>
              <a:t> / </a:t>
            </a:r>
            <a:r>
              <a:rPr lang="en-US" i="1" dirty="0" err="1">
                <a:cs typeface="Arial" charset="0"/>
              </a:rPr>
              <a:t>hc</a:t>
            </a:r>
            <a:endParaRPr lang="en-US" dirty="0">
              <a:cs typeface="Arial" charset="0"/>
            </a:endParaRPr>
          </a:p>
          <a:p>
            <a:endParaRPr lang="en-US" dirty="0"/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641258"/>
              </p:ext>
            </p:extLst>
          </p:nvPr>
        </p:nvGraphicFramePr>
        <p:xfrm>
          <a:off x="838200" y="17526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6" name="Equation" r:id="rId4" imgW="127000" imgH="177800" progId="Equation.3">
                  <p:embed/>
                </p:oleObj>
              </mc:Choice>
              <mc:Fallback>
                <p:oleObj name="Equation" r:id="rId4" imgW="127000" imgH="177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52600"/>
                        <a:ext cx="381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947966"/>
              </p:ext>
            </p:extLst>
          </p:nvPr>
        </p:nvGraphicFramePr>
        <p:xfrm>
          <a:off x="762000" y="2667000"/>
          <a:ext cx="3382963" cy="216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7" name="Equation" r:id="rId6" imgW="1092200" imgH="698500" progId="Equation.DSMT4">
                  <p:embed/>
                </p:oleObj>
              </mc:Choice>
              <mc:Fallback>
                <p:oleObj name="Equation" r:id="rId6" imgW="1092200" imgH="698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67000"/>
                        <a:ext cx="3382963" cy="2163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759797"/>
              </p:ext>
            </p:extLst>
          </p:nvPr>
        </p:nvGraphicFramePr>
        <p:xfrm>
          <a:off x="838200" y="4648200"/>
          <a:ext cx="3581400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78" name="Equation" r:id="rId8" imgW="1117600" imgH="431800" progId="Equation.3">
                  <p:embed/>
                </p:oleObj>
              </mc:Choice>
              <mc:Fallback>
                <p:oleObj name="Equation" r:id="rId8" imgW="11176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48200"/>
                        <a:ext cx="3581400" cy="1384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381000" y="6096000"/>
            <a:ext cx="599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3300"/>
                </a:solidFill>
              </a:rPr>
              <a:t>The rotational constant </a:t>
            </a:r>
            <a:r>
              <a:rPr lang="en-US" i="1" dirty="0">
                <a:solidFill>
                  <a:srgbClr val="FF3300"/>
                </a:solidFill>
              </a:rPr>
              <a:t>B</a:t>
            </a:r>
            <a:r>
              <a:rPr lang="en-US" dirty="0">
                <a:solidFill>
                  <a:srgbClr val="FF3300"/>
                </a:solidFill>
              </a:rPr>
              <a:t> is given in cm</a:t>
            </a:r>
            <a:r>
              <a:rPr lang="en-US" baseline="30000" dirty="0">
                <a:solidFill>
                  <a:srgbClr val="FF3300"/>
                </a:solidFill>
                <a:cs typeface="Arial" charset="0"/>
              </a:rPr>
              <a:t>–1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601519" y="1752600"/>
            <a:ext cx="3382937" cy="3886200"/>
            <a:chOff x="5601519" y="1752600"/>
            <a:chExt cx="3382937" cy="3886200"/>
          </a:xfrm>
        </p:grpSpPr>
        <p:grpSp>
          <p:nvGrpSpPr>
            <p:cNvPr id="9" name="Group 8"/>
            <p:cNvGrpSpPr/>
            <p:nvPr/>
          </p:nvGrpSpPr>
          <p:grpSpPr>
            <a:xfrm>
              <a:off x="5601519" y="1752600"/>
              <a:ext cx="3382937" cy="3886200"/>
              <a:chOff x="5638800" y="1447800"/>
              <a:chExt cx="3382937" cy="388620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6400800" y="51054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6400800" y="48006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400800" y="41910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400800" y="31242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400800" y="1676400"/>
                <a:ext cx="1828800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8229600" y="1447800"/>
                <a:ext cx="792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20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29600" y="2895600"/>
                <a:ext cx="79213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12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229600" y="3962400"/>
                <a:ext cx="620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29600" y="4495800"/>
                <a:ext cx="62096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2</a:t>
                </a:r>
                <a:r>
                  <a:rPr lang="en-US" i="1" dirty="0" smtClean="0"/>
                  <a:t>B</a:t>
                </a:r>
                <a:endParaRPr lang="en-US" i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239160" y="4872335"/>
                <a:ext cx="5611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r>
                  <a:rPr lang="en-US" i="1" dirty="0" smtClean="0"/>
                  <a:t>B</a:t>
                </a:r>
                <a:endParaRPr lang="en-US" dirty="0"/>
              </a:p>
            </p:txBody>
          </p:sp>
          <p:cxnSp>
            <p:nvCxnSpPr>
              <p:cNvPr id="21" name="Straight Arrow Connector 20"/>
              <p:cNvCxnSpPr/>
              <p:nvPr/>
            </p:nvCxnSpPr>
            <p:spPr>
              <a:xfrm flipV="1">
                <a:off x="6172200" y="1447800"/>
                <a:ext cx="0" cy="3886200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 rot="16200000">
                <a:off x="5289711" y="3244690"/>
                <a:ext cx="11598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Energy</a:t>
                </a:r>
                <a:endParaRPr lang="en-US" dirty="0"/>
              </a:p>
            </p:txBody>
          </p:sp>
        </p:grpSp>
        <p:cxnSp>
          <p:nvCxnSpPr>
            <p:cNvPr id="4" name="Straight Arrow Connector 3"/>
            <p:cNvCxnSpPr/>
            <p:nvPr/>
          </p:nvCxnSpPr>
          <p:spPr>
            <a:xfrm flipV="1">
              <a:off x="7772400" y="1981200"/>
              <a:ext cx="0" cy="1447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543800" y="3429000"/>
              <a:ext cx="0" cy="1066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7315200" y="4495800"/>
              <a:ext cx="0" cy="6096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086600" y="5105400"/>
              <a:ext cx="0" cy="304800"/>
            </a:xfrm>
            <a:prstGeom prst="straightConnector1">
              <a:avLst/>
            </a:prstGeom>
            <a:ln>
              <a:solidFill>
                <a:srgbClr val="FF66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520293" y="504300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2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763324" y="460086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FF6600"/>
                  </a:solidFill>
                </a:rPr>
                <a:t>4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77493" y="378114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6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220524" y="2467260"/>
              <a:ext cx="54734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FF6600"/>
                  </a:solidFill>
                </a:rPr>
                <a:t>8</a:t>
              </a:r>
              <a:r>
                <a:rPr lang="en-US" sz="2000" i="1" dirty="0" smtClean="0">
                  <a:solidFill>
                    <a:srgbClr val="FF6600"/>
                  </a:solidFill>
                </a:rPr>
                <a:t>B</a:t>
              </a:r>
              <a:endParaRPr lang="en-US" sz="2000" i="1" dirty="0">
                <a:solidFill>
                  <a:srgbClr val="FF66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in nature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rcRect t="9623" b="9623"/>
          <a:stretch>
            <a:fillRect/>
          </a:stretch>
        </p:blipFill>
        <p:spPr>
          <a:xfrm>
            <a:off x="2743200" y="2895600"/>
            <a:ext cx="3476629" cy="1863725"/>
          </a:xfrm>
        </p:spPr>
      </p:pic>
      <p:sp>
        <p:nvSpPr>
          <p:cNvPr id="6" name="Oval Callout 5"/>
          <p:cNvSpPr/>
          <p:nvPr/>
        </p:nvSpPr>
        <p:spPr>
          <a:xfrm>
            <a:off x="4495800" y="1371600"/>
            <a:ext cx="3200400" cy="1905000"/>
          </a:xfrm>
          <a:prstGeom prst="wedgeEllipseCallout">
            <a:avLst>
              <a:gd name="adj1" fmla="val -39381"/>
              <a:gd name="adj2" fmla="val 63710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How could chemists know HF bond length is 0.917Å?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152400" y="1447800"/>
            <a:ext cx="2971800" cy="2438400"/>
          </a:xfrm>
          <a:prstGeom prst="wedgeEllipseCallout">
            <a:avLst>
              <a:gd name="adj1" fmla="val 51490"/>
              <a:gd name="adj2" fmla="val 36298"/>
            </a:avLst>
          </a:prstGeom>
          <a:solidFill>
            <a:schemeClr val="bg1">
              <a:alpha val="70000"/>
            </a:schemeClr>
          </a:solidFill>
          <a:ln w="12700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Microwave spectroscopy or computational quantum chemistry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991082"/>
              </p:ext>
            </p:extLst>
          </p:nvPr>
        </p:nvGraphicFramePr>
        <p:xfrm>
          <a:off x="2362200" y="5257800"/>
          <a:ext cx="4114800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4" name="Equation" r:id="rId5" imgW="1714500" imgH="457200" progId="Equation.DSMT4">
                  <p:embed/>
                </p:oleObj>
              </mc:Choice>
              <mc:Fallback>
                <p:oleObj name="Equation" r:id="rId5" imgW="1714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257800"/>
                        <a:ext cx="4114800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3352800"/>
            <a:ext cx="1676627" cy="120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4200" y="4648200"/>
            <a:ext cx="1518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Wikipedia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4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12621</TotalTime>
  <Words>620</Words>
  <Application>Microsoft Macintosh PowerPoint</Application>
  <PresentationFormat>On-screen Show (4:3)</PresentationFormat>
  <Paragraphs>181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Network</vt:lpstr>
      <vt:lpstr>Equation</vt:lpstr>
      <vt:lpstr>MathType 6.0 Equation</vt:lpstr>
      <vt:lpstr>Microsoft Equation</vt:lpstr>
      <vt:lpstr>Lecture 33 Rotational spectroscopy: energies</vt:lpstr>
      <vt:lpstr>Rotational spectroscopy</vt:lpstr>
      <vt:lpstr>Diatomic molecule</vt:lpstr>
      <vt:lpstr>Moments of inertia</vt:lpstr>
      <vt:lpstr>Linear rotors</vt:lpstr>
      <vt:lpstr>Spherical rotors</vt:lpstr>
      <vt:lpstr>Symmetric rotors</vt:lpstr>
      <vt:lpstr>The rotational energy levels</vt:lpstr>
      <vt:lpstr>Quantum in nature</vt:lpstr>
      <vt:lpstr>Spherical &amp; linear rotors</vt:lpstr>
      <vt:lpstr>Symmetric rotors</vt:lpstr>
      <vt:lpstr>Symmetric rotors</vt:lpstr>
      <vt:lpstr>Degeneracy</vt:lpstr>
      <vt:lpstr>Zeeman effect</vt:lpstr>
      <vt:lpstr>Zeeman effect</vt:lpstr>
      <vt:lpstr>Stark effect</vt:lpstr>
      <vt:lpstr>Stark effect</vt:lpstr>
      <vt:lpstr>Linear rotors</vt:lpstr>
      <vt:lpstr>Spherical rotors</vt:lpstr>
      <vt:lpstr>Symmetric rotors</vt:lpstr>
      <vt:lpstr>Willis Flygare From UIUC Department of Chemistry website</vt:lpstr>
      <vt:lpstr>Summary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CHM 4412 Chapter 16</dc:title>
  <dc:creator>So Hirata</dc:creator>
  <cp:lastModifiedBy>So Hirata</cp:lastModifiedBy>
  <cp:revision>232</cp:revision>
  <dcterms:created xsi:type="dcterms:W3CDTF">2005-01-24T02:49:13Z</dcterms:created>
  <dcterms:modified xsi:type="dcterms:W3CDTF">2015-01-12T01:05:50Z</dcterms:modified>
</cp:coreProperties>
</file>