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1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7"/>
  </p:notesMasterIdLst>
  <p:sldIdLst>
    <p:sldId id="522" r:id="rId2"/>
    <p:sldId id="560" r:id="rId3"/>
    <p:sldId id="545" r:id="rId4"/>
    <p:sldId id="546" r:id="rId5"/>
    <p:sldId id="547" r:id="rId6"/>
    <p:sldId id="548" r:id="rId7"/>
    <p:sldId id="562" r:id="rId8"/>
    <p:sldId id="549" r:id="rId9"/>
    <p:sldId id="552" r:id="rId10"/>
    <p:sldId id="553" r:id="rId11"/>
    <p:sldId id="554" r:id="rId12"/>
    <p:sldId id="555" r:id="rId13"/>
    <p:sldId id="563" r:id="rId14"/>
    <p:sldId id="556" r:id="rId15"/>
    <p:sldId id="5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9"/>
    <a:srgbClr val="990099"/>
    <a:srgbClr val="009900"/>
    <a:srgbClr val="0E14F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11893-11D9-6F43-BA1A-EE122905E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C5E40-8CFA-3F43-A232-11CC10701874}" type="slidenum">
              <a:rPr lang="en-US"/>
              <a:pPr/>
              <a:t>11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82FFF-E069-C54B-826D-B8F0F2A4F44B}" type="slidenum">
              <a:rPr lang="en-US"/>
              <a:pPr/>
              <a:t>14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05B9A-960D-2A4D-8723-2AF35772EE11}" type="slidenum">
              <a:rPr lang="en-US"/>
              <a:pPr/>
              <a:t>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ED933-918E-6F45-B1DA-36F5DB043A65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ED933-918E-6F45-B1DA-36F5DB043A65}" type="slidenum">
              <a:rPr lang="en-US"/>
              <a:pPr/>
              <a:t>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ED933-918E-6F45-B1DA-36F5DB043A65}" type="slidenum">
              <a:rPr lang="en-US"/>
              <a:pPr/>
              <a:t>6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0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ED933-918E-6F45-B1DA-36F5DB043A65}" type="slidenum">
              <a:rPr lang="en-US"/>
              <a:pPr/>
              <a:t>8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539D8-42FD-4B42-BD68-F10180F6B89E}" type="slidenum">
              <a:rPr lang="en-US"/>
              <a:pPr/>
              <a:t>9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DFED5-A39A-B048-AF85-F4C3B26A7BF9}" type="slidenum">
              <a:rPr lang="en-US"/>
              <a:pPr/>
              <a:t>10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E96083-9497-BE41-BD27-27C90A13F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5BF21-1D37-044C-BA98-ADC5A843F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EF5A-9DA3-0941-B67D-B677D3D43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BA2-E28E-B140-ACF1-6D41DE424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4EEDF-49B3-1749-8CB8-9023A7CCB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140D-F48F-9342-ADE4-2D43B16D5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D9FFB-FCAD-1D41-9BFF-7E4178ADC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04932-6AC7-BB44-B681-CDBD3FFD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BF6F-C523-5D4E-B343-B03434295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3BB9-F450-A140-99D3-E3EBAFBF0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F3E-832E-4042-B8CB-825D0FA68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176896-CEB7-5447-A50F-B3AA3D211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32</a:t>
            </a:r>
            <a:br>
              <a:rPr lang="en-US" sz="5400" dirty="0" smtClean="0"/>
            </a:br>
            <a:r>
              <a:rPr lang="en-US" sz="3200" dirty="0" smtClean="0"/>
              <a:t>General issues of spectroscopies. 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55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moment</a:t>
            </a:r>
            <a:endParaRPr lang="en-US" dirty="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 rot="19200000">
            <a:off x="1676400" y="2401887"/>
            <a:ext cx="1447800" cy="838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 rot="19200000">
            <a:off x="1447800" y="2630487"/>
            <a:ext cx="19050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895600" y="3087687"/>
            <a:ext cx="60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E14FA"/>
                </a:solidFill>
              </a:rPr>
              <a:t>E</a:t>
            </a:r>
            <a:r>
              <a:rPr lang="en-US" sz="3200" baseline="-25000">
                <a:solidFill>
                  <a:srgbClr val="0E14FA"/>
                </a:solidFill>
              </a:rPr>
              <a:t>0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 rot="19200000">
            <a:off x="5416550" y="2432050"/>
            <a:ext cx="1447800" cy="838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 rot="19200000">
            <a:off x="5187950" y="2660650"/>
            <a:ext cx="19050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635750" y="3117850"/>
            <a:ext cx="1573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E14FA"/>
                </a:solidFill>
              </a:rPr>
              <a:t>E</a:t>
            </a:r>
            <a:r>
              <a:rPr lang="en-US" sz="3200" baseline="-25000">
                <a:solidFill>
                  <a:srgbClr val="0E14FA"/>
                </a:solidFill>
              </a:rPr>
              <a:t>0</a:t>
            </a:r>
            <a:r>
              <a:rPr lang="en-US" sz="3200">
                <a:solidFill>
                  <a:srgbClr val="0E14FA"/>
                </a:solidFill>
              </a:rPr>
              <a:t> + </a:t>
            </a:r>
            <a:r>
              <a:rPr lang="en-US" sz="3200" i="1">
                <a:solidFill>
                  <a:srgbClr val="0E14FA"/>
                </a:solidFill>
                <a:cs typeface="Arial" charset="0"/>
              </a:rPr>
              <a:t>µE</a:t>
            </a:r>
            <a:endParaRPr lang="en-US" sz="3200" i="1" baseline="-25000">
              <a:solidFill>
                <a:srgbClr val="0E14FA"/>
              </a:solidFill>
              <a:cs typeface="Arial" charset="0"/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4953000" y="1868487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953000" y="3925887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937125" y="1447800"/>
            <a:ext cx="248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+ + + + + + + + + + + +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4984750" y="3940175"/>
            <a:ext cx="240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cs typeface="Arial" charset="0"/>
              </a:rPr>
              <a:t>–  </a:t>
            </a:r>
            <a:r>
              <a:rPr lang="en-US" sz="1800"/>
              <a:t>–  –  –  –  –  –  –  – </a:t>
            </a:r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70459"/>
              </p:ext>
            </p:extLst>
          </p:nvPr>
        </p:nvGraphicFramePr>
        <p:xfrm>
          <a:off x="2830513" y="5334000"/>
          <a:ext cx="31797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97" name="Equation" r:id="rId4" imgW="1231560" imgH="279360" progId="Equation.DSMT4">
                  <p:embed/>
                </p:oleObj>
              </mc:Choice>
              <mc:Fallback>
                <p:oleObj name="Equation" r:id="rId4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5334000"/>
                        <a:ext cx="31797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2014537" y="6096000"/>
            <a:ext cx="491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E14FA"/>
                </a:solidFill>
              </a:rPr>
              <a:t>First-order perturbation theory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7162800" y="2362200"/>
            <a:ext cx="1846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Electric field</a:t>
            </a:r>
          </a:p>
          <a:p>
            <a:pPr algn="ctr"/>
            <a:r>
              <a:rPr lang="en-US" dirty="0">
                <a:solidFill>
                  <a:srgbClr val="FF3300"/>
                </a:solidFill>
              </a:rPr>
              <a:t>Perturbation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6019800" y="4558605"/>
            <a:ext cx="2819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3300"/>
                </a:solidFill>
              </a:rPr>
              <a:t>Think of </a:t>
            </a:r>
            <a:r>
              <a:rPr lang="en-US" sz="2800" dirty="0" smtClean="0">
                <a:solidFill>
                  <a:srgbClr val="FF3300"/>
                </a:solidFill>
              </a:rPr>
              <a:t>molecular </a:t>
            </a:r>
            <a:r>
              <a:rPr lang="en-US" sz="2800" dirty="0">
                <a:solidFill>
                  <a:srgbClr val="FF3300"/>
                </a:solidFill>
              </a:rPr>
              <a:t>length!</a:t>
            </a: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83492"/>
              </p:ext>
            </p:extLst>
          </p:nvPr>
        </p:nvGraphicFramePr>
        <p:xfrm>
          <a:off x="2438400" y="4495800"/>
          <a:ext cx="40973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98" name="Equation" r:id="rId6" imgW="1587500" imgH="292100" progId="Equation.DSMT4">
                  <p:embed/>
                </p:oleObj>
              </mc:Choice>
              <mc:Fallback>
                <p:oleObj name="Equation" r:id="rId6" imgW="1587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95800"/>
                        <a:ext cx="40973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12653"/>
              </p:ext>
            </p:extLst>
          </p:nvPr>
        </p:nvGraphicFramePr>
        <p:xfrm>
          <a:off x="8229600" y="4002087"/>
          <a:ext cx="6889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99" name="Equation" r:id="rId8" imgW="266700" imgH="203200" progId="Equation.DSMT4">
                  <p:embed/>
                </p:oleObj>
              </mc:Choice>
              <mc:Fallback>
                <p:oleObj name="Equation" r:id="rId8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002087"/>
                        <a:ext cx="6889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8001000" y="3697287"/>
            <a:ext cx="381000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2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295400"/>
          </a:xfrm>
        </p:spPr>
        <p:txBody>
          <a:bodyPr/>
          <a:lstStyle/>
          <a:p>
            <a:r>
              <a:rPr lang="en-US" dirty="0" err="1" smtClean="0"/>
              <a:t>Polarizability</a:t>
            </a:r>
            <a:endParaRPr lang="en-US" dirty="0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 rot="19200000">
            <a:off x="1676400" y="1898649"/>
            <a:ext cx="1447800" cy="838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 rot="19200000">
            <a:off x="1447800" y="2127249"/>
            <a:ext cx="19050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590800" y="2584449"/>
            <a:ext cx="60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E14FA"/>
                </a:solidFill>
              </a:rPr>
              <a:t>E</a:t>
            </a:r>
            <a:r>
              <a:rPr lang="en-US" sz="3200" baseline="-25000">
                <a:solidFill>
                  <a:srgbClr val="0E14FA"/>
                </a:solidFill>
              </a:rPr>
              <a:t>0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 rot="19200000">
            <a:off x="5416550" y="1928812"/>
            <a:ext cx="1447800" cy="838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 rot="19200000">
            <a:off x="5187950" y="2157412"/>
            <a:ext cx="19050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100321" y="2163763"/>
            <a:ext cx="2967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 dirty="0">
                <a:solidFill>
                  <a:srgbClr val="0E14FA"/>
                </a:solidFill>
              </a:rPr>
              <a:t>E</a:t>
            </a:r>
            <a:r>
              <a:rPr lang="en-US" sz="3200" baseline="-25000" dirty="0">
                <a:solidFill>
                  <a:srgbClr val="0E14FA"/>
                </a:solidFill>
              </a:rPr>
              <a:t>0</a:t>
            </a:r>
            <a:r>
              <a:rPr lang="en-US" sz="3200" dirty="0">
                <a:solidFill>
                  <a:srgbClr val="0E14FA"/>
                </a:solidFill>
              </a:rPr>
              <a:t> + </a:t>
            </a:r>
            <a:r>
              <a:rPr lang="en-US" sz="3200" i="1" dirty="0">
                <a:solidFill>
                  <a:srgbClr val="0E14FA"/>
                </a:solidFill>
                <a:cs typeface="Arial" charset="0"/>
              </a:rPr>
              <a:t>µE + </a:t>
            </a:r>
            <a:r>
              <a:rPr lang="el-GR" sz="3200" i="1" dirty="0" smtClean="0">
                <a:solidFill>
                  <a:srgbClr val="0E14FA"/>
                </a:solidFill>
                <a:cs typeface="Arial" charset="0"/>
              </a:rPr>
              <a:t>α</a:t>
            </a:r>
            <a:r>
              <a:rPr lang="en-US" sz="3200" i="1" dirty="0" smtClean="0">
                <a:solidFill>
                  <a:srgbClr val="0E14FA"/>
                </a:solidFill>
                <a:cs typeface="Arial" charset="0"/>
              </a:rPr>
              <a:t>E</a:t>
            </a:r>
            <a:r>
              <a:rPr lang="en-US" sz="3200" baseline="30000" dirty="0" smtClean="0">
                <a:solidFill>
                  <a:srgbClr val="0E14FA"/>
                </a:solidFill>
                <a:cs typeface="Arial" charset="0"/>
              </a:rPr>
              <a:t>2</a:t>
            </a:r>
          </a:p>
          <a:p>
            <a:pPr algn="r"/>
            <a:r>
              <a:rPr lang="en-US" sz="3200" dirty="0" smtClean="0">
                <a:solidFill>
                  <a:srgbClr val="0E14FA"/>
                </a:solidFill>
                <a:cs typeface="Arial" charset="0"/>
              </a:rPr>
              <a:t>=</a:t>
            </a:r>
            <a:r>
              <a:rPr lang="en-US" sz="3200" i="1" dirty="0">
                <a:solidFill>
                  <a:srgbClr val="0E14FA"/>
                </a:solidFill>
              </a:rPr>
              <a:t>E</a:t>
            </a:r>
            <a:r>
              <a:rPr lang="en-US" sz="3200" baseline="-25000" dirty="0">
                <a:solidFill>
                  <a:srgbClr val="0E14FA"/>
                </a:solidFill>
              </a:rPr>
              <a:t>0</a:t>
            </a:r>
            <a:r>
              <a:rPr lang="en-US" sz="3200" dirty="0">
                <a:solidFill>
                  <a:srgbClr val="0E14FA"/>
                </a:solidFill>
              </a:rPr>
              <a:t> + (</a:t>
            </a:r>
            <a:r>
              <a:rPr lang="en-US" sz="3200" i="1" dirty="0" smtClean="0">
                <a:solidFill>
                  <a:srgbClr val="0E14FA"/>
                </a:solidFill>
                <a:cs typeface="Arial" charset="0"/>
              </a:rPr>
              <a:t>µ</a:t>
            </a:r>
            <a:r>
              <a:rPr lang="en-US" sz="3200" i="1" dirty="0">
                <a:solidFill>
                  <a:srgbClr val="0E14FA"/>
                </a:solidFill>
                <a:cs typeface="Arial" charset="0"/>
              </a:rPr>
              <a:t>+ </a:t>
            </a:r>
            <a:r>
              <a:rPr lang="el-GR" sz="3200" i="1" dirty="0" smtClean="0">
                <a:solidFill>
                  <a:srgbClr val="0E14FA"/>
                </a:solidFill>
                <a:cs typeface="Arial" charset="0"/>
              </a:rPr>
              <a:t>α</a:t>
            </a:r>
            <a:r>
              <a:rPr lang="en-US" sz="3200" i="1" dirty="0" smtClean="0">
                <a:solidFill>
                  <a:srgbClr val="0E14FA"/>
                </a:solidFill>
                <a:cs typeface="Arial" charset="0"/>
              </a:rPr>
              <a:t>E</a:t>
            </a:r>
            <a:r>
              <a:rPr lang="en-US" sz="3200" dirty="0" smtClean="0">
                <a:solidFill>
                  <a:srgbClr val="0E14FA"/>
                </a:solidFill>
                <a:cs typeface="Arial" charset="0"/>
              </a:rPr>
              <a:t>)</a:t>
            </a:r>
            <a:r>
              <a:rPr lang="en-US" sz="3200" i="1" dirty="0" smtClean="0">
                <a:solidFill>
                  <a:srgbClr val="0E14FA"/>
                </a:solidFill>
                <a:cs typeface="Arial" charset="0"/>
              </a:rPr>
              <a:t>E</a:t>
            </a:r>
            <a:endParaRPr lang="en-US" sz="3200" baseline="30000" dirty="0">
              <a:solidFill>
                <a:srgbClr val="0E14FA"/>
              </a:solidFill>
              <a:cs typeface="Arial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953000" y="1365249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4953000" y="3422649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937125" y="944562"/>
            <a:ext cx="248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+ + + + + + + + + + + +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984750" y="3436937"/>
            <a:ext cx="240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cs typeface="Arial" charset="0"/>
              </a:rPr>
              <a:t>–  </a:t>
            </a:r>
            <a:r>
              <a:rPr lang="en-US" sz="1800"/>
              <a:t>–  –  –  –  –  –  –  – </a:t>
            </a:r>
          </a:p>
        </p:txBody>
      </p:sp>
      <p:graphicFrame>
        <p:nvGraphicFramePr>
          <p:cNvPr id="655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082920"/>
              </p:ext>
            </p:extLst>
          </p:nvPr>
        </p:nvGraphicFramePr>
        <p:xfrm>
          <a:off x="2219325" y="5321300"/>
          <a:ext cx="508635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24" name="Equation" r:id="rId4" imgW="2425700" imgH="520700" progId="Equation.DSMT4">
                  <p:embed/>
                </p:oleObj>
              </mc:Choice>
              <mc:Fallback>
                <p:oleObj name="Equation" r:id="rId4" imgW="2425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5321300"/>
                        <a:ext cx="508635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955800" y="6338887"/>
            <a:ext cx="543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E14FA"/>
                </a:solidFill>
              </a:rPr>
              <a:t>Second-order perturbation theory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705600" y="3651249"/>
            <a:ext cx="2186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Induced dipole </a:t>
            </a:r>
            <a:endParaRPr lang="en-US" i="1" dirty="0">
              <a:solidFill>
                <a:srgbClr val="FF3300"/>
              </a:solidFill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8077200" y="3200399"/>
            <a:ext cx="228600" cy="52704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0" y="4572000"/>
            <a:ext cx="17526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3300"/>
                </a:solidFill>
              </a:rPr>
              <a:t>Think of </a:t>
            </a:r>
            <a:r>
              <a:rPr lang="en-US" sz="2800" dirty="0" smtClean="0">
                <a:solidFill>
                  <a:srgbClr val="FF3300"/>
                </a:solidFill>
              </a:rPr>
              <a:t>molecular </a:t>
            </a:r>
            <a:r>
              <a:rPr lang="en-US" sz="2800" dirty="0">
                <a:solidFill>
                  <a:srgbClr val="FF3300"/>
                </a:solidFill>
              </a:rPr>
              <a:t>volume!</a:t>
            </a: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09813"/>
              </p:ext>
            </p:extLst>
          </p:nvPr>
        </p:nvGraphicFramePr>
        <p:xfrm>
          <a:off x="8213725" y="1295400"/>
          <a:ext cx="7223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25" name="Equation" r:id="rId6" imgW="279400" imgH="203200" progId="Equation.DSMT4">
                  <p:embed/>
                </p:oleObj>
              </mc:Choice>
              <mc:Fallback>
                <p:oleObj name="Equation" r:id="rId6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1295400"/>
                        <a:ext cx="7223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8458200" y="1828800"/>
            <a:ext cx="76200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02034"/>
              </p:ext>
            </p:extLst>
          </p:nvPr>
        </p:nvGraphicFramePr>
        <p:xfrm>
          <a:off x="1660525" y="4267200"/>
          <a:ext cx="620553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26" name="Equation" r:id="rId8" imgW="2959100" imgH="520700" progId="Equation.DSMT4">
                  <p:embed/>
                </p:oleObj>
              </mc:Choice>
              <mc:Fallback>
                <p:oleObj name="Equation" r:id="rId8" imgW="29591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267200"/>
                        <a:ext cx="6205538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88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Polarizability</a:t>
            </a:r>
            <a:endParaRPr lang="en-US" dirty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198946"/>
              </p:ext>
            </p:extLst>
          </p:nvPr>
        </p:nvGraphicFramePr>
        <p:xfrm>
          <a:off x="4800600" y="3611563"/>
          <a:ext cx="3251200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7" name="Equation" r:id="rId3" imgW="1257300" imgH="901700" progId="Equation.DSMT4">
                  <p:embed/>
                </p:oleObj>
              </mc:Choice>
              <mc:Fallback>
                <p:oleObj name="Equation" r:id="rId3" imgW="12573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11563"/>
                        <a:ext cx="3251200" cy="233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8"/>
          <p:cNvSpPr>
            <a:spLocks noChangeArrowheads="1"/>
          </p:cNvSpPr>
          <p:nvPr/>
        </p:nvSpPr>
        <p:spPr bwMode="auto">
          <a:xfrm rot="19200000">
            <a:off x="1270000" y="3535363"/>
            <a:ext cx="1447800" cy="838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600200" y="3748088"/>
            <a:ext cx="8636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806450" y="2971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806450" y="50292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90575" y="2551113"/>
            <a:ext cx="248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+ + + + + + + + + + + +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38200" y="5043488"/>
            <a:ext cx="240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cs typeface="Arial" charset="0"/>
              </a:rPr>
              <a:t>–  </a:t>
            </a:r>
            <a:r>
              <a:rPr lang="en-US" sz="1800"/>
              <a:t>–  –  –  –  –  –  –  – </a:t>
            </a: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28862"/>
              </p:ext>
            </p:extLst>
          </p:nvPr>
        </p:nvGraphicFramePr>
        <p:xfrm>
          <a:off x="3810000" y="2057400"/>
          <a:ext cx="49530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8" name="Equation" r:id="rId5" imgW="2361960" imgH="507960" progId="Equation.DSMT4">
                  <p:embed/>
                </p:oleObj>
              </mc:Choice>
              <mc:Fallback>
                <p:oleObj name="Equation" r:id="rId5" imgW="2361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49530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5638800" y="2057400"/>
            <a:ext cx="533400" cy="5334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7600" y="2057400"/>
            <a:ext cx="533400" cy="5334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43000" y="2986088"/>
            <a:ext cx="0" cy="2057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429043"/>
              </p:ext>
            </p:extLst>
          </p:nvPr>
        </p:nvGraphicFramePr>
        <p:xfrm>
          <a:off x="806450" y="3800475"/>
          <a:ext cx="3270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9" name="Equation" r:id="rId7" imgW="127000" imgH="127000" progId="Equation.DSMT4">
                  <p:embed/>
                </p:oleObj>
              </mc:Choice>
              <mc:Fallback>
                <p:oleObj name="Equation" r:id="rId7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800475"/>
                        <a:ext cx="3270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374569"/>
              </p:ext>
            </p:extLst>
          </p:nvPr>
        </p:nvGraphicFramePr>
        <p:xfrm>
          <a:off x="1812925" y="3698876"/>
          <a:ext cx="3603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0" name="Equation" r:id="rId9" imgW="139700" imgH="165100" progId="Equation.DSMT4">
                  <p:embed/>
                </p:oleObj>
              </mc:Choice>
              <mc:Fallback>
                <p:oleObj name="Equation" r:id="rId9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698876"/>
                        <a:ext cx="3603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33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Absorption/emission versus Raman spectroscopies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411662"/>
          </a:xfrm>
        </p:spPr>
        <p:txBody>
          <a:bodyPr/>
          <a:lstStyle/>
          <a:p>
            <a:r>
              <a:rPr lang="en-US" dirty="0" smtClean="0"/>
              <a:t>Absorption/emission occurs when molecular vibration, rotation, etc. </a:t>
            </a:r>
            <a:r>
              <a:rPr lang="en-US" b="1" dirty="0" smtClean="0"/>
              <a:t>alter dipole moment</a:t>
            </a:r>
            <a:r>
              <a:rPr lang="en-US" dirty="0" smtClean="0"/>
              <a:t>. </a:t>
            </a:r>
            <a:r>
              <a:rPr lang="en-US" dirty="0" smtClean="0"/>
              <a:t>Allowed </a:t>
            </a:r>
            <a:r>
              <a:rPr lang="en-US" dirty="0" smtClean="0"/>
              <a:t>transitions transform </a:t>
            </a:r>
            <a:r>
              <a:rPr lang="en-US" dirty="0" smtClean="0"/>
              <a:t>as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Raman occurs when molecular vibration, rotation, etc. </a:t>
            </a:r>
            <a:r>
              <a:rPr lang="en-US" b="1" dirty="0" smtClean="0"/>
              <a:t>alter </a:t>
            </a:r>
            <a:r>
              <a:rPr lang="en-US" b="1" dirty="0" err="1" smtClean="0"/>
              <a:t>polarizability</a:t>
            </a:r>
            <a:r>
              <a:rPr lang="en-US" dirty="0" smtClean="0"/>
              <a:t>. </a:t>
            </a:r>
            <a:r>
              <a:rPr lang="en-US" dirty="0" smtClean="0"/>
              <a:t>Allowed transitions transform </a:t>
            </a:r>
            <a:r>
              <a:rPr lang="en-US" dirty="0" smtClean="0"/>
              <a:t>as </a:t>
            </a:r>
            <a:r>
              <a:rPr lang="en-US" i="1" dirty="0" smtClean="0"/>
              <a:t>xx</a:t>
            </a:r>
            <a:r>
              <a:rPr lang="en-US" dirty="0" smtClean="0"/>
              <a:t>, </a:t>
            </a:r>
            <a:r>
              <a:rPr lang="en-US" i="1" dirty="0" err="1" smtClean="0"/>
              <a:t>yy</a:t>
            </a:r>
            <a:r>
              <a:rPr lang="en-US" dirty="0" smtClean="0"/>
              <a:t>, </a:t>
            </a:r>
            <a:r>
              <a:rPr lang="en-US" i="1" dirty="0" err="1" smtClean="0"/>
              <a:t>zz</a:t>
            </a:r>
            <a:r>
              <a:rPr lang="en-US" dirty="0" smtClean="0"/>
              <a:t>, </a:t>
            </a:r>
            <a:r>
              <a:rPr lang="en-US" i="1" dirty="0" err="1" smtClean="0"/>
              <a:t>xy</a:t>
            </a:r>
            <a:r>
              <a:rPr lang="en-US" dirty="0" smtClean="0"/>
              <a:t>, </a:t>
            </a:r>
            <a:r>
              <a:rPr lang="en-US" i="1" dirty="0" err="1" smtClean="0"/>
              <a:t>yz</a:t>
            </a:r>
            <a:r>
              <a:rPr lang="en-US" dirty="0" smtClean="0"/>
              <a:t>, </a:t>
            </a:r>
            <a:r>
              <a:rPr lang="en-US" i="1" dirty="0" err="1" smtClean="0"/>
              <a:t>zx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48400" y="3581400"/>
            <a:ext cx="2667000" cy="2743200"/>
            <a:chOff x="5425728" y="2949592"/>
            <a:chExt cx="4090963" cy="3458732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 rot="4909888">
              <a:off x="6421596" y="5171580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 rot="11492682">
              <a:off x="5566633" y="4333258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rot="6614032">
              <a:off x="5877941" y="5141470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2400000">
              <a:off x="5516454" y="4311800"/>
              <a:ext cx="4000237" cy="838200"/>
            </a:xfrm>
            <a:prstGeom prst="rightArrow">
              <a:avLst>
                <a:gd name="adj1" fmla="val 50000"/>
                <a:gd name="adj2" fmla="val 65909"/>
              </a:avLst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9179103">
              <a:off x="5425728" y="4830885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9992">
              <a:off x="6946641" y="4681314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20959082">
              <a:off x="6928908" y="4241117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rot="18122773">
              <a:off x="6527316" y="3922648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rot="15695130">
              <a:off x="6270333" y="3787697"/>
              <a:ext cx="1924377" cy="318471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 rot="19800000">
              <a:off x="6553200" y="4114800"/>
              <a:ext cx="1600200" cy="9144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19800" y="1981200"/>
            <a:ext cx="2903249" cy="795319"/>
            <a:chOff x="609600" y="4191000"/>
            <a:chExt cx="4038600" cy="914400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609600" y="4267200"/>
              <a:ext cx="2209800" cy="838200"/>
            </a:xfrm>
            <a:prstGeom prst="rightArrow">
              <a:avLst>
                <a:gd name="adj1" fmla="val 50000"/>
                <a:gd name="adj2" fmla="val 65909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2438400" y="4419600"/>
              <a:ext cx="2209800" cy="533400"/>
            </a:xfrm>
            <a:prstGeom prst="rightArrow">
              <a:avLst>
                <a:gd name="adj1" fmla="val 50000"/>
                <a:gd name="adj2" fmla="val 103571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 rot="19800000">
              <a:off x="1752600" y="4191000"/>
              <a:ext cx="1600200" cy="9144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05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438400"/>
            <a:ext cx="3429000" cy="1972005"/>
          </a:xfrm>
          <a:prstGeom prst="rect">
            <a:avLst/>
          </a:prstGeom>
        </p:spPr>
      </p:pic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(</a:t>
            </a:r>
            <a:r>
              <a:rPr lang="en-US" dirty="0" err="1" smtClean="0"/>
              <a:t>Smekal</a:t>
            </a:r>
            <a:r>
              <a:rPr lang="en-US" dirty="0" smtClean="0"/>
              <a:t>) theory of Rayleigh and Raman scattering</a:t>
            </a:r>
            <a:endParaRPr lang="en-US" dirty="0"/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77000" cy="4411662"/>
          </a:xfrm>
        </p:spPr>
        <p:txBody>
          <a:bodyPr/>
          <a:lstStyle/>
          <a:p>
            <a:r>
              <a:rPr lang="en-US" dirty="0" smtClean="0"/>
              <a:t>An oscillating electric field (incident photon) causes the molecule to have an </a:t>
            </a:r>
            <a:r>
              <a:rPr lang="en-US" b="1" i="1" dirty="0" smtClean="0"/>
              <a:t>induced </a:t>
            </a:r>
            <a:r>
              <a:rPr lang="en-US" dirty="0" smtClean="0"/>
              <a:t>dipole: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Polarizability</a:t>
            </a:r>
            <a:r>
              <a:rPr lang="en-US" dirty="0"/>
              <a:t> varies with molecular </a:t>
            </a:r>
            <a:r>
              <a:rPr lang="en-US" dirty="0" smtClean="0"/>
              <a:t>vibration; so does induced dipole: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32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012412"/>
              </p:ext>
            </p:extLst>
          </p:nvPr>
        </p:nvGraphicFramePr>
        <p:xfrm>
          <a:off x="3368675" y="3065462"/>
          <a:ext cx="23939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69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3065462"/>
                        <a:ext cx="23939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7946"/>
              </p:ext>
            </p:extLst>
          </p:nvPr>
        </p:nvGraphicFramePr>
        <p:xfrm>
          <a:off x="838200" y="5208588"/>
          <a:ext cx="7380288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70" name="Equation" r:id="rId7" imgW="3695700" imgH="749300" progId="Equation.DSMT4">
                  <p:embed/>
                </p:oleObj>
              </mc:Choice>
              <mc:Fallback>
                <p:oleObj name="Equation" r:id="rId7" imgW="36957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08588"/>
                        <a:ext cx="7380288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88891"/>
              </p:ext>
            </p:extLst>
          </p:nvPr>
        </p:nvGraphicFramePr>
        <p:xfrm>
          <a:off x="2667000" y="4525962"/>
          <a:ext cx="34750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71" name="Equation" r:id="rId9" imgW="1346040" imgH="253800" progId="Equation.DSMT4">
                  <p:embed/>
                </p:oleObj>
              </mc:Choice>
              <mc:Fallback>
                <p:oleObj name="Equation" r:id="rId9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25962"/>
                        <a:ext cx="347503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06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the general theories of absorption/emission spectroscopy and scattering (Raman) spectroscopy.</a:t>
            </a:r>
            <a:endParaRPr lang="en-US" dirty="0"/>
          </a:p>
          <a:p>
            <a:r>
              <a:rPr lang="en-US" dirty="0" smtClean="0"/>
              <a:t>We have learned the relationship between absorption/emission spectroscopies to dipole moment and </a:t>
            </a:r>
            <a:r>
              <a:rPr lang="en-US" dirty="0" smtClean="0"/>
              <a:t>between </a:t>
            </a:r>
            <a:r>
              <a:rPr lang="en-US" dirty="0" smtClean="0"/>
              <a:t>scattering (Raman) spectroscopy and </a:t>
            </a:r>
            <a:r>
              <a:rPr lang="en-US" dirty="0" err="1" smtClean="0"/>
              <a:t>polarizability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described by first</a:t>
            </a:r>
            <a:r>
              <a:rPr lang="en-US" dirty="0" smtClean="0"/>
              <a:t>- and second-order </a:t>
            </a:r>
            <a:r>
              <a:rPr lang="en-US" dirty="0"/>
              <a:t>time-dependent perturbation </a:t>
            </a:r>
            <a:r>
              <a:rPr lang="en-US" dirty="0" smtClean="0"/>
              <a:t>theories.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5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issues of spectroscopies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learn two types of spectroscopies: absorption/emission </a:t>
            </a:r>
            <a:r>
              <a:rPr lang="en-US" dirty="0" smtClean="0"/>
              <a:t>spectroscopy and scattering spectroscopy.</a:t>
            </a:r>
            <a:endParaRPr lang="en-US" dirty="0" smtClean="0"/>
          </a:p>
          <a:p>
            <a:r>
              <a:rPr lang="en-US" dirty="0" smtClean="0"/>
              <a:t>We will learn their relationship to dipole moment and </a:t>
            </a:r>
            <a:r>
              <a:rPr lang="en-US" dirty="0" err="1" smtClean="0"/>
              <a:t>polarizability</a:t>
            </a:r>
            <a:r>
              <a:rPr lang="en-US" dirty="0" smtClean="0"/>
              <a:t> as well as perturbation theories.</a:t>
            </a:r>
          </a:p>
        </p:txBody>
      </p:sp>
    </p:spTree>
    <p:extLst>
      <p:ext uri="{BB962C8B-B14F-4D97-AF65-F5344CB8AC3E}">
        <p14:creationId xmlns:p14="http://schemas.microsoft.com/office/powerpoint/2010/main" val="36921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53037" y="3581400"/>
            <a:ext cx="3709963" cy="3153932"/>
            <a:chOff x="5425728" y="2949592"/>
            <a:chExt cx="4090963" cy="3458732"/>
          </a:xfrm>
        </p:grpSpPr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rot="4909888">
              <a:off x="6421596" y="5171580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 rot="11492682">
              <a:off x="5566633" y="4333258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rot="6614032">
              <a:off x="5877941" y="5141470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 rot="2400000">
              <a:off x="5516454" y="4311800"/>
              <a:ext cx="4000237" cy="838200"/>
            </a:xfrm>
            <a:prstGeom prst="rightArrow">
              <a:avLst>
                <a:gd name="adj1" fmla="val 50000"/>
                <a:gd name="adj2" fmla="val 65909"/>
              </a:avLst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 rot="9179103">
              <a:off x="5425728" y="4830885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 rot="1089992">
              <a:off x="6946641" y="4681314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rot="20959082">
              <a:off x="6928908" y="4241117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18122773">
              <a:off x="6527316" y="3922648"/>
              <a:ext cx="2209800" cy="263687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 rot="15695130">
              <a:off x="6270333" y="3787697"/>
              <a:ext cx="1924377" cy="318471"/>
            </a:xfrm>
            <a:prstGeom prst="rightArrow">
              <a:avLst>
                <a:gd name="adj1" fmla="val 50000"/>
                <a:gd name="adj2" fmla="val 66539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 rot="19800000">
              <a:off x="6553200" y="4114800"/>
              <a:ext cx="1600200" cy="9144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Absorption/emission versus scattering </a:t>
            </a:r>
            <a:r>
              <a:rPr lang="en-US" dirty="0"/>
              <a:t>spectroscopy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b="1" dirty="0" smtClean="0"/>
              <a:t>Absorption/emission spectroscopy</a:t>
            </a:r>
            <a:r>
              <a:rPr lang="en-US" dirty="0" smtClean="0"/>
              <a:t>: microwave, IR, and UV/</a:t>
            </a:r>
            <a:r>
              <a:rPr lang="en-US" dirty="0" err="1" smtClean="0"/>
              <a:t>vis</a:t>
            </a:r>
            <a:r>
              <a:rPr lang="en-US" dirty="0" smtClean="0"/>
              <a:t> absorption as well as fluorescence</a:t>
            </a:r>
            <a:endParaRPr lang="en-US" dirty="0"/>
          </a:p>
          <a:p>
            <a:r>
              <a:rPr lang="en-US" b="1" dirty="0" smtClean="0"/>
              <a:t>Scattering spectroscopy</a:t>
            </a:r>
            <a:r>
              <a:rPr lang="en-US" dirty="0" smtClean="0"/>
              <a:t>: Raman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4572000"/>
            <a:ext cx="4038600" cy="914400"/>
            <a:chOff x="609600" y="4191000"/>
            <a:chExt cx="4038600" cy="914400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609600" y="4267200"/>
              <a:ext cx="2209800" cy="838200"/>
            </a:xfrm>
            <a:prstGeom prst="rightArrow">
              <a:avLst>
                <a:gd name="adj1" fmla="val 50000"/>
                <a:gd name="adj2" fmla="val 65909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2438400" y="4419600"/>
              <a:ext cx="2209800" cy="533400"/>
            </a:xfrm>
            <a:prstGeom prst="rightArrow">
              <a:avLst>
                <a:gd name="adj1" fmla="val 50000"/>
                <a:gd name="adj2" fmla="val 103571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 rot="19800000">
              <a:off x="1752600" y="4191000"/>
              <a:ext cx="1600200" cy="9144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057400" y="5791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3300"/>
                </a:solidFill>
              </a:rPr>
              <a:t>IR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257800" y="5791200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3300"/>
                </a:solidFill>
              </a:rPr>
              <a:t>Raman</a:t>
            </a:r>
          </a:p>
        </p:txBody>
      </p:sp>
    </p:spTree>
    <p:extLst>
      <p:ext uri="{BB962C8B-B14F-4D97-AF65-F5344CB8AC3E}">
        <p14:creationId xmlns:p14="http://schemas.microsoft.com/office/powerpoint/2010/main" val="410128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2057400"/>
            <a:ext cx="6803175" cy="391248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spectroscopy</a:t>
            </a:r>
            <a:endParaRPr lang="en-US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676400" y="5486400"/>
            <a:ext cx="228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04379"/>
              </p:ext>
            </p:extLst>
          </p:nvPr>
        </p:nvGraphicFramePr>
        <p:xfrm>
          <a:off x="5029200" y="3886200"/>
          <a:ext cx="38814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1" name="Equation" r:id="rId5" imgW="1295400" imgH="355600" progId="Equation.DSMT4">
                  <p:embed/>
                </p:oleObj>
              </mc:Choice>
              <mc:Fallback>
                <p:oleObj name="Equation" r:id="rId5" imgW="1295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38814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00" y="2895600"/>
            <a:ext cx="398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One-photon process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1</a:t>
            </a:r>
            <a:r>
              <a:rPr lang="en-US" baseline="30000" dirty="0" smtClean="0">
                <a:solidFill>
                  <a:srgbClr val="3366FF"/>
                </a:solidFill>
              </a:rPr>
              <a:t>st</a:t>
            </a:r>
            <a:r>
              <a:rPr lang="en-US" dirty="0" smtClean="0">
                <a:solidFill>
                  <a:srgbClr val="3366FF"/>
                </a:solidFill>
              </a:rPr>
              <a:t> order perturbation theory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1600200"/>
            <a:ext cx="6803175" cy="391248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(Raman) spectroscopy</a:t>
            </a:r>
            <a:endParaRPr lang="en-US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600200" y="1641230"/>
            <a:ext cx="228600" cy="3692769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D0D0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4648200"/>
            <a:ext cx="417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Two-photon process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2</a:t>
            </a:r>
            <a:r>
              <a:rPr lang="en-US" baseline="30000" dirty="0" smtClean="0">
                <a:solidFill>
                  <a:srgbClr val="3366FF"/>
                </a:solidFill>
              </a:rPr>
              <a:t>nd</a:t>
            </a:r>
            <a:r>
              <a:rPr lang="en-US" dirty="0" smtClean="0">
                <a:solidFill>
                  <a:srgbClr val="3366FF"/>
                </a:solidFill>
              </a:rPr>
              <a:t> order perturbation theory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V="1">
            <a:off x="1828800" y="1600200"/>
            <a:ext cx="228600" cy="3429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738655"/>
              </p:ext>
            </p:extLst>
          </p:nvPr>
        </p:nvGraphicFramePr>
        <p:xfrm>
          <a:off x="457200" y="5562600"/>
          <a:ext cx="81629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6" name="Equation" r:id="rId5" imgW="4584700" imgH="622300" progId="Equation.DSMT4">
                  <p:embed/>
                </p:oleObj>
              </mc:Choice>
              <mc:Fallback>
                <p:oleObj name="Equation" r:id="rId5" imgW="45847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62600"/>
                        <a:ext cx="81629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57987" y="4191000"/>
            <a:ext cx="192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C. V. Raman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1600200"/>
            <a:ext cx="1828800" cy="25864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3200" y="4572000"/>
            <a:ext cx="229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Public domain image from Wikipedia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9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752600"/>
            <a:ext cx="2738853" cy="2672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752600"/>
            <a:ext cx="2738853" cy="2672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52600"/>
            <a:ext cx="2738853" cy="2672052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(Raman) spectroscopy</a:t>
            </a:r>
            <a:endParaRPr lang="en-US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09600" y="1524000"/>
            <a:ext cx="228600" cy="2743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D0D0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43400" y="3733800"/>
            <a:ext cx="138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Rayleigh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V="1">
            <a:off x="838200" y="1524000"/>
            <a:ext cx="228600" cy="2590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581400" y="1524000"/>
            <a:ext cx="228600" cy="2743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D0D0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V="1">
            <a:off x="3810000" y="1524000"/>
            <a:ext cx="228600" cy="2743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629400" y="1524000"/>
            <a:ext cx="228600" cy="2590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D0D0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V="1">
            <a:off x="6858000" y="1524000"/>
            <a:ext cx="228600" cy="2743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31288" y="3505200"/>
            <a:ext cx="18443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Anti-Stokes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Raman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(a hot band)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3581400"/>
            <a:ext cx="1176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Stokes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Raman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491594"/>
            <a:ext cx="4114800" cy="236640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9" idx="2"/>
          </p:cNvCxnSpPr>
          <p:nvPr/>
        </p:nvCxnSpPr>
        <p:spPr>
          <a:xfrm>
            <a:off x="1960013" y="4412397"/>
            <a:ext cx="1240387" cy="107400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 flipH="1">
            <a:off x="4495800" y="4195465"/>
            <a:ext cx="538730" cy="98613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</p:cNvCxnSpPr>
          <p:nvPr/>
        </p:nvCxnSpPr>
        <p:spPr>
          <a:xfrm flipH="1">
            <a:off x="6172200" y="4705528"/>
            <a:ext cx="2081276" cy="108567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1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971800"/>
            <a:ext cx="2412114" cy="1595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 nature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rcRect t="9623" b="9623"/>
          <a:stretch>
            <a:fillRect/>
          </a:stretch>
        </p:blipFill>
        <p:spPr>
          <a:xfrm>
            <a:off x="2743200" y="2895600"/>
            <a:ext cx="3476629" cy="1863725"/>
          </a:xfrm>
        </p:spPr>
      </p:pic>
      <p:sp>
        <p:nvSpPr>
          <p:cNvPr id="6" name="Oval Callout 5"/>
          <p:cNvSpPr/>
          <p:nvPr/>
        </p:nvSpPr>
        <p:spPr>
          <a:xfrm>
            <a:off x="4572000" y="1981200"/>
            <a:ext cx="2133600" cy="1371600"/>
          </a:xfrm>
          <a:prstGeom prst="wedgeEllipseCallout">
            <a:avLst>
              <a:gd name="adj1" fmla="val -39381"/>
              <a:gd name="adj2" fmla="val 63710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is sky blue?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09600" y="1676400"/>
            <a:ext cx="2438400" cy="1371600"/>
          </a:xfrm>
          <a:prstGeom prst="wedgeEllipseCallout">
            <a:avLst>
              <a:gd name="adj1" fmla="val 48152"/>
              <a:gd name="adj2" fmla="val 79444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Rayleigh </a:t>
            </a:r>
            <a:r>
              <a:rPr lang="en-US" dirty="0" smtClean="0">
                <a:solidFill>
                  <a:schemeClr val="tx1"/>
                </a:solidFill>
              </a:rPr>
              <a:t>scattering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4980044"/>
            <a:ext cx="2231779" cy="1858532"/>
            <a:chOff x="1676400" y="4800600"/>
            <a:chExt cx="2231779" cy="1858532"/>
          </a:xfrm>
        </p:grpSpPr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 rot="2400000">
              <a:off x="2482816" y="5773582"/>
              <a:ext cx="1425363" cy="450402"/>
            </a:xfrm>
            <a:prstGeom prst="rightArrow">
              <a:avLst>
                <a:gd name="adj1" fmla="val 50000"/>
                <a:gd name="adj2" fmla="val 6590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76400" y="4800600"/>
              <a:ext cx="2132447" cy="1858532"/>
              <a:chOff x="5425728" y="2949592"/>
              <a:chExt cx="3730713" cy="3458732"/>
            </a:xfrm>
          </p:grpSpPr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4909888">
                <a:off x="6421596" y="5171580"/>
                <a:ext cx="2209800" cy="263687"/>
              </a:xfrm>
              <a:prstGeom prst="rightArrow">
                <a:avLst>
                  <a:gd name="adj1" fmla="val 50000"/>
                  <a:gd name="adj2" fmla="val 66539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 rot="11492682">
                <a:off x="5566633" y="4333258"/>
                <a:ext cx="2209800" cy="263687"/>
              </a:xfrm>
              <a:prstGeom prst="rightArrow">
                <a:avLst>
                  <a:gd name="adj1" fmla="val 50000"/>
                  <a:gd name="adj2" fmla="val 66539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 rot="6614032">
                <a:off x="5877941" y="5141470"/>
                <a:ext cx="2209800" cy="263687"/>
              </a:xfrm>
              <a:prstGeom prst="rightArrow">
                <a:avLst>
                  <a:gd name="adj1" fmla="val 50000"/>
                  <a:gd name="adj2" fmla="val 66539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 rot="2400000">
                <a:off x="5734149" y="3675571"/>
                <a:ext cx="2139249" cy="838199"/>
              </a:xfrm>
              <a:prstGeom prst="rightArrow">
                <a:avLst>
                  <a:gd name="adj1" fmla="val 50000"/>
                  <a:gd name="adj2" fmla="val 6590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 rot="9179103">
                <a:off x="5425728" y="4830885"/>
                <a:ext cx="2209800" cy="263687"/>
              </a:xfrm>
              <a:prstGeom prst="rightArrow">
                <a:avLst>
                  <a:gd name="adj1" fmla="val 50000"/>
                  <a:gd name="adj2" fmla="val 66539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 rot="1089992">
                <a:off x="6946641" y="4681314"/>
                <a:ext cx="2209800" cy="263687"/>
              </a:xfrm>
              <a:prstGeom prst="rightArrow">
                <a:avLst>
                  <a:gd name="adj1" fmla="val 50000"/>
                  <a:gd name="adj2" fmla="val 66539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9"/>
              <p:cNvSpPr>
                <a:spLocks noChangeArrowheads="1"/>
              </p:cNvSpPr>
              <p:nvPr/>
            </p:nvSpPr>
            <p:spPr bwMode="auto">
              <a:xfrm rot="20959082">
                <a:off x="6928908" y="4241117"/>
                <a:ext cx="2209800" cy="263687"/>
              </a:xfrm>
              <a:prstGeom prst="rightArrow">
                <a:avLst>
                  <a:gd name="adj1" fmla="val 50000"/>
                  <a:gd name="adj2" fmla="val 66539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9"/>
              <p:cNvSpPr>
                <a:spLocks noChangeArrowheads="1"/>
              </p:cNvSpPr>
              <p:nvPr/>
            </p:nvSpPr>
            <p:spPr bwMode="auto">
              <a:xfrm rot="18122773">
                <a:off x="6527316" y="3922648"/>
                <a:ext cx="2209800" cy="263687"/>
              </a:xfrm>
              <a:prstGeom prst="rightArrow">
                <a:avLst>
                  <a:gd name="adj1" fmla="val 50000"/>
                  <a:gd name="adj2" fmla="val 66539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 rot="15695130">
                <a:off x="6270333" y="3787697"/>
                <a:ext cx="1924377" cy="318471"/>
              </a:xfrm>
              <a:prstGeom prst="rightArrow">
                <a:avLst>
                  <a:gd name="adj1" fmla="val 50000"/>
                  <a:gd name="adj2" fmla="val 66539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 rot="19800000">
                <a:off x="6553200" y="4114800"/>
                <a:ext cx="1600200" cy="914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20121"/>
              </p:ext>
            </p:extLst>
          </p:nvPr>
        </p:nvGraphicFramePr>
        <p:xfrm>
          <a:off x="2286000" y="5334000"/>
          <a:ext cx="1939925" cy="99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419100" imgH="215900" progId="Equation.3">
                  <p:embed/>
                </p:oleObj>
              </mc:Choice>
              <mc:Fallback>
                <p:oleObj name="Equation" r:id="rId6" imgW="419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0"/>
                        <a:ext cx="1939925" cy="994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8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2019300"/>
            <a:ext cx="2738853" cy="2672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019300"/>
            <a:ext cx="2738853" cy="2672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019300"/>
            <a:ext cx="2738853" cy="2672052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(Raman) spectroscopy</a:t>
            </a:r>
            <a:endParaRPr lang="en-US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09600" y="1790700"/>
            <a:ext cx="228600" cy="2743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D0D0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24821" y="3848100"/>
            <a:ext cx="166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366FF"/>
                </a:solidFill>
              </a:rPr>
              <a:t>Resonant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Rayleigh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V="1">
            <a:off x="838200" y="1790700"/>
            <a:ext cx="228600" cy="2590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581400" y="3314700"/>
            <a:ext cx="2286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D0D0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V="1">
            <a:off x="3810000" y="3314700"/>
            <a:ext cx="2286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629400" y="3314700"/>
            <a:ext cx="2286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D0D0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V="1">
            <a:off x="6858000" y="3314700"/>
            <a:ext cx="228600" cy="990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25221" y="3848100"/>
            <a:ext cx="166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366FF"/>
                </a:solidFill>
              </a:rPr>
              <a:t>Resonant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Raman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3924300"/>
            <a:ext cx="117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Raman</a:t>
            </a:r>
            <a:endParaRPr lang="en-US" dirty="0">
              <a:solidFill>
                <a:srgbClr val="3366FF"/>
              </a:solidFill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66384"/>
              </p:ext>
            </p:extLst>
          </p:nvPr>
        </p:nvGraphicFramePr>
        <p:xfrm>
          <a:off x="457200" y="5067300"/>
          <a:ext cx="81629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9" name="Equation" r:id="rId5" imgW="4584700" imgH="622300" progId="Equation.DSMT4">
                  <p:embed/>
                </p:oleObj>
              </mc:Choice>
              <mc:Fallback>
                <p:oleObj name="Equation" r:id="rId5" imgW="45847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67300"/>
                        <a:ext cx="81629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08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/>
          <a:lstStyle/>
          <a:p>
            <a:r>
              <a:rPr lang="en-US" dirty="0" smtClean="0"/>
              <a:t>Dipole moment and </a:t>
            </a:r>
            <a:r>
              <a:rPr lang="en-US" dirty="0" err="1" smtClean="0"/>
              <a:t>polarizability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11662"/>
          </a:xfrm>
        </p:spPr>
        <p:txBody>
          <a:bodyPr/>
          <a:lstStyle/>
          <a:p>
            <a:r>
              <a:rPr lang="en-US" dirty="0" smtClean="0"/>
              <a:t>Absorption spectroscopies (such as IR spectroscopy) </a:t>
            </a:r>
            <a:r>
              <a:rPr lang="en-US" dirty="0"/>
              <a:t>are related to the </a:t>
            </a:r>
            <a:r>
              <a:rPr lang="en-US" b="1" dirty="0"/>
              <a:t>dipole moment </a:t>
            </a:r>
            <a:r>
              <a:rPr lang="en-US" dirty="0"/>
              <a:t>and its changes.</a:t>
            </a:r>
          </a:p>
          <a:p>
            <a:r>
              <a:rPr lang="en-US" dirty="0" smtClean="0"/>
              <a:t>Scattering spectroscopies (such as Raman spectroscopy) are related </a:t>
            </a:r>
            <a:r>
              <a:rPr lang="en-US" dirty="0"/>
              <a:t>to the </a:t>
            </a:r>
            <a:r>
              <a:rPr lang="en-US" b="1" dirty="0" err="1"/>
              <a:t>polarizability</a:t>
            </a:r>
            <a:r>
              <a:rPr lang="en-US" b="1" dirty="0"/>
              <a:t> </a:t>
            </a:r>
            <a:r>
              <a:rPr lang="en-US" dirty="0"/>
              <a:t>and its changes.</a:t>
            </a:r>
          </a:p>
          <a:p>
            <a:r>
              <a:rPr lang="en-US" b="1" dirty="0" err="1"/>
              <a:t>Polarizability</a:t>
            </a:r>
            <a:r>
              <a:rPr lang="en-US" b="1" dirty="0"/>
              <a:t> </a:t>
            </a:r>
            <a:r>
              <a:rPr lang="en-US" dirty="0"/>
              <a:t>– softness of wave </a:t>
            </a:r>
            <a:r>
              <a:rPr lang="en-US" dirty="0" smtClean="0"/>
              <a:t>function (cf. HSAB theory); the </a:t>
            </a:r>
            <a:r>
              <a:rPr lang="en-US" dirty="0"/>
              <a:t>larger the </a:t>
            </a:r>
            <a:r>
              <a:rPr lang="en-US" dirty="0" err="1"/>
              <a:t>polarizability</a:t>
            </a:r>
            <a:r>
              <a:rPr lang="en-US" dirty="0"/>
              <a:t>, the more easily the wave function is distorted by external </a:t>
            </a:r>
            <a:r>
              <a:rPr lang="en-US" dirty="0" smtClean="0"/>
              <a:t>electric field </a:t>
            </a:r>
            <a:r>
              <a:rPr lang="en-US" dirty="0"/>
              <a:t>to create </a:t>
            </a:r>
            <a:r>
              <a:rPr lang="en-US" dirty="0" smtClean="0"/>
              <a:t>a large </a:t>
            </a:r>
            <a:r>
              <a:rPr lang="en-US" b="1" i="1" dirty="0" smtClean="0"/>
              <a:t>induced</a:t>
            </a:r>
            <a:r>
              <a:rPr lang="en-US" i="1" dirty="0" smtClean="0"/>
              <a:t> </a:t>
            </a:r>
            <a:r>
              <a:rPr lang="en-US" dirty="0" smtClean="0"/>
              <a:t>dipole.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038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10818</TotalTime>
  <Words>492</Words>
  <Application>Microsoft Macintosh PowerPoint</Application>
  <PresentationFormat>On-screen Show (4:3)</PresentationFormat>
  <Paragraphs>80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Network</vt:lpstr>
      <vt:lpstr>Equation</vt:lpstr>
      <vt:lpstr>Microsoft Equation</vt:lpstr>
      <vt:lpstr>Lecture 32 General issues of spectroscopies. II</vt:lpstr>
      <vt:lpstr>General issues of spectroscopies</vt:lpstr>
      <vt:lpstr>Absorption/emission versus scattering spectroscopy</vt:lpstr>
      <vt:lpstr>Absorption spectroscopy</vt:lpstr>
      <vt:lpstr>Scattering (Raman) spectroscopy</vt:lpstr>
      <vt:lpstr>Scattering (Raman) spectroscopy</vt:lpstr>
      <vt:lpstr>Quantum in nature</vt:lpstr>
      <vt:lpstr>Scattering (Raman) spectroscopy</vt:lpstr>
      <vt:lpstr>Dipole moment and polarizability</vt:lpstr>
      <vt:lpstr>Dipole moment</vt:lpstr>
      <vt:lpstr>Polarizability</vt:lpstr>
      <vt:lpstr>Polarizability</vt:lpstr>
      <vt:lpstr>Absorption/emission versus Raman spectroscopies</vt:lpstr>
      <vt:lpstr>Classical (Smekal) theory of Rayleigh and Raman scattering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16</dc:title>
  <dc:creator>So Hirata</dc:creator>
  <cp:lastModifiedBy>So Hirata</cp:lastModifiedBy>
  <cp:revision>180</cp:revision>
  <dcterms:created xsi:type="dcterms:W3CDTF">2005-01-24T02:49:13Z</dcterms:created>
  <dcterms:modified xsi:type="dcterms:W3CDTF">2014-03-28T17:19:48Z</dcterms:modified>
</cp:coreProperties>
</file>