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0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1.xml" ContentType="application/vnd.openxmlformats-officedocument.presentationml.notesSlide+xml"/>
  <Override PartName="/ppt/embeddings/oleObject14.bin" ContentType="application/vnd.openxmlformats-officedocument.oleObject"/>
  <Override PartName="/ppt/notesSlides/notesSlide12.xml" ContentType="application/vnd.openxmlformats-officedocument.presentationml.notesSlide+xml"/>
  <Override PartName="/ppt/embeddings/oleObject15.bin" ContentType="application/vnd.openxmlformats-officedocument.oleObject"/>
  <Override PartName="/ppt/notesSlides/notesSlide13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7"/>
  </p:notesMasterIdLst>
  <p:sldIdLst>
    <p:sldId id="385" r:id="rId2"/>
    <p:sldId id="386" r:id="rId3"/>
    <p:sldId id="387" r:id="rId4"/>
    <p:sldId id="388" r:id="rId5"/>
    <p:sldId id="345" r:id="rId6"/>
    <p:sldId id="389" r:id="rId7"/>
    <p:sldId id="391" r:id="rId8"/>
    <p:sldId id="317" r:id="rId9"/>
    <p:sldId id="322" r:id="rId10"/>
    <p:sldId id="323" r:id="rId11"/>
    <p:sldId id="325" r:id="rId12"/>
    <p:sldId id="392" r:id="rId13"/>
    <p:sldId id="403" r:id="rId14"/>
    <p:sldId id="383" r:id="rId15"/>
    <p:sldId id="395" r:id="rId16"/>
    <p:sldId id="393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5" r:id="rId25"/>
    <p:sldId id="40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E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04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8E0BD2-6C36-4D46-AB2B-DC4533C0A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14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91044-975E-6940-B381-5D9E21D98756}" type="slidenum">
              <a:rPr lang="en-US"/>
              <a:pPr/>
              <a:t>12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DB932-2077-734F-8794-EB40873BCD45}" type="slidenum">
              <a:rPr lang="en-US"/>
              <a:pPr/>
              <a:t>14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DB932-2077-734F-8794-EB40873BCD45}" type="slidenum">
              <a:rPr lang="en-US"/>
              <a:pPr/>
              <a:t>15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DB932-2077-734F-8794-EB40873BCD45}" type="slidenum">
              <a:rPr lang="en-US"/>
              <a:pPr/>
              <a:t>16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93386-FC3F-D34C-9D38-9231DB76A237}" type="slidenum">
              <a:rPr lang="en-US"/>
              <a:pPr/>
              <a:t>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4E906-84B3-CC41-B202-60B396D88A3A}" type="slidenum">
              <a:rPr lang="en-US"/>
              <a:pPr/>
              <a:t>5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4E906-84B3-CC41-B202-60B396D88A3A}" type="slidenum">
              <a:rPr lang="en-US"/>
              <a:pPr/>
              <a:t>6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4E906-84B3-CC41-B202-60B396D88A3A}" type="slidenum">
              <a:rPr lang="en-US"/>
              <a:pPr/>
              <a:t>7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CFB5C-8D63-4344-9226-1CC2D939C610}" type="slidenum">
              <a:rPr lang="en-US"/>
              <a:pPr/>
              <a:t>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B080A-D818-9C43-821F-6A08C80DE4AF}" type="slidenum">
              <a:rPr lang="en-US"/>
              <a:pPr/>
              <a:t>9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6A350-5EED-4E45-8EA4-D078CE2489EF}" type="slidenum">
              <a:rPr lang="en-US"/>
              <a:pPr/>
              <a:t>10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91044-975E-6940-B381-5D9E21D98756}" type="slidenum">
              <a:rPr lang="en-US"/>
              <a:pPr/>
              <a:t>11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3E534D-6ADA-9746-80BB-0227385BC9F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346EF-16D2-E441-A879-84474C861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0258-4341-CD40-9160-C47BB1B7C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1B6F7-17FA-E64E-87AD-906BEE9C2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3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71209-6AE4-6740-8686-F21A95A9AA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7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704D-41DF-1843-A39A-D6EF557C9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13D11-CA03-A246-A131-124A15CEC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152F6-9042-4841-9E76-C70F294D4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CECC8-6332-0B47-B6FB-8473FA05B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AF4D-F649-B54F-8780-F0CA5DA25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39011-5649-684F-ABD8-5745A9299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4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364E1F7-1B47-EF44-BE8C-7B9AC6EF3E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30</a:t>
            </a:r>
            <a:br>
              <a:rPr lang="en-US" sz="5400" dirty="0" smtClean="0"/>
            </a:br>
            <a:r>
              <a:rPr lang="en-US" sz="3200" dirty="0" smtClean="0"/>
              <a:t>Point-group symmetry III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657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 err="1"/>
              <a:t>irrep</a:t>
            </a:r>
            <a:r>
              <a:rPr lang="en-US" b="1" dirty="0"/>
              <a:t> </a:t>
            </a:r>
            <a:r>
              <a:rPr lang="en-US" dirty="0"/>
              <a:t>is a simultaneous </a:t>
            </a:r>
            <a:r>
              <a:rPr lang="en-US" dirty="0" err="1"/>
              <a:t>eigenfunction</a:t>
            </a:r>
            <a:r>
              <a:rPr lang="en-US" dirty="0"/>
              <a:t> of all symmetry operations</a:t>
            </a:r>
            <a:r>
              <a:rPr lang="en-US" dirty="0" smtClean="0">
                <a:cs typeface="Arial" charset="0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91307"/>
              </p:ext>
            </p:extLst>
          </p:nvPr>
        </p:nvGraphicFramePr>
        <p:xfrm>
          <a:off x="1539875" y="3211513"/>
          <a:ext cx="6127750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2" name="Equation" r:id="rId4" imgW="1612900" imgH="660400" progId="Equation.DSMT4">
                  <p:embed/>
                </p:oleObj>
              </mc:Choice>
              <mc:Fallback>
                <p:oleObj name="Equation" r:id="rId4" imgW="16129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3211513"/>
                        <a:ext cx="6127750" cy="250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The character vector of 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is normalized.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character vector of </a:t>
            </a:r>
            <a:r>
              <a:rPr lang="en-US" sz="2600" dirty="0" smtClean="0"/>
              <a:t>E </a:t>
            </a:r>
            <a:r>
              <a:rPr lang="en-US" sz="2600" dirty="0"/>
              <a:t>is normalized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character </a:t>
            </a:r>
            <a:r>
              <a:rPr lang="en-US" sz="2600" dirty="0" smtClean="0"/>
              <a:t>vectors </a:t>
            </a:r>
            <a:r>
              <a:rPr lang="en-US" sz="2600" dirty="0"/>
              <a:t>of A</a:t>
            </a:r>
            <a:r>
              <a:rPr lang="en-US" sz="2600" baseline="-25000" dirty="0"/>
              <a:t>1</a:t>
            </a:r>
            <a:r>
              <a:rPr lang="en-US" sz="2600" dirty="0"/>
              <a:t> </a:t>
            </a:r>
            <a:r>
              <a:rPr lang="en-US" sz="2600" dirty="0" smtClean="0"/>
              <a:t>and E are orthogonal.</a:t>
            </a:r>
            <a:br>
              <a:rPr lang="en-US" sz="2600" dirty="0" smtClean="0"/>
            </a:br>
            <a:r>
              <a:rPr lang="en-US" sz="2600" dirty="0" smtClean="0"/>
              <a:t> 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Orthonormal character vectors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92717"/>
              </p:ext>
            </p:extLst>
          </p:nvPr>
        </p:nvGraphicFramePr>
        <p:xfrm>
          <a:off x="2278063" y="4017963"/>
          <a:ext cx="45799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2" name="Equation" r:id="rId4" imgW="3111500" imgH="342900" progId="Equation.DSMT4">
                  <p:embed/>
                </p:oleObj>
              </mc:Choice>
              <mc:Fallback>
                <p:oleObj name="Equation" r:id="rId4" imgW="31115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017963"/>
                        <a:ext cx="45799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90564"/>
              </p:ext>
            </p:extLst>
          </p:nvPr>
        </p:nvGraphicFramePr>
        <p:xfrm>
          <a:off x="381000" y="1581728"/>
          <a:ext cx="8458200" cy="1847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8173"/>
                <a:gridCol w="754427"/>
                <a:gridCol w="762000"/>
                <a:gridCol w="762000"/>
                <a:gridCol w="762000"/>
                <a:gridCol w="762000"/>
                <a:gridCol w="685800"/>
                <a:gridCol w="2971800"/>
              </a:tblGrid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3v</a:t>
                      </a:r>
                      <a:r>
                        <a:rPr lang="en-US" b="0" i="0" baseline="0" dirty="0" smtClean="0"/>
                        <a:t>,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0" baseline="0" dirty="0" smtClean="0"/>
                        <a:t>3</a:t>
                      </a:r>
                      <a:r>
                        <a:rPr lang="en-US" b="0" i="1" baseline="0" dirty="0" smtClean="0"/>
                        <a:t>m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r>
                        <a:rPr lang="en-US" b="0" i="0" baseline="30000" dirty="0" smtClean="0"/>
                        <a:t>2</a:t>
                      </a:r>
                      <a:endParaRPr lang="en-US" b="0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6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E</a:t>
                      </a:r>
                      <a:endParaRPr lang="en-US" b="0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xy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/>
                        <a:t>−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yz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285070"/>
              </p:ext>
            </p:extLst>
          </p:nvPr>
        </p:nvGraphicFramePr>
        <p:xfrm>
          <a:off x="1905000" y="4876800"/>
          <a:ext cx="54022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3" name="Equation" r:id="rId6" imgW="3670300" imgH="342900" progId="Equation.DSMT4">
                  <p:embed/>
                </p:oleObj>
              </mc:Choice>
              <mc:Fallback>
                <p:oleObj name="Equation" r:id="rId6" imgW="36703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54022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85361"/>
              </p:ext>
            </p:extLst>
          </p:nvPr>
        </p:nvGraphicFramePr>
        <p:xfrm>
          <a:off x="2057400" y="5715000"/>
          <a:ext cx="5029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4" name="Equation" r:id="rId8" imgW="3416300" imgH="342900" progId="Equation.DSMT4">
                  <p:embed/>
                </p:oleObj>
              </mc:Choice>
              <mc:Fallback>
                <p:oleObj name="Equation" r:id="rId8" imgW="34163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715000"/>
                        <a:ext cx="50292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The contribution (</a:t>
            </a:r>
            <a:r>
              <a:rPr lang="en-US" sz="2600" i="1" dirty="0" smtClean="0"/>
              <a:t>c</a:t>
            </a:r>
            <a:r>
              <a:rPr lang="en-US" sz="2600" baseline="-25000" dirty="0" smtClean="0"/>
              <a:t>A1</a:t>
            </a:r>
            <a:r>
              <a:rPr lang="en-US" sz="2600" dirty="0" smtClean="0"/>
              <a:t>) of 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: 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The contribution (</a:t>
            </a:r>
            <a:r>
              <a:rPr lang="en-US" sz="2600" i="1" dirty="0" smtClean="0"/>
              <a:t>c</a:t>
            </a:r>
            <a:r>
              <a:rPr lang="en-US" sz="2600" baseline="-25000" dirty="0" smtClean="0"/>
              <a:t>A2</a:t>
            </a:r>
            <a:r>
              <a:rPr lang="en-US" sz="2600" dirty="0" smtClean="0"/>
              <a:t>) of 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:</a:t>
            </a:r>
            <a:br>
              <a:rPr lang="en-US" sz="2600" dirty="0" smtClean="0"/>
            </a:b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The contribution (</a:t>
            </a:r>
            <a:r>
              <a:rPr lang="en-US" sz="2600" i="1" dirty="0" err="1" smtClean="0"/>
              <a:t>c</a:t>
            </a:r>
            <a:r>
              <a:rPr lang="en-US" sz="2600" baseline="-25000" dirty="0" err="1" smtClean="0"/>
              <a:t>E</a:t>
            </a:r>
            <a:r>
              <a:rPr lang="en-US" sz="2600" dirty="0" smtClean="0"/>
              <a:t>) of E:</a:t>
            </a:r>
            <a:br>
              <a:rPr lang="en-US" sz="2600" dirty="0" smtClean="0"/>
            </a:br>
            <a:r>
              <a:rPr lang="en-US" sz="2600" dirty="0" smtClean="0"/>
              <a:t> 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12066"/>
              </p:ext>
            </p:extLst>
          </p:nvPr>
        </p:nvGraphicFramePr>
        <p:xfrm>
          <a:off x="381000" y="1524000"/>
          <a:ext cx="8458200" cy="23090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8173"/>
                <a:gridCol w="754427"/>
                <a:gridCol w="762000"/>
                <a:gridCol w="762000"/>
                <a:gridCol w="762000"/>
                <a:gridCol w="762000"/>
                <a:gridCol w="685800"/>
                <a:gridCol w="2971800"/>
              </a:tblGrid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3v</a:t>
                      </a:r>
                      <a:r>
                        <a:rPr lang="en-US" b="0" i="0" baseline="0" dirty="0" smtClean="0"/>
                        <a:t>,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0" baseline="0" dirty="0" smtClean="0"/>
                        <a:t>3</a:t>
                      </a:r>
                      <a:r>
                        <a:rPr lang="en-US" b="0" i="1" baseline="0" dirty="0" smtClean="0"/>
                        <a:t>m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r>
                        <a:rPr lang="en-US" b="0" i="0" baseline="30000" dirty="0" smtClean="0"/>
                        <a:t>2</a:t>
                      </a:r>
                      <a:endParaRPr lang="en-US" b="0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6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E</a:t>
                      </a:r>
                      <a:endParaRPr lang="en-US" b="0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xy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/>
                        <a:t>−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yz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6600"/>
                          </a:solidFill>
                        </a:rPr>
                        <a:t>E 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✕ </a:t>
                      </a:r>
                      <a:r>
                        <a:rPr lang="en-US" sz="1800" b="1" kern="1200" baseline="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E</a:t>
                      </a:r>
                      <a:endParaRPr lang="en-US" b="1" baseline="0" dirty="0" smtClean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762000" y="3447288"/>
            <a:ext cx="234696" cy="237744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479878"/>
              </p:ext>
            </p:extLst>
          </p:nvPr>
        </p:nvGraphicFramePr>
        <p:xfrm>
          <a:off x="2220913" y="4343400"/>
          <a:ext cx="4711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7" name="Equation" r:id="rId4" imgW="3200400" imgH="342900" progId="Equation.DSMT4">
                  <p:embed/>
                </p:oleObj>
              </mc:Choice>
              <mc:Fallback>
                <p:oleObj name="Equation" r:id="rId4" imgW="32004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4343400"/>
                        <a:ext cx="4711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10602"/>
              </p:ext>
            </p:extLst>
          </p:nvPr>
        </p:nvGraphicFramePr>
        <p:xfrm>
          <a:off x="1995488" y="5181600"/>
          <a:ext cx="51419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8" name="Equation" r:id="rId6" imgW="3492500" imgH="342900" progId="Equation.DSMT4">
                  <p:embed/>
                </p:oleObj>
              </mc:Choice>
              <mc:Fallback>
                <p:oleObj name="Equation" r:id="rId6" imgW="34925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181600"/>
                        <a:ext cx="51419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514976"/>
              </p:ext>
            </p:extLst>
          </p:nvPr>
        </p:nvGraphicFramePr>
        <p:xfrm>
          <a:off x="1981200" y="6048375"/>
          <a:ext cx="51244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9" name="Equation" r:id="rId8" imgW="3479800" imgH="342900" progId="Equation.DSMT4">
                  <p:embed/>
                </p:oleObj>
              </mc:Choice>
              <mc:Fallback>
                <p:oleObj name="Equation" r:id="rId8" imgW="34798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048375"/>
                        <a:ext cx="51244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3962400"/>
            <a:ext cx="8534400" cy="2743200"/>
          </a:xfrm>
          <a:prstGeom prst="rect">
            <a:avLst/>
          </a:prstGeom>
          <a:solidFill>
            <a:srgbClr val="F3EE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80698"/>
              </p:ext>
            </p:extLst>
          </p:nvPr>
        </p:nvGraphicFramePr>
        <p:xfrm>
          <a:off x="2209800" y="4568825"/>
          <a:ext cx="47767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40" name="Equation" r:id="rId10" imgW="1257300" imgH="241300" progId="Equation.DSMT4">
                  <p:embed/>
                </p:oleObj>
              </mc:Choice>
              <mc:Fallback>
                <p:oleObj name="Equation" r:id="rId10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68825"/>
                        <a:ext cx="47767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 Brace 13"/>
          <p:cNvSpPr/>
          <p:nvPr/>
        </p:nvSpPr>
        <p:spPr>
          <a:xfrm rot="16200000">
            <a:off x="2895600" y="4724400"/>
            <a:ext cx="304800" cy="1524000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5486400" y="4191000"/>
            <a:ext cx="304800" cy="2590800"/>
          </a:xfrm>
          <a:prstGeom prst="leftBrace">
            <a:avLst>
              <a:gd name="adj1" fmla="val 36904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5715000"/>
            <a:ext cx="6861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Degeneracy =  2 × 2     =    1   +   1   +   2  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91000" y="4648200"/>
            <a:ext cx="838200" cy="8382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95551"/>
              </p:ext>
            </p:extLst>
          </p:nvPr>
        </p:nvGraphicFramePr>
        <p:xfrm>
          <a:off x="4470400" y="3810000"/>
          <a:ext cx="2540000" cy="88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41" name="Equation" r:id="rId12" imgW="838200" imgH="292100" progId="Equation.DSMT4">
                  <p:embed/>
                </p:oleObj>
              </mc:Choice>
              <mc:Fallback>
                <p:oleObj name="Equation" r:id="rId12" imgW="838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810000"/>
                        <a:ext cx="2540000" cy="884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93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primary benefit of point-group symmetry lies in our ability to know whether some integrals are zero by symmetry, there are other chemical concepts derived from symmetry. We discuss the following three:</a:t>
            </a:r>
          </a:p>
          <a:p>
            <a:pPr lvl="1"/>
            <a:r>
              <a:rPr lang="en-US" dirty="0" smtClean="0"/>
              <a:t>Woodward-Hoffmann rule</a:t>
            </a:r>
          </a:p>
          <a:p>
            <a:pPr lvl="1"/>
            <a:r>
              <a:rPr lang="en-US" dirty="0" smtClean="0"/>
              <a:t>Crystal field theory</a:t>
            </a:r>
          </a:p>
          <a:p>
            <a:pPr lvl="1"/>
            <a:r>
              <a:rPr lang="en-US" dirty="0" err="1" smtClean="0"/>
              <a:t>Jahn</a:t>
            </a:r>
            <a:r>
              <a:rPr lang="en-US" dirty="0" smtClean="0"/>
              <a:t>-Teller distortion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6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Woodward-Hoffmann rule</a:t>
            </a:r>
            <a:endParaRPr lang="en-US" dirty="0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533400" y="1524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/>
              <a:t>The photo and thermal </a:t>
            </a:r>
            <a:r>
              <a:rPr lang="en-US" sz="2800" dirty="0" err="1"/>
              <a:t>pericyclic</a:t>
            </a:r>
            <a:r>
              <a:rPr lang="en-US" sz="2800" dirty="0"/>
              <a:t> reactions yield different isomers of </a:t>
            </a:r>
            <a:r>
              <a:rPr lang="en-US" sz="2800" dirty="0" err="1"/>
              <a:t>cyclobutene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652213"/>
              </p:ext>
            </p:extLst>
          </p:nvPr>
        </p:nvGraphicFramePr>
        <p:xfrm>
          <a:off x="1676400" y="2971800"/>
          <a:ext cx="392269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92" name="ISIS/Draw Sketch" r:id="rId4" imgW="2971800" imgH="1965960" progId="ISISServer">
                  <p:embed/>
                </p:oleObj>
              </mc:Choice>
              <mc:Fallback>
                <p:oleObj name="ISIS/Draw Sketch" r:id="rId4" imgW="2971800" imgH="1965960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392269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5629086" y="3260725"/>
            <a:ext cx="18385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3300"/>
                </a:solidFill>
                <a:ea typeface="MS PGothic" charset="0"/>
                <a:cs typeface="MS PGothic" charset="0"/>
              </a:rPr>
              <a:t>p</a:t>
            </a:r>
            <a:r>
              <a:rPr lang="en-US" altLang="ja-JP" dirty="0" smtClean="0">
                <a:solidFill>
                  <a:srgbClr val="FF3300"/>
                </a:solidFill>
              </a:rPr>
              <a:t>hotochemical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63193" name="Text Box 25"/>
          <p:cNvSpPr txBox="1">
            <a:spLocks noChangeArrowheads="1"/>
          </p:cNvSpPr>
          <p:nvPr/>
        </p:nvSpPr>
        <p:spPr bwMode="auto">
          <a:xfrm>
            <a:off x="5624470" y="4800600"/>
            <a:ext cx="1039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3300"/>
                </a:solidFill>
                <a:ea typeface="MS PGothic" charset="0"/>
                <a:cs typeface="MS PGothic" charset="0"/>
              </a:rPr>
              <a:t>thermal</a:t>
            </a: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86849"/>
              </p:ext>
            </p:extLst>
          </p:nvPr>
        </p:nvGraphicFramePr>
        <p:xfrm>
          <a:off x="908072" y="2971800"/>
          <a:ext cx="392269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35" name="ISIS/Draw Sketch" r:id="rId4" imgW="2971800" imgH="1965960" progId="ISISServer">
                  <p:embed/>
                </p:oleObj>
              </mc:Choice>
              <mc:Fallback>
                <p:oleObj name="ISIS/Draw Sketch" r:id="rId4" imgW="2971800" imgH="19659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72" y="2971800"/>
                        <a:ext cx="392269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Woodward-Hoffmann rule</a:t>
            </a:r>
            <a:endParaRPr lang="en-US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533400" y="15240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/>
              <a:t>What are the symmetry groups to which these reactions A and B belong?  </a:t>
            </a:r>
            <a:endParaRPr lang="en-US" sz="2800" dirty="0"/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5029200" y="3276600"/>
            <a:ext cx="3562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FF3300"/>
                </a:solidFill>
                <a:ea typeface="MS PGothic" charset="0"/>
                <a:cs typeface="MS PGothic" charset="0"/>
              </a:rPr>
              <a:t>p</a:t>
            </a:r>
            <a:r>
              <a:rPr lang="en-US" altLang="ja-JP" dirty="0">
                <a:solidFill>
                  <a:srgbClr val="FF3300"/>
                </a:solidFill>
              </a:rPr>
              <a:t>hotochemical / </a:t>
            </a:r>
            <a:r>
              <a:rPr lang="en-US" altLang="ja-JP" dirty="0" err="1" smtClean="0">
                <a:solidFill>
                  <a:srgbClr val="FF3300"/>
                </a:solidFill>
              </a:rPr>
              <a:t>disrotary</a:t>
            </a:r>
            <a:r>
              <a:rPr lang="en-US" altLang="ja-JP" dirty="0" smtClean="0">
                <a:solidFill>
                  <a:srgbClr val="FF3300"/>
                </a:solidFill>
              </a:rPr>
              <a:t> / C</a:t>
            </a:r>
            <a:r>
              <a:rPr lang="en-US" altLang="ja-JP" baseline="-25000" dirty="0" smtClean="0">
                <a:solidFill>
                  <a:srgbClr val="FF3300"/>
                </a:solidFill>
              </a:rPr>
              <a:t>s</a:t>
            </a:r>
            <a:endParaRPr lang="en-US" baseline="-25000" dirty="0">
              <a:solidFill>
                <a:srgbClr val="FF3300"/>
              </a:solidFill>
            </a:endParaRPr>
          </a:p>
        </p:txBody>
      </p:sp>
      <p:sp>
        <p:nvSpPr>
          <p:cNvPr id="263193" name="Text Box 25"/>
          <p:cNvSpPr txBox="1">
            <a:spLocks noChangeArrowheads="1"/>
          </p:cNvSpPr>
          <p:nvPr/>
        </p:nvSpPr>
        <p:spPr bwMode="auto">
          <a:xfrm>
            <a:off x="5029200" y="4800600"/>
            <a:ext cx="28644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FF3300"/>
                </a:solidFill>
                <a:ea typeface="MS PGothic" charset="0"/>
                <a:cs typeface="MS PGothic" charset="0"/>
              </a:rPr>
              <a:t>thermal</a:t>
            </a:r>
            <a:r>
              <a:rPr lang="en-US" altLang="ja-JP" dirty="0">
                <a:solidFill>
                  <a:srgbClr val="FF3300"/>
                </a:solidFill>
              </a:rPr>
              <a:t> / </a:t>
            </a:r>
            <a:r>
              <a:rPr lang="en-US" altLang="ja-JP" dirty="0" err="1" smtClean="0">
                <a:solidFill>
                  <a:srgbClr val="FF3300"/>
                </a:solidFill>
              </a:rPr>
              <a:t>conrotary</a:t>
            </a:r>
            <a:r>
              <a:rPr lang="en-US" altLang="ja-JP" dirty="0" smtClean="0">
                <a:solidFill>
                  <a:srgbClr val="FF3300"/>
                </a:solidFill>
              </a:rPr>
              <a:t> / C</a:t>
            </a:r>
            <a:r>
              <a:rPr lang="en-US" altLang="ja-JP" baseline="-25000" dirty="0" smtClean="0">
                <a:solidFill>
                  <a:srgbClr val="FF3300"/>
                </a:solidFill>
              </a:rPr>
              <a:t>2</a:t>
            </a:r>
            <a:endParaRPr lang="en-US" baseline="-25000" dirty="0">
              <a:solidFill>
                <a:srgbClr val="FF33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48600" y="3048000"/>
            <a:ext cx="838200" cy="8382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Right Arrow 1"/>
          <p:cNvSpPr/>
          <p:nvPr/>
        </p:nvSpPr>
        <p:spPr>
          <a:xfrm flipV="1">
            <a:off x="1066800" y="3810000"/>
            <a:ext cx="228600" cy="381000"/>
          </a:xfrm>
          <a:prstGeom prst="curved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flipV="1">
            <a:off x="1066800" y="4267200"/>
            <a:ext cx="228600" cy="381000"/>
          </a:xfrm>
          <a:prstGeom prst="curved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1066800" y="4267200"/>
            <a:ext cx="228600" cy="381000"/>
          </a:xfrm>
          <a:prstGeom prst="curvedRight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162800" y="4572000"/>
            <a:ext cx="838200" cy="8382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581400" y="3474720"/>
            <a:ext cx="914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81400" y="4992624"/>
            <a:ext cx="914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3028890"/>
            <a:ext cx="385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σ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9000" y="4552890"/>
            <a:ext cx="486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7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28" grpId="0" animBg="1"/>
      <p:bldP spid="29" grpId="0" animBg="1"/>
      <p:bldP spid="29" grpId="1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Woodward-Hoffmann rule</a:t>
            </a:r>
            <a:endParaRPr lang="en-US"/>
          </a:p>
        </p:txBody>
      </p:sp>
      <p:grpSp>
        <p:nvGrpSpPr>
          <p:cNvPr id="263173" name="Group 5"/>
          <p:cNvGrpSpPr>
            <a:grpSpLocks/>
          </p:cNvGrpSpPr>
          <p:nvPr/>
        </p:nvGrpSpPr>
        <p:grpSpPr bwMode="auto">
          <a:xfrm>
            <a:off x="2133600" y="2057696"/>
            <a:ext cx="5065713" cy="1752304"/>
            <a:chOff x="2340" y="4832"/>
            <a:chExt cx="7978" cy="2759"/>
          </a:xfrm>
        </p:grpSpPr>
        <p:graphicFrame>
          <p:nvGraphicFramePr>
            <p:cNvPr id="263174" name="Object 6"/>
            <p:cNvGraphicFramePr>
              <a:graphicFrameLocks noChangeAspect="1"/>
            </p:cNvGraphicFramePr>
            <p:nvPr/>
          </p:nvGraphicFramePr>
          <p:xfrm>
            <a:off x="2340" y="5456"/>
            <a:ext cx="3240" cy="1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55" name="ISIS/Draw Sketch" r:id="rId4" imgW="5219640" imgH="1615320" progId="ISISServer">
                    <p:embed/>
                  </p:oleObj>
                </mc:Choice>
                <mc:Fallback>
                  <p:oleObj name="ISIS/Draw Sketch" r:id="rId4" imgW="5219640" imgH="161532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0" y="5456"/>
                          <a:ext cx="3240" cy="10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3175" name="Line 7"/>
            <p:cNvSpPr>
              <a:spLocks noChangeShapeType="1"/>
            </p:cNvSpPr>
            <p:nvPr/>
          </p:nvSpPr>
          <p:spPr bwMode="auto">
            <a:xfrm flipH="1">
              <a:off x="2340" y="7112"/>
              <a:ext cx="3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76" name="Text Box 8"/>
            <p:cNvSpPr txBox="1">
              <a:spLocks noChangeArrowheads="1"/>
            </p:cNvSpPr>
            <p:nvPr/>
          </p:nvSpPr>
          <p:spPr bwMode="auto">
            <a:xfrm>
              <a:off x="3060" y="7128"/>
              <a:ext cx="162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higher energy</a:t>
              </a:r>
              <a:endParaRPr lang="en-US"/>
            </a:p>
          </p:txBody>
        </p:sp>
        <p:sp>
          <p:nvSpPr>
            <p:cNvPr id="263177" name="AutoShape 9"/>
            <p:cNvSpPr>
              <a:spLocks/>
            </p:cNvSpPr>
            <p:nvPr/>
          </p:nvSpPr>
          <p:spPr bwMode="auto">
            <a:xfrm rot="16200000" flipV="1">
              <a:off x="4770" y="5894"/>
              <a:ext cx="180" cy="1440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78" name="Text Box 10"/>
            <p:cNvSpPr txBox="1">
              <a:spLocks noChangeArrowheads="1"/>
            </p:cNvSpPr>
            <p:nvPr/>
          </p:nvSpPr>
          <p:spPr bwMode="auto">
            <a:xfrm>
              <a:off x="4320" y="6601"/>
              <a:ext cx="126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occupied</a:t>
              </a:r>
              <a:endParaRPr lang="en-US"/>
            </a:p>
          </p:txBody>
        </p:sp>
        <p:graphicFrame>
          <p:nvGraphicFramePr>
            <p:cNvPr id="263179" name="Object 11"/>
            <p:cNvGraphicFramePr>
              <a:graphicFrameLocks noChangeAspect="1"/>
            </p:cNvGraphicFramePr>
            <p:nvPr/>
          </p:nvGraphicFramePr>
          <p:xfrm>
            <a:off x="6660" y="5636"/>
            <a:ext cx="3658" cy="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56" name="ISIS/Draw Sketch" r:id="rId6" imgW="5775840" imgH="1203840" progId="ISISServer">
                    <p:embed/>
                  </p:oleObj>
                </mc:Choice>
                <mc:Fallback>
                  <p:oleObj name="ISIS/Draw Sketch" r:id="rId6" imgW="5775840" imgH="120384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" y="5636"/>
                          <a:ext cx="3658" cy="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3180" name="Line 12"/>
            <p:cNvSpPr>
              <a:spLocks noChangeShapeType="1"/>
            </p:cNvSpPr>
            <p:nvPr/>
          </p:nvSpPr>
          <p:spPr bwMode="auto">
            <a:xfrm flipH="1">
              <a:off x="6840" y="7112"/>
              <a:ext cx="3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81" name="Text Box 13"/>
            <p:cNvSpPr txBox="1">
              <a:spLocks noChangeArrowheads="1"/>
            </p:cNvSpPr>
            <p:nvPr/>
          </p:nvSpPr>
          <p:spPr bwMode="auto">
            <a:xfrm>
              <a:off x="7560" y="7128"/>
              <a:ext cx="162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higher energy</a:t>
              </a:r>
              <a:endParaRPr lang="en-US"/>
            </a:p>
          </p:txBody>
        </p:sp>
        <p:sp>
          <p:nvSpPr>
            <p:cNvPr id="263182" name="Oval 14"/>
            <p:cNvSpPr>
              <a:spLocks noChangeArrowheads="1"/>
            </p:cNvSpPr>
            <p:nvPr/>
          </p:nvSpPr>
          <p:spPr bwMode="auto">
            <a:xfrm>
              <a:off x="5040" y="4832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d</a:t>
              </a:r>
              <a:endParaRPr lang="en-US"/>
            </a:p>
          </p:txBody>
        </p:sp>
        <p:sp>
          <p:nvSpPr>
            <p:cNvPr id="263183" name="Oval 15"/>
            <p:cNvSpPr>
              <a:spLocks noChangeArrowheads="1"/>
            </p:cNvSpPr>
            <p:nvPr/>
          </p:nvSpPr>
          <p:spPr bwMode="auto">
            <a:xfrm>
              <a:off x="4140" y="4832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c</a:t>
              </a:r>
              <a:endParaRPr lang="en-US"/>
            </a:p>
          </p:txBody>
        </p:sp>
        <p:sp>
          <p:nvSpPr>
            <p:cNvPr id="263184" name="Oval 16"/>
            <p:cNvSpPr>
              <a:spLocks noChangeArrowheads="1"/>
            </p:cNvSpPr>
            <p:nvPr/>
          </p:nvSpPr>
          <p:spPr bwMode="auto">
            <a:xfrm>
              <a:off x="3240" y="4832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b</a:t>
              </a:r>
              <a:endParaRPr lang="en-US"/>
            </a:p>
          </p:txBody>
        </p:sp>
        <p:sp>
          <p:nvSpPr>
            <p:cNvPr id="263185" name="Oval 17"/>
            <p:cNvSpPr>
              <a:spLocks noChangeArrowheads="1"/>
            </p:cNvSpPr>
            <p:nvPr/>
          </p:nvSpPr>
          <p:spPr bwMode="auto">
            <a:xfrm>
              <a:off x="2340" y="4832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a</a:t>
              </a:r>
              <a:endParaRPr lang="en-US"/>
            </a:p>
          </p:txBody>
        </p:sp>
        <p:sp>
          <p:nvSpPr>
            <p:cNvPr id="263186" name="Oval 18"/>
            <p:cNvSpPr>
              <a:spLocks noChangeArrowheads="1"/>
            </p:cNvSpPr>
            <p:nvPr/>
          </p:nvSpPr>
          <p:spPr bwMode="auto">
            <a:xfrm>
              <a:off x="9540" y="4832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h</a:t>
              </a:r>
              <a:endParaRPr lang="en-US"/>
            </a:p>
          </p:txBody>
        </p:sp>
        <p:sp>
          <p:nvSpPr>
            <p:cNvPr id="263187" name="Oval 19"/>
            <p:cNvSpPr>
              <a:spLocks noChangeArrowheads="1"/>
            </p:cNvSpPr>
            <p:nvPr/>
          </p:nvSpPr>
          <p:spPr bwMode="auto">
            <a:xfrm>
              <a:off x="8640" y="4832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g</a:t>
              </a:r>
              <a:endParaRPr lang="en-US"/>
            </a:p>
          </p:txBody>
        </p:sp>
        <p:sp>
          <p:nvSpPr>
            <p:cNvPr id="263188" name="Oval 20"/>
            <p:cNvSpPr>
              <a:spLocks noChangeArrowheads="1"/>
            </p:cNvSpPr>
            <p:nvPr/>
          </p:nvSpPr>
          <p:spPr bwMode="auto">
            <a:xfrm>
              <a:off x="7740" y="4832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f</a:t>
              </a:r>
              <a:endParaRPr lang="en-US"/>
            </a:p>
          </p:txBody>
        </p:sp>
        <p:sp>
          <p:nvSpPr>
            <p:cNvPr id="263189" name="Oval 21"/>
            <p:cNvSpPr>
              <a:spLocks noChangeArrowheads="1"/>
            </p:cNvSpPr>
            <p:nvPr/>
          </p:nvSpPr>
          <p:spPr bwMode="auto">
            <a:xfrm>
              <a:off x="6840" y="4832"/>
              <a:ext cx="540" cy="5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e</a:t>
              </a:r>
              <a:endParaRPr lang="en-US"/>
            </a:p>
          </p:txBody>
        </p:sp>
        <p:sp>
          <p:nvSpPr>
            <p:cNvPr id="263190" name="AutoShape 22"/>
            <p:cNvSpPr>
              <a:spLocks/>
            </p:cNvSpPr>
            <p:nvPr/>
          </p:nvSpPr>
          <p:spPr bwMode="auto">
            <a:xfrm rot="16200000" flipV="1">
              <a:off x="9270" y="5894"/>
              <a:ext cx="180" cy="1440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91" name="Text Box 23"/>
            <p:cNvSpPr txBox="1">
              <a:spLocks noChangeArrowheads="1"/>
            </p:cNvSpPr>
            <p:nvPr/>
          </p:nvSpPr>
          <p:spPr bwMode="auto">
            <a:xfrm>
              <a:off x="8820" y="6601"/>
              <a:ext cx="126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ja-JP" sz="1200">
                  <a:latin typeface="Times New Roman" charset="0"/>
                  <a:ea typeface="MS Mincho" charset="0"/>
                  <a:cs typeface="MS Mincho" charset="0"/>
                </a:rPr>
                <a:t>occupied</a:t>
              </a: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90800" y="1600496"/>
            <a:ext cx="121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Reactant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4628" y="1600496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Product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8075"/>
              </p:ext>
            </p:extLst>
          </p:nvPr>
        </p:nvGraphicFramePr>
        <p:xfrm>
          <a:off x="457200" y="4191000"/>
          <a:ext cx="8077194" cy="213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6597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533397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g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h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Photochemical / C</a:t>
                      </a:r>
                      <a:r>
                        <a:rPr lang="en-US" baseline="-25000" dirty="0" smtClean="0"/>
                        <a:t>s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A’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A”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A’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A’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A’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Thermal / 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65556"/>
              </p:ext>
            </p:extLst>
          </p:nvPr>
        </p:nvGraphicFramePr>
        <p:xfrm>
          <a:off x="457200" y="4191000"/>
          <a:ext cx="8077194" cy="213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6597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533397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g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h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Photochemical / C</a:t>
                      </a:r>
                      <a:r>
                        <a:rPr lang="en-US" baseline="-25000" dirty="0" smtClean="0"/>
                        <a:t>s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A’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A”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A’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A’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A’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Thermal / C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48200" y="3657600"/>
            <a:ext cx="685800" cy="533400"/>
            <a:chOff x="4648200" y="3657600"/>
            <a:chExt cx="685800" cy="533400"/>
          </a:xfrm>
        </p:grpSpPr>
        <p:sp>
          <p:nvSpPr>
            <p:cNvPr id="5" name="Left Arrow 4"/>
            <p:cNvSpPr/>
            <p:nvPr/>
          </p:nvSpPr>
          <p:spPr>
            <a:xfrm>
              <a:off x="4648200" y="4038600"/>
              <a:ext cx="685800" cy="152400"/>
            </a:xfrm>
            <a:prstGeom prst="leftArrow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4430807"/>
                </p:ext>
              </p:extLst>
            </p:nvPr>
          </p:nvGraphicFramePr>
          <p:xfrm>
            <a:off x="4786916" y="3657600"/>
            <a:ext cx="470884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57" name="Equation" r:id="rId8" imgW="203200" imgH="177800" progId="Equation.DSMT4">
                    <p:embed/>
                  </p:oleObj>
                </mc:Choice>
                <mc:Fallback>
                  <p:oleObj name="Equation" r:id="rId8" imgW="2032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916" y="3657600"/>
                          <a:ext cx="470884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2514600" y="6324600"/>
            <a:ext cx="410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“Conservation of orbital symmetry”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7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field theory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191000"/>
            <a:ext cx="4267200" cy="13921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96000"/>
            <a:ext cx="8305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Permission is granted to copy, distribute and/or modify this document under the terms of the GNU Free Documentation License, Version 1.2 or any later version published by the Free Software Foundation; with no Invariant Sections, no Front-Cover Texts, and no Back-Cover Texts. A copy of the license is included in the section entitled GNU Free Documentation License.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55626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[</a:t>
            </a:r>
            <a:r>
              <a:rPr lang="en-US" dirty="0"/>
              <a:t>Ni(NH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6</a:t>
            </a:r>
            <a:r>
              <a:rPr lang="en-US" dirty="0"/>
              <a:t>]</a:t>
            </a:r>
            <a:r>
              <a:rPr lang="en-US" baseline="30000" dirty="0"/>
              <a:t>2+</a:t>
            </a:r>
            <a:r>
              <a:rPr lang="en-US" dirty="0"/>
              <a:t>, [Ni(en)</a:t>
            </a:r>
            <a:r>
              <a:rPr lang="en-US" baseline="-25000" dirty="0"/>
              <a:t>3</a:t>
            </a:r>
            <a:r>
              <a:rPr lang="en-US" dirty="0"/>
              <a:t>]</a:t>
            </a:r>
            <a:r>
              <a:rPr lang="en-US" baseline="30000" dirty="0"/>
              <a:t>2+</a:t>
            </a:r>
            <a:r>
              <a:rPr lang="en-US" dirty="0"/>
              <a:t>, [NiCl</a:t>
            </a:r>
            <a:r>
              <a:rPr lang="en-US" baseline="-25000" dirty="0"/>
              <a:t>4</a:t>
            </a:r>
            <a:r>
              <a:rPr lang="en-US" dirty="0"/>
              <a:t>]</a:t>
            </a:r>
            <a:r>
              <a:rPr lang="en-US" baseline="30000" dirty="0" smtClean="0"/>
              <a:t>2−</a:t>
            </a:r>
            <a:r>
              <a:rPr lang="en-US" dirty="0" smtClean="0"/>
              <a:t>, </a:t>
            </a:r>
            <a:r>
              <a:rPr lang="en-US" dirty="0"/>
              <a:t>[Ni(H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baseline="-25000" dirty="0"/>
              <a:t>6</a:t>
            </a:r>
            <a:r>
              <a:rPr lang="en-US" dirty="0"/>
              <a:t>]</a:t>
            </a:r>
            <a:r>
              <a:rPr lang="en-US" baseline="30000" dirty="0"/>
              <a:t>2+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3352800" cy="1928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76399"/>
            <a:ext cx="3352800" cy="19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eft Arrow 48"/>
          <p:cNvSpPr/>
          <p:nvPr/>
        </p:nvSpPr>
        <p:spPr>
          <a:xfrm rot="5400000">
            <a:off x="1181100" y="5143500"/>
            <a:ext cx="1219200" cy="228600"/>
          </a:xfrm>
          <a:prstGeom prst="leftArrow">
            <a:avLst/>
          </a:prstGeom>
          <a:solidFill>
            <a:srgbClr val="3366FF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field theory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08" y="1676401"/>
            <a:ext cx="238499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752600"/>
            <a:ext cx="2014198" cy="11583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81400" y="49338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5086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5162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5238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5010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8400" y="5467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5619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8400" y="5543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48400" y="4324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48400" y="4248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4400" y="45528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400" y="4705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4400" y="4629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" y="5924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4400" y="5848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67000" y="4629090"/>
            <a:ext cx="914400" cy="457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7000" y="5086290"/>
            <a:ext cx="914400" cy="7620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334000" y="4324290"/>
            <a:ext cx="914400" cy="7620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5086290"/>
            <a:ext cx="914400" cy="457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86200" y="5314890"/>
            <a:ext cx="123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</a:rPr>
              <a:t>d</a:t>
            </a:r>
            <a:r>
              <a:rPr lang="en-US" dirty="0" smtClean="0">
                <a:solidFill>
                  <a:srgbClr val="FF6600"/>
                </a:solidFill>
              </a:rPr>
              <a:t> orbitals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800" y="5619690"/>
            <a:ext cx="145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6600"/>
                </a:solidFill>
              </a:rPr>
              <a:t>d</a:t>
            </a:r>
            <a:r>
              <a:rPr lang="en-US" i="1" baseline="-25000" dirty="0" err="1" smtClean="0">
                <a:solidFill>
                  <a:srgbClr val="FF6600"/>
                </a:solidFill>
              </a:rPr>
              <a:t>xy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i="1" dirty="0" err="1" smtClean="0">
                <a:solidFill>
                  <a:srgbClr val="FF6600"/>
                </a:solidFill>
              </a:rPr>
              <a:t>d</a:t>
            </a:r>
            <a:r>
              <a:rPr lang="en-US" i="1" baseline="-25000" dirty="0" err="1" smtClean="0">
                <a:solidFill>
                  <a:srgbClr val="FF6600"/>
                </a:solidFill>
              </a:rPr>
              <a:t>yz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i="1" dirty="0" err="1" smtClean="0">
                <a:solidFill>
                  <a:srgbClr val="FF6600"/>
                </a:solidFill>
              </a:rPr>
              <a:t>d</a:t>
            </a:r>
            <a:r>
              <a:rPr lang="en-US" i="1" baseline="-25000" dirty="0" err="1" smtClean="0">
                <a:solidFill>
                  <a:srgbClr val="FF6600"/>
                </a:solidFill>
              </a:rPr>
              <a:t>zx</a:t>
            </a:r>
            <a:endParaRPr lang="en-US" i="1" baseline="-25000" dirty="0">
              <a:solidFill>
                <a:srgbClr val="FF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6800" y="4705290"/>
            <a:ext cx="145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6600"/>
                </a:solidFill>
              </a:rPr>
              <a:t>d</a:t>
            </a:r>
            <a:r>
              <a:rPr lang="en-US" i="1" baseline="-25000" dirty="0" err="1" smtClean="0">
                <a:solidFill>
                  <a:srgbClr val="FF6600"/>
                </a:solidFill>
              </a:rPr>
              <a:t>xy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i="1" dirty="0" err="1" smtClean="0">
                <a:solidFill>
                  <a:srgbClr val="FF6600"/>
                </a:solidFill>
              </a:rPr>
              <a:t>d</a:t>
            </a:r>
            <a:r>
              <a:rPr lang="en-US" i="1" baseline="-25000" dirty="0" err="1" smtClean="0">
                <a:solidFill>
                  <a:srgbClr val="FF6600"/>
                </a:solidFill>
              </a:rPr>
              <a:t>yz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i="1" dirty="0" err="1" smtClean="0">
                <a:solidFill>
                  <a:srgbClr val="FF6600"/>
                </a:solidFill>
              </a:rPr>
              <a:t>d</a:t>
            </a:r>
            <a:r>
              <a:rPr lang="en-US" i="1" baseline="-25000" dirty="0" err="1" smtClean="0">
                <a:solidFill>
                  <a:srgbClr val="FF6600"/>
                </a:solidFill>
              </a:rPr>
              <a:t>zx</a:t>
            </a:r>
            <a:endParaRPr lang="en-US" i="1" baseline="-25000" dirty="0">
              <a:solidFill>
                <a:srgbClr val="FF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3000" y="5924490"/>
            <a:ext cx="1300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</a:rPr>
              <a:t>d</a:t>
            </a:r>
            <a:r>
              <a:rPr lang="en-US" i="1" baseline="-25000" dirty="0" smtClean="0">
                <a:solidFill>
                  <a:srgbClr val="FF6600"/>
                </a:solidFill>
              </a:rPr>
              <a:t>z</a:t>
            </a:r>
            <a:r>
              <a:rPr lang="en-US" baseline="-25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i="1" dirty="0" smtClean="0">
                <a:solidFill>
                  <a:srgbClr val="FF6600"/>
                </a:solidFill>
              </a:rPr>
              <a:t>d</a:t>
            </a:r>
            <a:r>
              <a:rPr lang="en-US" i="1" baseline="-25000" dirty="0" smtClean="0">
                <a:solidFill>
                  <a:srgbClr val="FF6600"/>
                </a:solidFill>
              </a:rPr>
              <a:t>x</a:t>
            </a:r>
            <a:r>
              <a:rPr lang="en-US" baseline="-25000" dirty="0" smtClean="0">
                <a:solidFill>
                  <a:srgbClr val="FF6600"/>
                </a:solidFill>
              </a:rPr>
              <a:t>2−</a:t>
            </a:r>
            <a:r>
              <a:rPr lang="en-US" i="1" baseline="-25000" dirty="0" smtClean="0">
                <a:solidFill>
                  <a:srgbClr val="FF6600"/>
                </a:solidFill>
              </a:rPr>
              <a:t>y</a:t>
            </a:r>
            <a:r>
              <a:rPr lang="en-US" baseline="-25000" dirty="0" smtClean="0">
                <a:solidFill>
                  <a:srgbClr val="FF6600"/>
                </a:solidFill>
              </a:rPr>
              <a:t>2</a:t>
            </a:r>
            <a:endParaRPr lang="en-US" i="1" baseline="-25000" dirty="0">
              <a:solidFill>
                <a:srgbClr val="FF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7000" y="4324290"/>
            <a:ext cx="1300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</a:rPr>
              <a:t>d</a:t>
            </a:r>
            <a:r>
              <a:rPr lang="en-US" i="1" baseline="-25000" dirty="0" smtClean="0">
                <a:solidFill>
                  <a:srgbClr val="FF6600"/>
                </a:solidFill>
              </a:rPr>
              <a:t>z</a:t>
            </a:r>
            <a:r>
              <a:rPr lang="en-US" baseline="-25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i="1" dirty="0" smtClean="0">
                <a:solidFill>
                  <a:srgbClr val="FF6600"/>
                </a:solidFill>
              </a:rPr>
              <a:t>d</a:t>
            </a:r>
            <a:r>
              <a:rPr lang="en-US" i="1" baseline="-25000" dirty="0" smtClean="0">
                <a:solidFill>
                  <a:srgbClr val="FF6600"/>
                </a:solidFill>
              </a:rPr>
              <a:t>x</a:t>
            </a:r>
            <a:r>
              <a:rPr lang="en-US" baseline="-25000" dirty="0" smtClean="0">
                <a:solidFill>
                  <a:srgbClr val="FF6600"/>
                </a:solidFill>
              </a:rPr>
              <a:t>2−</a:t>
            </a:r>
            <a:r>
              <a:rPr lang="en-US" i="1" baseline="-25000" dirty="0" smtClean="0">
                <a:solidFill>
                  <a:srgbClr val="FF6600"/>
                </a:solidFill>
              </a:rPr>
              <a:t>y</a:t>
            </a:r>
            <a:r>
              <a:rPr lang="en-US" baseline="-25000" dirty="0" smtClean="0">
                <a:solidFill>
                  <a:srgbClr val="FF6600"/>
                </a:solidFill>
              </a:rPr>
              <a:t>2</a:t>
            </a:r>
            <a:endParaRPr lang="en-US" i="1" baseline="-25000" dirty="0">
              <a:solidFill>
                <a:srgbClr val="FF6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7800" y="3591580"/>
            <a:ext cx="60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7F7F7F"/>
                </a:solidFill>
              </a:rPr>
              <a:t>T</a:t>
            </a:r>
            <a:r>
              <a:rPr lang="en-US" sz="2800" i="1" baseline="-25000" dirty="0" smtClean="0">
                <a:solidFill>
                  <a:srgbClr val="7F7F7F"/>
                </a:solidFill>
              </a:rPr>
              <a:t>d</a:t>
            </a:r>
            <a:endParaRPr lang="en-US" sz="2800" i="1" baseline="-25000" dirty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0" y="3591580"/>
            <a:ext cx="66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7F7F7F"/>
                </a:solidFill>
              </a:rPr>
              <a:t>O</a:t>
            </a:r>
            <a:r>
              <a:rPr lang="en-US" sz="2800" i="1" baseline="-25000" dirty="0" smtClean="0">
                <a:solidFill>
                  <a:srgbClr val="7F7F7F"/>
                </a:solidFill>
              </a:rPr>
              <a:t>h</a:t>
            </a:r>
            <a:endParaRPr lang="en-US" sz="2800" i="1" baseline="-25000" dirty="0">
              <a:solidFill>
                <a:srgbClr val="7F7F7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81400" y="3591580"/>
            <a:ext cx="162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F7F7F"/>
                </a:solidFill>
              </a:rPr>
              <a:t>s</a:t>
            </a:r>
            <a:r>
              <a:rPr lang="en-US" sz="2800" dirty="0" smtClean="0">
                <a:solidFill>
                  <a:srgbClr val="7F7F7F"/>
                </a:solidFill>
              </a:rPr>
              <a:t>pherical</a:t>
            </a:r>
            <a:endParaRPr lang="en-US" sz="2800" baseline="-25000" dirty="0">
              <a:solidFill>
                <a:srgbClr val="7F7F7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" y="563880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4419600"/>
            <a:ext cx="43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</a:t>
            </a:r>
            <a:r>
              <a:rPr lang="en-US" baseline="-25000" dirty="0" smtClean="0">
                <a:solidFill>
                  <a:srgbClr val="3366FF"/>
                </a:solidFill>
              </a:rPr>
              <a:t>2</a:t>
            </a:r>
            <a:endParaRPr lang="en-US" baseline="-25000" dirty="0">
              <a:solidFill>
                <a:srgbClr val="3366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77200" y="403860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E</a:t>
            </a:r>
            <a:r>
              <a:rPr lang="en-US" baseline="-25000" dirty="0" err="1" smtClean="0">
                <a:solidFill>
                  <a:srgbClr val="3366FF"/>
                </a:solidFill>
              </a:rPr>
              <a:t>g</a:t>
            </a:r>
            <a:endParaRPr lang="en-US" baseline="-25000" dirty="0">
              <a:solidFill>
                <a:srgbClr val="3366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77200" y="5334000"/>
            <a:ext cx="53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</a:t>
            </a:r>
            <a:r>
              <a:rPr lang="en-US" baseline="-25000" dirty="0" smtClean="0">
                <a:solidFill>
                  <a:srgbClr val="3366FF"/>
                </a:solidFill>
              </a:rPr>
              <a:t>2g</a:t>
            </a:r>
            <a:endParaRPr lang="en-US" baseline="-25000" dirty="0">
              <a:solidFill>
                <a:srgbClr val="3366FF"/>
              </a:solidFill>
            </a:endParaRPr>
          </a:p>
        </p:txBody>
      </p:sp>
      <p:graphicFrame>
        <p:nvGraphicFramePr>
          <p:cNvPr id="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78624"/>
              </p:ext>
            </p:extLst>
          </p:nvPr>
        </p:nvGraphicFramePr>
        <p:xfrm>
          <a:off x="1905000" y="5334000"/>
          <a:ext cx="470884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8" name="Equation" r:id="rId5" imgW="203200" imgH="177800" progId="Equation.DSMT4">
                  <p:embed/>
                </p:oleObj>
              </mc:Choice>
              <mc:Fallback>
                <p:oleObj name="Equation" r:id="rId5" imgW="203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34000"/>
                        <a:ext cx="470884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Left Arrow 50"/>
          <p:cNvSpPr/>
          <p:nvPr/>
        </p:nvSpPr>
        <p:spPr>
          <a:xfrm rot="5400000">
            <a:off x="6515100" y="4762500"/>
            <a:ext cx="1219200" cy="228600"/>
          </a:xfrm>
          <a:prstGeom prst="leftArrow">
            <a:avLst/>
          </a:prstGeom>
          <a:solidFill>
            <a:srgbClr val="3366FF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58776"/>
              </p:ext>
            </p:extLst>
          </p:nvPr>
        </p:nvGraphicFramePr>
        <p:xfrm>
          <a:off x="7239000" y="4953000"/>
          <a:ext cx="470884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9" name="Equation" r:id="rId7" imgW="203200" imgH="177800" progId="Equation.DSMT4">
                  <p:embed/>
                </p:oleObj>
              </mc:Choice>
              <mc:Fallback>
                <p:oleObj name="Equation" r:id="rId7" imgW="203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953000"/>
                        <a:ext cx="470884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676400"/>
            <a:ext cx="2438400" cy="14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2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647907"/>
            <a:ext cx="3048000" cy="1752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NiCl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2−</a:t>
            </a:r>
            <a:r>
              <a:rPr lang="en-US" dirty="0"/>
              <a:t> </a:t>
            </a:r>
            <a:r>
              <a:rPr lang="en-US" dirty="0" smtClean="0"/>
              <a:t>belongs to </a:t>
            </a:r>
            <a:r>
              <a:rPr lang="en-US" i="1" dirty="0" smtClean="0"/>
              <a:t>T</a:t>
            </a:r>
            <a:r>
              <a:rPr lang="en-US" i="1" baseline="-25000" dirty="0" smtClean="0"/>
              <a:t>d</a:t>
            </a:r>
            <a:endParaRPr lang="en-US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53148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5467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5543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5619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5391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4400" y="49338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400" y="5086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4400" y="5010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" y="6305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4400" y="6229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67000" y="5010090"/>
            <a:ext cx="914400" cy="457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7000" y="5467290"/>
            <a:ext cx="914400" cy="7620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86200" y="5695890"/>
            <a:ext cx="123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orbitals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6800" y="5086290"/>
            <a:ext cx="145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xy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yz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zx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3000" y="6305490"/>
            <a:ext cx="1300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2−</a:t>
            </a:r>
            <a:r>
              <a:rPr lang="en-US" i="1" baseline="-25000" dirty="0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7800" y="4038600"/>
            <a:ext cx="60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T</a:t>
            </a:r>
            <a:r>
              <a:rPr lang="en-US" sz="2800" i="1" baseline="-25000" dirty="0" smtClean="0"/>
              <a:t>d</a:t>
            </a:r>
            <a:endParaRPr lang="en-US" sz="2800" i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1400" y="4038600"/>
            <a:ext cx="162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pherical</a:t>
            </a:r>
            <a:endParaRPr lang="en-US" sz="28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496311"/>
              </p:ext>
            </p:extLst>
          </p:nvPr>
        </p:nvGraphicFramePr>
        <p:xfrm>
          <a:off x="1066800" y="1219200"/>
          <a:ext cx="6934202" cy="2770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0527"/>
                <a:gridCol w="673067"/>
                <a:gridCol w="679824"/>
                <a:gridCol w="679824"/>
                <a:gridCol w="679824"/>
                <a:gridCol w="679824"/>
                <a:gridCol w="2651312"/>
              </a:tblGrid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T</a:t>
                      </a:r>
                      <a:r>
                        <a:rPr lang="en-US" b="0" i="1" baseline="-25000" dirty="0" smtClean="0"/>
                        <a:t>d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8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3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2</a:t>
                      </a:r>
                      <a:endParaRPr lang="en-US" b="0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6</a:t>
                      </a:r>
                      <a:r>
                        <a:rPr lang="en-US" b="0" i="1" dirty="0" smtClean="0"/>
                        <a:t>S</a:t>
                      </a:r>
                      <a:r>
                        <a:rPr lang="en-US" b="0" i="0" baseline="-25000" dirty="0" smtClean="0"/>
                        <a:t>4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6</a:t>
                      </a:r>
                      <a:r>
                        <a:rPr lang="en-US" b="0" i="1" dirty="0" smtClean="0"/>
                        <a:t>σ</a:t>
                      </a:r>
                      <a:r>
                        <a:rPr lang="en-US" b="0" i="1" baseline="-25000" dirty="0" smtClean="0"/>
                        <a:t>d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24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b="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b="0" i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−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b="0" i="1" dirty="0" err="1" smtClean="0">
                          <a:solidFill>
                            <a:srgbClr val="0000FF"/>
                          </a:solidFill>
                        </a:rPr>
                        <a:t>xy</a:t>
                      </a:r>
                      <a:r>
                        <a:rPr lang="en-US" b="0" i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FF"/>
                          </a:solidFill>
                        </a:rPr>
                        <a:t>yz</a:t>
                      </a:r>
                      <a:r>
                        <a:rPr lang="en-US" b="0" i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FF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57200" y="60006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4781490"/>
            <a:ext cx="43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797788" y="4876507"/>
            <a:ext cx="304800" cy="6858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97788" y="5562307"/>
            <a:ext cx="304800" cy="6858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78788" y="4876507"/>
            <a:ext cx="529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i="1" baseline="-25000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797788" y="5409907"/>
            <a:ext cx="288812" cy="3048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78788" y="4876507"/>
            <a:ext cx="527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xy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64388" y="5409907"/>
            <a:ext cx="685800" cy="3048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50188" y="5409907"/>
            <a:ext cx="685800" cy="3048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048000" y="6096000"/>
            <a:ext cx="1633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CT transition</a:t>
            </a: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allowed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6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4" grpId="0" animBg="1"/>
      <p:bldP spid="55" grpId="0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Abelian</a:t>
            </a:r>
            <a:r>
              <a:rPr lang="en-US" dirty="0" smtClean="0"/>
              <a:t> groups and chemical applications of symmetry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5063"/>
            <a:ext cx="8229600" cy="2624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 this lecture, we learn non-</a:t>
            </a:r>
            <a:r>
              <a:rPr lang="en-US" dirty="0" err="1" smtClean="0"/>
              <a:t>Abelian</a:t>
            </a:r>
            <a:r>
              <a:rPr lang="en-US" dirty="0" smtClean="0"/>
              <a:t> point groups and the decomposition of a product of </a:t>
            </a:r>
            <a:r>
              <a:rPr lang="en-US" dirty="0" err="1" smtClean="0"/>
              <a:t>irreps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also apply the symmetry theory to chemistry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8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2" y="4419600"/>
            <a:ext cx="3444988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Ni(OH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2+</a:t>
            </a:r>
            <a:r>
              <a:rPr lang="en-US" dirty="0" smtClean="0"/>
              <a:t> belongs to </a:t>
            </a:r>
            <a:r>
              <a:rPr lang="en-US" i="1" dirty="0" smtClean="0"/>
              <a:t>O</a:t>
            </a:r>
            <a:r>
              <a:rPr lang="en-US" i="1" baseline="-25000" dirty="0" smtClean="0"/>
              <a:t>h</a:t>
            </a:r>
            <a:endParaRPr lang="en-US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53148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5467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5543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5619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5391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8400" y="5848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6000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8400" y="5924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48400" y="4705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48400" y="4629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334000" y="4705290"/>
            <a:ext cx="914400" cy="7620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5467290"/>
            <a:ext cx="914400" cy="457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86200" y="5695890"/>
            <a:ext cx="123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orbitals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800" y="6000690"/>
            <a:ext cx="145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xy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yz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zx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7000" y="4705290"/>
            <a:ext cx="1300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2−</a:t>
            </a:r>
            <a:r>
              <a:rPr lang="en-US" i="1" baseline="-25000" dirty="0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0" y="4038600"/>
            <a:ext cx="66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</a:rPr>
              <a:t>O</a:t>
            </a:r>
            <a:r>
              <a:rPr lang="en-US" sz="2800" i="1" baseline="-25000" dirty="0" smtClean="0">
                <a:solidFill>
                  <a:srgbClr val="000000"/>
                </a:solidFill>
              </a:rPr>
              <a:t>h</a:t>
            </a:r>
            <a:endParaRPr lang="en-US" sz="2800" i="1" baseline="-250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81400" y="4038600"/>
            <a:ext cx="162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pherical</a:t>
            </a:r>
            <a:endParaRPr lang="en-US" sz="28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98016"/>
              </p:ext>
            </p:extLst>
          </p:nvPr>
        </p:nvGraphicFramePr>
        <p:xfrm>
          <a:off x="1066800" y="1186872"/>
          <a:ext cx="6934202" cy="27755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0527"/>
                <a:gridCol w="673067"/>
                <a:gridCol w="679824"/>
                <a:gridCol w="679824"/>
                <a:gridCol w="679824"/>
                <a:gridCol w="679824"/>
                <a:gridCol w="2651312"/>
              </a:tblGrid>
              <a:tr h="396504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O</a:t>
                      </a:r>
                      <a:r>
                        <a:rPr lang="en-US" b="0" i="1" baseline="-25000" dirty="0" smtClean="0"/>
                        <a:t>h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8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2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6C</a:t>
                      </a:r>
                      <a:r>
                        <a:rPr lang="en-US" b="0" i="0" baseline="-25000" dirty="0" smtClean="0"/>
                        <a:t>2</a:t>
                      </a:r>
                      <a:endParaRPr lang="en-US" b="0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6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4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…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48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1g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b="0" baseline="-25000" dirty="0" err="1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b="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b="0" i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−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rgbClr val="0000FF"/>
                          </a:solidFill>
                        </a:rPr>
                        <a:t>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b="0" i="1" dirty="0" err="1" smtClean="0">
                          <a:solidFill>
                            <a:srgbClr val="0000FF"/>
                          </a:solidFill>
                        </a:rPr>
                        <a:t>xy</a:t>
                      </a:r>
                      <a:r>
                        <a:rPr lang="en-US" b="0" i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FF"/>
                          </a:solidFill>
                        </a:rPr>
                        <a:t>yz</a:t>
                      </a:r>
                      <a:r>
                        <a:rPr lang="en-US" b="0" i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FF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965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077200" y="441960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g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77200" y="5695890"/>
            <a:ext cx="53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</a:rPr>
              <a:t>2g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52600" y="4724400"/>
            <a:ext cx="304800" cy="6858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752600" y="5410200"/>
            <a:ext cx="304800" cy="6858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4724400"/>
            <a:ext cx="529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i="1" baseline="-25000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133600" y="4724400"/>
            <a:ext cx="527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xy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219200" y="5257800"/>
            <a:ext cx="685800" cy="3048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905000" y="5257800"/>
            <a:ext cx="685800" cy="3048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768588" y="5257800"/>
            <a:ext cx="288812" cy="3048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19600" y="6163561"/>
            <a:ext cx="1667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660066"/>
                </a:solidFill>
              </a:rPr>
              <a:t>d-d </a:t>
            </a:r>
            <a:r>
              <a:rPr lang="en-US" dirty="0" smtClean="0">
                <a:solidFill>
                  <a:srgbClr val="660066"/>
                </a:solidFill>
              </a:rPr>
              <a:t>transition</a:t>
            </a: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forbidden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3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9" grpId="0" animBg="1"/>
      <p:bldP spid="49" grpId="1" animBg="1"/>
      <p:bldP spid="4" grpId="0"/>
      <p:bldP spid="4" grpId="1"/>
      <p:bldP spid="52" grpId="0"/>
      <p:bldP spid="54" grpId="0" animBg="1"/>
      <p:bldP spid="55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Jahn</a:t>
            </a:r>
            <a:r>
              <a:rPr lang="en-US" dirty="0" smtClean="0"/>
              <a:t>-Teller distortion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210357"/>
            <a:ext cx="3956045" cy="2275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3962400" cy="2278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4876800"/>
            <a:ext cx="66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6600"/>
                </a:solidFill>
              </a:rPr>
              <a:t>O</a:t>
            </a:r>
            <a:r>
              <a:rPr lang="en-US" sz="2800" i="1" baseline="-25000" dirty="0" smtClean="0">
                <a:solidFill>
                  <a:srgbClr val="FF6600"/>
                </a:solidFill>
              </a:rPr>
              <a:t>h</a:t>
            </a:r>
            <a:endParaRPr lang="en-US" sz="2800" i="1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876800"/>
            <a:ext cx="77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6600"/>
                </a:solidFill>
              </a:rPr>
              <a:t>D</a:t>
            </a:r>
            <a:r>
              <a:rPr lang="en-US" sz="2800" baseline="-25000" dirty="0" smtClean="0">
                <a:solidFill>
                  <a:srgbClr val="FF6600"/>
                </a:solidFill>
              </a:rPr>
              <a:t>4</a:t>
            </a:r>
            <a:r>
              <a:rPr lang="en-US" sz="2800" i="1" baseline="-25000" dirty="0" smtClean="0">
                <a:solidFill>
                  <a:srgbClr val="FF6600"/>
                </a:solidFill>
              </a:rPr>
              <a:t>h</a:t>
            </a:r>
            <a:endParaRPr lang="en-US" sz="2800" i="1" baseline="-25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Jahn</a:t>
            </a:r>
            <a:r>
              <a:rPr lang="en-US" dirty="0" smtClean="0"/>
              <a:t>-Teller distortion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87" y="1753648"/>
            <a:ext cx="3117613" cy="1792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3122621" cy="179580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759187" y="5848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59187" y="6000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9187" y="5924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59187" y="4705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59187" y="4629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11587" y="6076890"/>
            <a:ext cx="145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xy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yz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zx</a:t>
            </a:r>
            <a:endParaRPr lang="en-US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7787" y="4705290"/>
            <a:ext cx="1300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2−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6387" y="3581400"/>
            <a:ext cx="95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(3</a:t>
            </a:r>
            <a:r>
              <a:rPr lang="en-US" sz="2800" i="1" dirty="0" smtClean="0">
                <a:solidFill>
                  <a:srgbClr val="000000"/>
                </a:solidFill>
              </a:rPr>
              <a:t>d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baseline="30000" dirty="0" smtClean="0">
                <a:solidFill>
                  <a:srgbClr val="000000"/>
                </a:solidFill>
              </a:rPr>
              <a:t>8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87787" y="57912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40187" y="57912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521187" y="5715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73587" y="5715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054587" y="5638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06987" y="5638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292587" y="4495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78387" y="4495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57800" y="5848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57800" y="6000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5924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57800" y="4705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57800" y="46290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6076890"/>
            <a:ext cx="145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xy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yz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zx</a:t>
            </a:r>
            <a:endParaRPr lang="en-US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86400" y="4705290"/>
            <a:ext cx="1300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2−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3581400"/>
            <a:ext cx="95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(3</a:t>
            </a:r>
            <a:r>
              <a:rPr lang="en-US" sz="2800" i="1" dirty="0" smtClean="0">
                <a:solidFill>
                  <a:srgbClr val="000000"/>
                </a:solidFill>
              </a:rPr>
              <a:t>d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</a:rPr>
              <a:t>9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486400" y="57912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638800" y="57912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019800" y="5715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172200" y="5715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553200" y="5638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5638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477000" y="44196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715000" y="4495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867400" y="4495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1387" y="4419600"/>
            <a:ext cx="140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Hunt’s rule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86600" y="4419600"/>
            <a:ext cx="1762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Hunt’s rule</a:t>
            </a:r>
          </a:p>
        </p:txBody>
      </p:sp>
    </p:spTree>
    <p:extLst>
      <p:ext uri="{BB962C8B-B14F-4D97-AF65-F5344CB8AC3E}">
        <p14:creationId xmlns:p14="http://schemas.microsoft.com/office/powerpoint/2010/main" val="162124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4267200"/>
            <a:ext cx="3962400" cy="2278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Cu(OH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2+</a:t>
            </a:r>
            <a:r>
              <a:rPr lang="en-US" dirty="0" smtClean="0"/>
              <a:t> belongs to </a:t>
            </a:r>
            <a:r>
              <a:rPr lang="en-US" i="1" dirty="0" smtClean="0"/>
              <a:t>D</a:t>
            </a:r>
            <a:r>
              <a:rPr lang="en-US" baseline="-25000" dirty="0" smtClean="0"/>
              <a:t>4</a:t>
            </a:r>
            <a:r>
              <a:rPr lang="en-US" i="1" baseline="-25000" dirty="0" smtClean="0"/>
              <a:t>h</a:t>
            </a:r>
            <a:endParaRPr lang="en-US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4781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56958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6229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6305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53148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8400" y="58482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60006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8400" y="592449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48400" y="506718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48400" y="4990980"/>
            <a:ext cx="17526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34000" y="4781490"/>
            <a:ext cx="914400" cy="2286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334000" y="5010090"/>
            <a:ext cx="914400" cy="3048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00800" y="6000690"/>
            <a:ext cx="145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F7F7F"/>
                </a:solidFill>
              </a:rPr>
              <a:t>d</a:t>
            </a:r>
            <a:r>
              <a:rPr lang="en-US" i="1" baseline="-25000" dirty="0" err="1" smtClean="0">
                <a:solidFill>
                  <a:srgbClr val="7F7F7F"/>
                </a:solidFill>
              </a:rPr>
              <a:t>xy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en-US" i="1" dirty="0" err="1" smtClean="0">
                <a:solidFill>
                  <a:srgbClr val="7F7F7F"/>
                </a:solidFill>
              </a:rPr>
              <a:t>d</a:t>
            </a:r>
            <a:r>
              <a:rPr lang="en-US" i="1" baseline="-25000" dirty="0" err="1" smtClean="0">
                <a:solidFill>
                  <a:srgbClr val="7F7F7F"/>
                </a:solidFill>
              </a:rPr>
              <a:t>yz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en-US" i="1" dirty="0" err="1" smtClean="0">
                <a:solidFill>
                  <a:srgbClr val="7F7F7F"/>
                </a:solidFill>
              </a:rPr>
              <a:t>d</a:t>
            </a:r>
            <a:r>
              <a:rPr lang="en-US" i="1" baseline="-25000" dirty="0" err="1" smtClean="0">
                <a:solidFill>
                  <a:srgbClr val="7F7F7F"/>
                </a:solidFill>
              </a:rPr>
              <a:t>zx</a:t>
            </a:r>
            <a:endParaRPr lang="en-US" i="1" baseline="-25000" dirty="0">
              <a:solidFill>
                <a:srgbClr val="7F7F7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7000" y="5067180"/>
            <a:ext cx="1300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d</a:t>
            </a:r>
            <a:r>
              <a:rPr lang="en-US" i="1" baseline="-25000" dirty="0" smtClean="0">
                <a:solidFill>
                  <a:srgbClr val="7F7F7F"/>
                </a:solidFill>
              </a:rPr>
              <a:t>z</a:t>
            </a:r>
            <a:r>
              <a:rPr lang="en-US" baseline="-25000" dirty="0" smtClean="0">
                <a:solidFill>
                  <a:srgbClr val="7F7F7F"/>
                </a:solidFill>
              </a:rPr>
              <a:t>2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en-US" i="1" dirty="0" smtClean="0">
                <a:solidFill>
                  <a:srgbClr val="7F7F7F"/>
                </a:solidFill>
              </a:rPr>
              <a:t>d</a:t>
            </a:r>
            <a:r>
              <a:rPr lang="en-US" i="1" baseline="-25000" dirty="0" smtClean="0">
                <a:solidFill>
                  <a:srgbClr val="7F7F7F"/>
                </a:solidFill>
              </a:rPr>
              <a:t>x</a:t>
            </a:r>
            <a:r>
              <a:rPr lang="en-US" baseline="-25000" dirty="0" smtClean="0">
                <a:solidFill>
                  <a:srgbClr val="7F7F7F"/>
                </a:solidFill>
              </a:rPr>
              <a:t>2−</a:t>
            </a:r>
            <a:r>
              <a:rPr lang="en-US" i="1" baseline="-25000" dirty="0" smtClean="0">
                <a:solidFill>
                  <a:srgbClr val="7F7F7F"/>
                </a:solidFill>
              </a:rPr>
              <a:t>y</a:t>
            </a:r>
            <a:r>
              <a:rPr lang="en-US" baseline="-25000" dirty="0" smtClean="0">
                <a:solidFill>
                  <a:srgbClr val="7F7F7F"/>
                </a:solidFill>
              </a:rPr>
              <a:t>2</a:t>
            </a:r>
            <a:endParaRPr lang="en-US" i="1" baseline="-25000" dirty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3886200"/>
            <a:ext cx="66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800" i="1" baseline="-25000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endParaRPr lang="en-US" sz="2800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8600" y="3810000"/>
            <a:ext cx="77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</a:t>
            </a:r>
            <a:r>
              <a:rPr lang="en-US" sz="2800" baseline="-25000" dirty="0" smtClean="0"/>
              <a:t>4</a:t>
            </a:r>
            <a:r>
              <a:rPr lang="en-US" sz="2800" i="1" baseline="-25000" dirty="0" smtClean="0"/>
              <a:t>h</a:t>
            </a:r>
            <a:endParaRPr lang="en-US" sz="2800" i="1" baseline="-25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4881"/>
              </p:ext>
            </p:extLst>
          </p:nvPr>
        </p:nvGraphicFramePr>
        <p:xfrm>
          <a:off x="1066800" y="1186872"/>
          <a:ext cx="6934202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0527"/>
                <a:gridCol w="673067"/>
                <a:gridCol w="679824"/>
                <a:gridCol w="679824"/>
                <a:gridCol w="679824"/>
                <a:gridCol w="679824"/>
                <a:gridCol w="2651312"/>
              </a:tblGrid>
              <a:tr h="363847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D</a:t>
                      </a:r>
                      <a:r>
                        <a:rPr lang="en-US" b="0" i="0" baseline="-25000" dirty="0" smtClean="0"/>
                        <a:t>4</a:t>
                      </a:r>
                      <a:r>
                        <a:rPr lang="en-US" b="0" i="1" baseline="-25000" dirty="0" smtClean="0"/>
                        <a:t>h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4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C</a:t>
                      </a:r>
                      <a:r>
                        <a:rPr lang="en-US" b="0" i="0" baseline="-25000" dirty="0" smtClean="0"/>
                        <a:t>2</a:t>
                      </a:r>
                      <a:endParaRPr lang="en-US" b="0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2</a:t>
                      </a:r>
                      <a:r>
                        <a:rPr lang="en-US" b="0" i="0" baseline="0" dirty="0" smtClean="0"/>
                        <a:t>’</a:t>
                      </a:r>
                      <a:endParaRPr lang="en-US" b="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…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48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36384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b="0" baseline="-25000" dirty="0" smtClean="0">
                          <a:solidFill>
                            <a:srgbClr val="0000FF"/>
                          </a:solidFill>
                        </a:rPr>
                        <a:t>1g</a:t>
                      </a:r>
                      <a:endParaRPr lang="en-US" b="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00FF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b="0" i="1" dirty="0" smtClean="0">
                          <a:solidFill>
                            <a:srgbClr val="0000FF"/>
                          </a:solidFill>
                        </a:rPr>
                        <a:t>y</a:t>
                      </a:r>
                      <a:r>
                        <a:rPr lang="en-US" b="0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b="0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b="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638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638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b="0" baseline="-25000" dirty="0" smtClean="0">
                          <a:solidFill>
                            <a:srgbClr val="FF0000"/>
                          </a:solidFill>
                        </a:rPr>
                        <a:t>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−</a:t>
                      </a:r>
                      <a:r>
                        <a:rPr lang="en-US" b="0" i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38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660066"/>
                          </a:solidFill>
                        </a:rPr>
                        <a:t>B</a:t>
                      </a:r>
                      <a:r>
                        <a:rPr lang="en-US" b="0" baseline="-25000" dirty="0" smtClean="0">
                          <a:solidFill>
                            <a:srgbClr val="660066"/>
                          </a:solidFill>
                        </a:rPr>
                        <a:t>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660066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660066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66006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660066"/>
                          </a:solidFill>
                        </a:rPr>
                        <a:t>−1</a:t>
                      </a:r>
                      <a:endParaRPr lang="en-US" b="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>
                          <a:solidFill>
                            <a:srgbClr val="660066"/>
                          </a:solidFill>
                        </a:rPr>
                        <a:t>xy</a:t>
                      </a:r>
                      <a:endParaRPr lang="en-US" b="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638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n-US" b="0" baseline="-25000" dirty="0" err="1" smtClean="0">
                          <a:solidFill>
                            <a:srgbClr val="000000"/>
                          </a:solidFill>
                        </a:rPr>
                        <a:t>g</a:t>
                      </a:r>
                      <a:endParaRPr lang="en-US" b="0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−2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xz</a:t>
                      </a:r>
                      <a:r>
                        <a:rPr lang="en-US" b="0" i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yz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638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077200" y="478149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F7F7F"/>
                </a:solidFill>
              </a:rPr>
              <a:t>E</a:t>
            </a:r>
            <a:r>
              <a:rPr lang="en-US" baseline="-25000" dirty="0" err="1" smtClean="0">
                <a:solidFill>
                  <a:srgbClr val="7F7F7F"/>
                </a:solidFill>
              </a:rPr>
              <a:t>g</a:t>
            </a:r>
            <a:endParaRPr lang="en-US" baseline="-25000" dirty="0">
              <a:solidFill>
                <a:srgbClr val="7F7F7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77200" y="5695890"/>
            <a:ext cx="53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</a:t>
            </a:r>
            <a:r>
              <a:rPr lang="en-US" baseline="-25000" dirty="0" smtClean="0">
                <a:solidFill>
                  <a:srgbClr val="7F7F7F"/>
                </a:solidFill>
              </a:rPr>
              <a:t>2g</a:t>
            </a:r>
            <a:endParaRPr lang="en-US" baseline="-25000" dirty="0">
              <a:solidFill>
                <a:srgbClr val="7F7F7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18900000">
            <a:off x="1188430" y="4807930"/>
            <a:ext cx="304800" cy="6858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8900000">
            <a:off x="1707170" y="5341329"/>
            <a:ext cx="304800" cy="6858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724400"/>
            <a:ext cx="527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d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zx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828800" y="4724400"/>
            <a:ext cx="527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xy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914400" y="5257800"/>
            <a:ext cx="685800" cy="3048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600200" y="5257800"/>
            <a:ext cx="685800" cy="3048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463788" y="5257800"/>
            <a:ext cx="288812" cy="304800"/>
          </a:xfrm>
          <a:prstGeom prst="ellipse">
            <a:avLst/>
          </a:prstGeom>
          <a:solidFill>
            <a:srgbClr val="3366FF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+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334000" y="5924490"/>
            <a:ext cx="914400" cy="3048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0" y="5695890"/>
            <a:ext cx="914400" cy="2286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38600" y="4343400"/>
            <a:ext cx="834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i="1" baseline="-25000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2−</a:t>
            </a:r>
            <a:r>
              <a:rPr lang="en-US" i="1" baseline="-25000" dirty="0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4876800"/>
            <a:ext cx="554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</a:t>
            </a:r>
            <a:r>
              <a:rPr lang="en-US" i="1" baseline="-25000" dirty="0" smtClean="0">
                <a:solidFill>
                  <a:srgbClr val="0000FF"/>
                </a:solidFill>
              </a:rPr>
              <a:t>z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1000" y="5638800"/>
            <a:ext cx="544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660066"/>
                </a:solidFill>
              </a:rPr>
              <a:t>d</a:t>
            </a:r>
            <a:r>
              <a:rPr lang="en-US" i="1" baseline="-25000" dirty="0" err="1" smtClean="0">
                <a:solidFill>
                  <a:srgbClr val="660066"/>
                </a:solidFill>
              </a:rPr>
              <a:t>xy</a:t>
            </a:r>
            <a:endParaRPr lang="en-US" i="1" baseline="-25000" dirty="0">
              <a:solidFill>
                <a:srgbClr val="66006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2400" y="6248400"/>
            <a:ext cx="100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</a:t>
            </a:r>
            <a:r>
              <a:rPr lang="en-US" i="1" baseline="-25000" dirty="0" err="1" smtClean="0"/>
              <a:t>yz</a:t>
            </a:r>
            <a:r>
              <a:rPr lang="en-US" dirty="0" smtClean="0"/>
              <a:t>,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zx</a:t>
            </a:r>
            <a:endParaRPr lang="en-US" i="1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3048000" y="601980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endParaRPr lang="en-US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00" y="5410200"/>
            <a:ext cx="545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B</a:t>
            </a:r>
            <a:r>
              <a:rPr lang="en-US" baseline="-25000" dirty="0" smtClean="0">
                <a:solidFill>
                  <a:srgbClr val="660066"/>
                </a:solidFill>
              </a:rPr>
              <a:t>2g</a:t>
            </a:r>
            <a:endParaRPr lang="en-US" baseline="-25000" dirty="0">
              <a:solidFill>
                <a:srgbClr val="66006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48000" y="4495800"/>
            <a:ext cx="545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</a:rPr>
              <a:t>g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0" y="5010090"/>
            <a:ext cx="558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</a:rPr>
              <a:t>1g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477000" y="58674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629400" y="58674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010400" y="57912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162800" y="57912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543800" y="5715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696200" y="5715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7467600" y="48006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705600" y="4876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858000" y="4876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86200" y="51816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038600" y="51816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886200" y="55626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038600" y="55626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810000" y="6096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962400" y="6096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4876800" y="6019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029200" y="60198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962400" y="4572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rot="2700000">
            <a:off x="1721830" y="4807930"/>
            <a:ext cx="304800" cy="6858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2700000">
            <a:off x="1188432" y="5341331"/>
            <a:ext cx="304800" cy="685800"/>
          </a:xfrm>
          <a:prstGeom prst="ellipse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9" grpId="0" animBg="1"/>
      <p:bldP spid="49" grpId="1" animBg="1"/>
      <p:bldP spid="4" grpId="0"/>
      <p:bldP spid="4" grpId="1"/>
      <p:bldP spid="52" grpId="0"/>
      <p:bldP spid="54" grpId="0" animBg="1"/>
      <p:bldP spid="55" grpId="0" animBg="1"/>
      <p:bldP spid="56" grpId="0" animBg="1"/>
      <p:bldP spid="78" grpId="0" animBg="1"/>
      <p:bldP spid="78" grpId="1" animBg="1"/>
      <p:bldP spid="79" grpId="0" animBg="1"/>
      <p:bldP spid="7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Jahn</a:t>
            </a:r>
            <a:r>
              <a:rPr lang="en-US" dirty="0" smtClean="0"/>
              <a:t>-Teller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Cu(OH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2+</a:t>
            </a:r>
            <a:r>
              <a:rPr lang="en-US" dirty="0" smtClean="0"/>
              <a:t>, the distortion </a:t>
            </a:r>
            <a:r>
              <a:rPr lang="en-US" dirty="0" smtClean="0"/>
              <a:t>lowers </a:t>
            </a:r>
            <a:r>
              <a:rPr lang="en-US" dirty="0" smtClean="0"/>
              <a:t>the energy of </a:t>
            </a:r>
            <a:r>
              <a:rPr lang="en-US" i="1" dirty="0" smtClean="0"/>
              <a:t>d</a:t>
            </a:r>
            <a:r>
              <a:rPr lang="en-US" dirty="0" smtClean="0"/>
              <a:t> electrons, but </a:t>
            </a:r>
            <a:r>
              <a:rPr lang="en-US" dirty="0" smtClean="0"/>
              <a:t>raises </a:t>
            </a:r>
            <a:r>
              <a:rPr lang="en-US" dirty="0" smtClean="0"/>
              <a:t>the energy of Cu-O bonds. The spontaneous distortion occurs.</a:t>
            </a:r>
          </a:p>
          <a:p>
            <a:r>
              <a:rPr lang="en-US" dirty="0" smtClean="0"/>
              <a:t>In Ni(OH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6</a:t>
            </a:r>
            <a:r>
              <a:rPr lang="en-US" baseline="30000" dirty="0" smtClean="0"/>
              <a:t>2+</a:t>
            </a:r>
            <a:r>
              <a:rPr lang="en-US" dirty="0" smtClean="0"/>
              <a:t>, the distortion </a:t>
            </a:r>
            <a:r>
              <a:rPr lang="en-US" dirty="0" smtClean="0"/>
              <a:t>lowers </a:t>
            </a:r>
            <a:r>
              <a:rPr lang="en-US" dirty="0" smtClean="0"/>
              <a:t>the energy of </a:t>
            </a:r>
            <a:r>
              <a:rPr lang="en-US" i="1" dirty="0" smtClean="0"/>
              <a:t>d </a:t>
            </a:r>
            <a:r>
              <a:rPr lang="en-US" dirty="0" smtClean="0"/>
              <a:t>electrons, but loses the spin correlation as </a:t>
            </a:r>
            <a:r>
              <a:rPr lang="en-US" smtClean="0"/>
              <a:t>well as raises </a:t>
            </a:r>
            <a:r>
              <a:rPr lang="en-US" dirty="0" smtClean="0"/>
              <a:t>the energy of Ni-O bonds. The distortion does not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9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learned how to apply the symmetry theory in the case of molecules with non-</a:t>
            </a:r>
            <a:r>
              <a:rPr lang="en-US" dirty="0" err="1" smtClean="0"/>
              <a:t>Abelian</a:t>
            </a:r>
            <a:r>
              <a:rPr lang="en-US" dirty="0" smtClean="0"/>
              <a:t> symmetry. We have learned the decomposition of characters into </a:t>
            </a:r>
            <a:r>
              <a:rPr lang="en-US" dirty="0" err="1" smtClean="0"/>
              <a:t>irreps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discussed three chemical concepts derived from symmetry, which are Woodward-Hoffmann rule, crystal field theory, and </a:t>
            </a:r>
            <a:r>
              <a:rPr lang="en-US" dirty="0" err="1" smtClean="0"/>
              <a:t>Jahn</a:t>
            </a:r>
            <a:r>
              <a:rPr lang="en-US" dirty="0" smtClean="0"/>
              <a:t>-Teller distortion.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6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6858000" cy="3944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particle in a square well (D</a:t>
            </a:r>
            <a:r>
              <a:rPr lang="en-US" baseline="-25000" dirty="0" smtClean="0"/>
              <a:t>4h</a:t>
            </a:r>
            <a:r>
              <a:rPr lang="en-US" dirty="0" smtClean="0"/>
              <a:t>) has </a:t>
            </a:r>
            <a:r>
              <a:rPr lang="en-US" b="1" dirty="0" smtClean="0"/>
              <a:t>doubly</a:t>
            </a:r>
            <a:r>
              <a:rPr lang="en-US" dirty="0" smtClean="0"/>
              <a:t> </a:t>
            </a:r>
            <a:r>
              <a:rPr lang="en-US" b="1" dirty="0" smtClean="0"/>
              <a:t>degenerate</a:t>
            </a:r>
            <a:r>
              <a:rPr lang="en-US" dirty="0" smtClean="0"/>
              <a:t> wave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8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The D</a:t>
            </a:r>
            <a:r>
              <a:rPr lang="en-US" baseline="-25000" dirty="0" smtClean="0"/>
              <a:t>4h</a:t>
            </a:r>
            <a:r>
              <a:rPr lang="en-US" dirty="0" smtClean="0"/>
              <a:t> character table (</a:t>
            </a:r>
            <a:r>
              <a:rPr lang="en-US" i="1" dirty="0" smtClean="0"/>
              <a:t>h </a:t>
            </a:r>
            <a:r>
              <a:rPr lang="en-US" dirty="0" smtClean="0"/>
              <a:t>= 16)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187837"/>
              </p:ext>
            </p:extLst>
          </p:nvPr>
        </p:nvGraphicFramePr>
        <p:xfrm>
          <a:off x="381000" y="1295400"/>
          <a:ext cx="8382000" cy="50799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D</a:t>
                      </a:r>
                      <a:r>
                        <a:rPr lang="en-US" b="0" i="1" baseline="-25000" dirty="0" smtClean="0"/>
                        <a:t>4h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4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2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2</a:t>
                      </a:r>
                      <a:r>
                        <a:rPr lang="en-US" b="0" i="0" dirty="0" smtClean="0"/>
                        <a:t>’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2</a:t>
                      </a:r>
                      <a:r>
                        <a:rPr lang="en-US" b="0" i="0" dirty="0" smtClean="0"/>
                        <a:t>”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i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S</a:t>
                      </a:r>
                      <a:r>
                        <a:rPr lang="en-US" b="0" i="0" baseline="-25000" dirty="0" smtClean="0"/>
                        <a:t>4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h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σ</a:t>
                      </a:r>
                      <a:r>
                        <a:rPr lang="en-US" b="0" i="1" baseline="-25000" dirty="0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σ</a:t>
                      </a:r>
                      <a:r>
                        <a:rPr lang="en-US" b="0" i="1" baseline="-25000" dirty="0" smtClean="0"/>
                        <a:t>d</a:t>
                      </a:r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1g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FF6600"/>
                          </a:solidFill>
                        </a:rPr>
                        <a:t>E</a:t>
                      </a:r>
                      <a:r>
                        <a:rPr lang="en-US" b="1" baseline="-25000" dirty="0" err="1" smtClean="0">
                          <a:solidFill>
                            <a:srgbClr val="FF6600"/>
                          </a:solidFill>
                        </a:rPr>
                        <a:t>g</a:t>
                      </a:r>
                      <a:endParaRPr lang="en-US" b="1" baseline="-25000" dirty="0" smtClean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1u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1u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</a:t>
                      </a:r>
                      <a:r>
                        <a:rPr lang="en-US" b="0" baseline="-25000" dirty="0" smtClean="0"/>
                        <a:t>2u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FF6600"/>
                          </a:solidFill>
                        </a:rPr>
                        <a:t>E</a:t>
                      </a:r>
                      <a:r>
                        <a:rPr lang="en-US" b="1" baseline="-25000" dirty="0" err="1" smtClean="0">
                          <a:solidFill>
                            <a:srgbClr val="FF6600"/>
                          </a:solidFill>
                        </a:rPr>
                        <a:t>u</a:t>
                      </a:r>
                      <a:endParaRPr lang="en-US" b="1" baseline="-25000" dirty="0" smtClean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219200" y="3505200"/>
            <a:ext cx="609600" cy="609600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5791200"/>
            <a:ext cx="609600" cy="609600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3v</a:t>
            </a:r>
            <a:r>
              <a:rPr lang="en-US" dirty="0" smtClean="0"/>
              <a:t>: another non-</a:t>
            </a:r>
            <a:r>
              <a:rPr lang="en-US" dirty="0" err="1" smtClean="0"/>
              <a:t>Abelian</a:t>
            </a:r>
            <a:r>
              <a:rPr lang="en-US" dirty="0" smtClean="0"/>
              <a:t> group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04309"/>
              </p:ext>
            </p:extLst>
          </p:nvPr>
        </p:nvGraphicFramePr>
        <p:xfrm>
          <a:off x="381000" y="4343400"/>
          <a:ext cx="8458200" cy="1847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1295400"/>
                <a:gridCol w="1219200"/>
                <a:gridCol w="1295400"/>
                <a:gridCol w="3200400"/>
              </a:tblGrid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3v</a:t>
                      </a:r>
                      <a:r>
                        <a:rPr lang="en-US" b="0" i="0" baseline="0" dirty="0" smtClean="0"/>
                        <a:t>,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0" baseline="0" dirty="0" smtClean="0"/>
                        <a:t>3</a:t>
                      </a:r>
                      <a:r>
                        <a:rPr lang="en-US" b="0" i="1" baseline="0" dirty="0" smtClean="0"/>
                        <a:t>m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3</a:t>
                      </a:r>
                      <a:r>
                        <a:rPr lang="en-US" b="0" i="1" dirty="0" smtClean="0"/>
                        <a:t>σ</a:t>
                      </a:r>
                      <a:r>
                        <a:rPr lang="en-US" b="0" i="1" baseline="-25000" dirty="0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6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E</a:t>
                      </a:r>
                      <a:endParaRPr lang="en-US" b="1" baseline="-25000" dirty="0" smtClean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−1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xy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/>
                        <a:t>−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yz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800600" cy="276080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133600" y="5638800"/>
            <a:ext cx="609600" cy="609600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447800"/>
            <a:ext cx="450498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3v</a:t>
            </a:r>
            <a:r>
              <a:rPr lang="en-US" dirty="0" smtClean="0"/>
              <a:t>: expanded character table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44136"/>
              </p:ext>
            </p:extLst>
          </p:nvPr>
        </p:nvGraphicFramePr>
        <p:xfrm>
          <a:off x="381000" y="4114800"/>
          <a:ext cx="8458200" cy="1847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8173"/>
                <a:gridCol w="754427"/>
                <a:gridCol w="762000"/>
                <a:gridCol w="762000"/>
                <a:gridCol w="762000"/>
                <a:gridCol w="762000"/>
                <a:gridCol w="685800"/>
                <a:gridCol w="2971800"/>
              </a:tblGrid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3v</a:t>
                      </a:r>
                      <a:r>
                        <a:rPr lang="en-US" b="0" i="0" baseline="0" dirty="0" smtClean="0"/>
                        <a:t>,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0" baseline="0" dirty="0" smtClean="0"/>
                        <a:t>3</a:t>
                      </a:r>
                      <a:r>
                        <a:rPr lang="en-US" b="0" i="1" baseline="0" dirty="0" smtClean="0"/>
                        <a:t>m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r>
                        <a:rPr lang="en-US" b="0" i="0" baseline="30000" dirty="0" smtClean="0"/>
                        <a:t>2</a:t>
                      </a:r>
                      <a:endParaRPr lang="en-US" b="0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6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E</a:t>
                      </a:r>
                      <a:endParaRPr lang="en-US" b="1" baseline="-25000" dirty="0" smtClean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xy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/>
                        <a:t>−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yz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9009"/>
              </p:ext>
            </p:extLst>
          </p:nvPr>
        </p:nvGraphicFramePr>
        <p:xfrm>
          <a:off x="381000" y="1676400"/>
          <a:ext cx="8458200" cy="1847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1295400"/>
                <a:gridCol w="1219200"/>
                <a:gridCol w="1295400"/>
                <a:gridCol w="3200400"/>
              </a:tblGrid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3v</a:t>
                      </a:r>
                      <a:r>
                        <a:rPr lang="en-US" b="0" i="0" baseline="0" dirty="0" smtClean="0"/>
                        <a:t>,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0" baseline="0" dirty="0" smtClean="0"/>
                        <a:t>3</a:t>
                      </a:r>
                      <a:r>
                        <a:rPr lang="en-US" b="0" i="1" baseline="0" dirty="0" smtClean="0"/>
                        <a:t>m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2</a:t>
                      </a:r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3</a:t>
                      </a:r>
                      <a:r>
                        <a:rPr lang="en-US" b="0" i="1" dirty="0" smtClean="0"/>
                        <a:t>σ</a:t>
                      </a:r>
                      <a:r>
                        <a:rPr lang="en-US" b="0" i="1" baseline="-25000" dirty="0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6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E</a:t>
                      </a:r>
                      <a:endParaRPr lang="en-US" b="1" baseline="-25000" dirty="0" smtClean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xy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/>
                        <a:t>−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yz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Up-Down Arrow 1"/>
          <p:cNvSpPr/>
          <p:nvPr/>
        </p:nvSpPr>
        <p:spPr>
          <a:xfrm>
            <a:off x="4191000" y="3429000"/>
            <a:ext cx="609600" cy="762000"/>
          </a:xfrm>
          <a:prstGeom prst="upDownArrow">
            <a:avLst>
              <a:gd name="adj1" fmla="val 50000"/>
              <a:gd name="adj2" fmla="val 35121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038600"/>
            <a:ext cx="609600" cy="609600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62800" y="1600200"/>
            <a:ext cx="609600" cy="609600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of degenerate orbitals</a:t>
            </a:r>
            <a:endParaRPr 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166694"/>
              </p:ext>
            </p:extLst>
          </p:nvPr>
        </p:nvGraphicFramePr>
        <p:xfrm>
          <a:off x="685800" y="2160588"/>
          <a:ext cx="2173229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4" imgW="609600" imgH="292100" progId="Equation.DSMT4">
                  <p:embed/>
                </p:oleObj>
              </mc:Choice>
              <mc:Fallback>
                <p:oleObj name="Equation" r:id="rId4" imgW="609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60588"/>
                        <a:ext cx="2173229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981200"/>
            <a:ext cx="3093187" cy="177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1981200"/>
            <a:ext cx="3124200" cy="1796716"/>
          </a:xfrm>
          <a:prstGeom prst="rect">
            <a:avLst/>
          </a:prstGeom>
        </p:spPr>
      </p:pic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130092"/>
              </p:ext>
            </p:extLst>
          </p:nvPr>
        </p:nvGraphicFramePr>
        <p:xfrm>
          <a:off x="6172200" y="1752600"/>
          <a:ext cx="633412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8" imgW="177800" imgH="241300" progId="Equation.DSMT4">
                  <p:embed/>
                </p:oleObj>
              </mc:Choice>
              <mc:Fallback>
                <p:oleObj name="Equation" r:id="rId8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52600"/>
                        <a:ext cx="633412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43819"/>
              </p:ext>
            </p:extLst>
          </p:nvPr>
        </p:nvGraphicFramePr>
        <p:xfrm>
          <a:off x="3962400" y="1752600"/>
          <a:ext cx="58896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10" imgW="165100" imgH="241300" progId="Equation.DSMT4">
                  <p:embed/>
                </p:oleObj>
              </mc:Choice>
              <mc:Fallback>
                <p:oleObj name="Equation" r:id="rId10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52600"/>
                        <a:ext cx="58896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62864"/>
              </p:ext>
            </p:extLst>
          </p:nvPr>
        </p:nvGraphicFramePr>
        <p:xfrm>
          <a:off x="381000" y="4114800"/>
          <a:ext cx="8458200" cy="1847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8173"/>
                <a:gridCol w="754427"/>
                <a:gridCol w="762000"/>
                <a:gridCol w="762000"/>
                <a:gridCol w="762000"/>
                <a:gridCol w="762000"/>
                <a:gridCol w="685800"/>
                <a:gridCol w="2971800"/>
              </a:tblGrid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3v</a:t>
                      </a:r>
                      <a:r>
                        <a:rPr lang="en-US" b="0" i="0" baseline="0" dirty="0" smtClean="0"/>
                        <a:t>,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0" baseline="0" dirty="0" smtClean="0"/>
                        <a:t>3</a:t>
                      </a:r>
                      <a:r>
                        <a:rPr lang="en-US" b="0" i="1" baseline="0" dirty="0" smtClean="0"/>
                        <a:t>m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r>
                        <a:rPr lang="en-US" b="0" i="0" baseline="30000" dirty="0" smtClean="0"/>
                        <a:t>2</a:t>
                      </a:r>
                      <a:endParaRPr lang="en-US" b="0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6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E</a:t>
                      </a:r>
                      <a:endParaRPr lang="en-US" b="1" baseline="-25000" dirty="0" smtClean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xy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/>
                        <a:t>−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yz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98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E </a:t>
            </a:r>
            <a:r>
              <a:rPr lang="en-US" sz="32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dirty="0" smtClean="0"/>
              <a:t> </a:t>
            </a:r>
            <a:r>
              <a:rPr lang="en-US" i="1" dirty="0" smtClean="0"/>
              <a:t>E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889504" y="941832"/>
            <a:ext cx="365760" cy="365760"/>
          </a:xfrm>
          <a:prstGeom prst="ellipse">
            <a:avLst/>
          </a:prstGeom>
          <a:noFill/>
          <a:ln w="28575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4495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What is the </a:t>
            </a:r>
            <a:r>
              <a:rPr lang="en-US" sz="2400" dirty="0" err="1" smtClean="0">
                <a:solidFill>
                  <a:srgbClr val="0000FF"/>
                </a:solidFill>
              </a:rPr>
              <a:t>irrep</a:t>
            </a:r>
            <a:r>
              <a:rPr lang="en-US" sz="2400" dirty="0" smtClean="0">
                <a:solidFill>
                  <a:srgbClr val="0000FF"/>
                </a:solidFill>
              </a:rPr>
              <a:t> for this set of characters?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37345"/>
              </p:ext>
            </p:extLst>
          </p:nvPr>
        </p:nvGraphicFramePr>
        <p:xfrm>
          <a:off x="381000" y="2209800"/>
          <a:ext cx="8458200" cy="23090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8173"/>
                <a:gridCol w="754427"/>
                <a:gridCol w="762000"/>
                <a:gridCol w="762000"/>
                <a:gridCol w="762000"/>
                <a:gridCol w="762000"/>
                <a:gridCol w="685800"/>
                <a:gridCol w="2971800"/>
              </a:tblGrid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1" baseline="-25000" dirty="0" smtClean="0"/>
                        <a:t>3v</a:t>
                      </a:r>
                      <a:r>
                        <a:rPr lang="en-US" b="0" i="0" baseline="0" dirty="0" smtClean="0"/>
                        <a:t>,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0" baseline="0" dirty="0" smtClean="0"/>
                        <a:t>3</a:t>
                      </a:r>
                      <a:r>
                        <a:rPr lang="en-US" b="0" i="1" baseline="0" dirty="0" smtClean="0"/>
                        <a:t>m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E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endParaRPr lang="en-US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C</a:t>
                      </a:r>
                      <a:r>
                        <a:rPr lang="en-US" b="0" i="0" baseline="-25000" dirty="0" smtClean="0"/>
                        <a:t>3</a:t>
                      </a:r>
                      <a:r>
                        <a:rPr lang="en-US" b="0" i="0" baseline="30000" dirty="0" smtClean="0"/>
                        <a:t>2</a:t>
                      </a:r>
                      <a:endParaRPr lang="en-US" b="0" i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/>
                        <a:t>σ</a:t>
                      </a:r>
                      <a:r>
                        <a:rPr lang="en-US" b="0" i="1" baseline="-25000" dirty="0" err="1" smtClean="0"/>
                        <a:t>v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h</a:t>
                      </a:r>
                      <a:r>
                        <a:rPr lang="en-US" b="0" i="0" dirty="0" smtClean="0"/>
                        <a:t> = 6</a:t>
                      </a:r>
                      <a:endParaRPr lang="en-US" b="0" i="1" baseline="-25000" dirty="0" smtClean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1</a:t>
                      </a:r>
                      <a:endParaRPr 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z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z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i="1" dirty="0" smtClean="0"/>
                        <a:t>x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/>
                        <a:t>+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A</a:t>
                      </a:r>
                      <a:r>
                        <a:rPr lang="en-US" b="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−1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E</a:t>
                      </a:r>
                      <a:endParaRPr lang="en-US" b="0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xy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="0" dirty="0" smtClean="0"/>
                        <a:t>−</a:t>
                      </a:r>
                      <a:r>
                        <a:rPr lang="en-US" b="0" i="1" dirty="0" smtClean="0"/>
                        <a:t>y</a:t>
                      </a:r>
                      <a:r>
                        <a:rPr lang="en-US" b="0" baseline="30000" dirty="0" smtClean="0"/>
                        <a:t>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), (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zx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b="0" i="1" dirty="0" err="1" smtClean="0">
                          <a:solidFill>
                            <a:srgbClr val="000000"/>
                          </a:solidFill>
                        </a:rPr>
                        <a:t>yz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6600"/>
                          </a:solidFill>
                        </a:rPr>
                        <a:t>E </a:t>
                      </a:r>
                      <a:r>
                        <a:rPr lang="en-US" b="1" baseline="0" dirty="0" smtClean="0">
                          <a:solidFill>
                            <a:srgbClr val="FF66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✕ </a:t>
                      </a:r>
                      <a:r>
                        <a:rPr lang="en-US" sz="1800" b="1" kern="1200" baseline="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E</a:t>
                      </a:r>
                      <a:endParaRPr lang="en-US" b="1" baseline="0" dirty="0" smtClean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762000" y="4133088"/>
            <a:ext cx="234696" cy="237744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2458" y="5410200"/>
            <a:ext cx="6206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0066"/>
                </a:solidFill>
              </a:rPr>
              <a:t>It is not a single </a:t>
            </a:r>
            <a:r>
              <a:rPr lang="en-US" sz="3200" dirty="0" err="1" smtClean="0">
                <a:solidFill>
                  <a:srgbClr val="660066"/>
                </a:solidFill>
              </a:rPr>
              <a:t>irrep</a:t>
            </a:r>
            <a:r>
              <a:rPr lang="en-US" sz="3200" dirty="0" smtClean="0">
                <a:solidFill>
                  <a:srgbClr val="660066"/>
                </a:solidFill>
              </a:rPr>
              <a:t>.</a:t>
            </a:r>
          </a:p>
          <a:p>
            <a:pPr algn="ctr"/>
            <a:r>
              <a:rPr lang="en-US" sz="3200" dirty="0" smtClean="0">
                <a:solidFill>
                  <a:srgbClr val="660066"/>
                </a:solidFill>
              </a:rPr>
              <a:t>It is a linear combination of </a:t>
            </a:r>
            <a:r>
              <a:rPr lang="en-US" sz="3200" dirty="0" err="1" smtClean="0">
                <a:solidFill>
                  <a:srgbClr val="660066"/>
                </a:solidFill>
              </a:rPr>
              <a:t>irreps</a:t>
            </a:r>
            <a:endParaRPr lang="en-US" sz="3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 principle (review)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Eigenfunctions</a:t>
            </a:r>
            <a:r>
              <a:rPr lang="en-US" dirty="0" smtClean="0">
                <a:cs typeface="Arial" charset="0"/>
              </a:rPr>
              <a:t> of a </a:t>
            </a:r>
            <a:r>
              <a:rPr lang="en-US" dirty="0" err="1" smtClean="0">
                <a:cs typeface="Arial" charset="0"/>
              </a:rPr>
              <a:t>Hermitian</a:t>
            </a:r>
            <a:r>
              <a:rPr lang="en-US" dirty="0" smtClean="0">
                <a:cs typeface="Arial" charset="0"/>
              </a:rPr>
              <a:t> operator are </a:t>
            </a:r>
            <a:r>
              <a:rPr lang="en-US" b="1" dirty="0" smtClean="0">
                <a:cs typeface="Arial" charset="0"/>
              </a:rPr>
              <a:t>complete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Eigenfunctions</a:t>
            </a:r>
            <a:r>
              <a:rPr lang="en-US" dirty="0" smtClean="0">
                <a:cs typeface="Arial" charset="0"/>
              </a:rPr>
              <a:t> of a </a:t>
            </a:r>
            <a:r>
              <a:rPr lang="en-US" dirty="0" err="1" smtClean="0">
                <a:cs typeface="Arial" charset="0"/>
              </a:rPr>
              <a:t>Hermitian</a:t>
            </a:r>
            <a:r>
              <a:rPr lang="en-US" dirty="0" smtClean="0">
                <a:cs typeface="Arial" charset="0"/>
              </a:rPr>
              <a:t> operator are </a:t>
            </a:r>
            <a:r>
              <a:rPr lang="en-US" b="1" dirty="0" smtClean="0">
                <a:cs typeface="Arial" charset="0"/>
              </a:rPr>
              <a:t>orthogonal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05006"/>
              </p:ext>
            </p:extLst>
          </p:nvPr>
        </p:nvGraphicFramePr>
        <p:xfrm>
          <a:off x="1371600" y="3962400"/>
          <a:ext cx="6466457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5" name="Equation" r:id="rId4" imgW="1701800" imgH="546100" progId="Equation.DSMT4">
                  <p:embed/>
                </p:oleObj>
              </mc:Choice>
              <mc:Fallback>
                <p:oleObj name="Equation" r:id="rId4" imgW="17018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2400"/>
                        <a:ext cx="6466457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5569</TotalTime>
  <Words>1579</Words>
  <Application>Microsoft Macintosh PowerPoint</Application>
  <PresentationFormat>On-screen Show (4:3)</PresentationFormat>
  <Paragraphs>647</Paragraphs>
  <Slides>25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Network</vt:lpstr>
      <vt:lpstr>Equation</vt:lpstr>
      <vt:lpstr>ISIS/Draw Sketch</vt:lpstr>
      <vt:lpstr>Lecture 30 Point-group symmetry III</vt:lpstr>
      <vt:lpstr>Non-Abelian groups and chemical applications of symmetry</vt:lpstr>
      <vt:lpstr>Degeneracy</vt:lpstr>
      <vt:lpstr>The D4h character table (h = 16)</vt:lpstr>
      <vt:lpstr>C3v: another non-Abelian group</vt:lpstr>
      <vt:lpstr>C3v: expanded character table</vt:lpstr>
      <vt:lpstr>Integral of degenerate orbitals</vt:lpstr>
      <vt:lpstr>What is E ✕ E ?</vt:lpstr>
      <vt:lpstr>Superposition principle (review)</vt:lpstr>
      <vt:lpstr>Decomposition</vt:lpstr>
      <vt:lpstr>Orthonormal character vectors</vt:lpstr>
      <vt:lpstr>Decomposition</vt:lpstr>
      <vt:lpstr>Chemical applications</vt:lpstr>
      <vt:lpstr>Woodward-Hoffmann rule</vt:lpstr>
      <vt:lpstr>Woodward-Hoffmann rule</vt:lpstr>
      <vt:lpstr>Woodward-Hoffmann rule</vt:lpstr>
      <vt:lpstr>Crystal field theory</vt:lpstr>
      <vt:lpstr>Crystal field theory</vt:lpstr>
      <vt:lpstr>NiCl42− belongs to Td</vt:lpstr>
      <vt:lpstr>Ni(OH2)62+ belongs to Oh</vt:lpstr>
      <vt:lpstr>Jahn-Teller distortion</vt:lpstr>
      <vt:lpstr>Jahn-Teller distortion</vt:lpstr>
      <vt:lpstr>Cu(OH2)62+ belongs to D4h</vt:lpstr>
      <vt:lpstr>Jahn-Teller distortion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15</dc:title>
  <dc:creator>So Hirata</dc:creator>
  <cp:lastModifiedBy>So Hirata</cp:lastModifiedBy>
  <cp:revision>109</cp:revision>
  <dcterms:created xsi:type="dcterms:W3CDTF">2005-01-18T02:52:24Z</dcterms:created>
  <dcterms:modified xsi:type="dcterms:W3CDTF">2012-11-05T22:11:55Z</dcterms:modified>
</cp:coreProperties>
</file>