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0"/>
  </p:notesMasterIdLst>
  <p:handoutMasterIdLst>
    <p:handoutMasterId r:id="rId31"/>
  </p:handoutMasterIdLst>
  <p:sldIdLst>
    <p:sldId id="638" r:id="rId2"/>
    <p:sldId id="320" r:id="rId3"/>
    <p:sldId id="324" r:id="rId4"/>
    <p:sldId id="325" r:id="rId5"/>
    <p:sldId id="326" r:id="rId6"/>
    <p:sldId id="640" r:id="rId7"/>
    <p:sldId id="327" r:id="rId8"/>
    <p:sldId id="329" r:id="rId9"/>
    <p:sldId id="328" r:id="rId10"/>
    <p:sldId id="330" r:id="rId11"/>
    <p:sldId id="331" r:id="rId12"/>
    <p:sldId id="333" r:id="rId13"/>
    <p:sldId id="341" r:id="rId14"/>
    <p:sldId id="334" r:id="rId15"/>
    <p:sldId id="332" r:id="rId16"/>
    <p:sldId id="335" r:id="rId17"/>
    <p:sldId id="336" r:id="rId18"/>
    <p:sldId id="337" r:id="rId19"/>
    <p:sldId id="342" r:id="rId20"/>
    <p:sldId id="338" r:id="rId21"/>
    <p:sldId id="339" r:id="rId22"/>
    <p:sldId id="340" r:id="rId23"/>
    <p:sldId id="343" r:id="rId24"/>
    <p:sldId id="344" r:id="rId25"/>
    <p:sldId id="345" r:id="rId26"/>
    <p:sldId id="346" r:id="rId27"/>
    <p:sldId id="348" r:id="rId28"/>
    <p:sldId id="547"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9FD"/>
    <a:srgbClr val="99CCFF"/>
    <a:srgbClr val="FF66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85" autoAdjust="0"/>
    <p:restoredTop sz="94660"/>
  </p:normalViewPr>
  <p:slideViewPr>
    <p:cSldViewPr>
      <p:cViewPr varScale="1">
        <p:scale>
          <a:sx n="57" d="100"/>
          <a:sy n="57" d="100"/>
        </p:scale>
        <p:origin x="-84"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8.wmf"/><Relationship Id="rId1" Type="http://schemas.openxmlformats.org/officeDocument/2006/relationships/image" Target="../media/image3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lvl1pPr defTabSz="931863">
              <a:defRPr sz="1200">
                <a:cs typeface="+mn-cs"/>
              </a:defRPr>
            </a:lvl1pPr>
          </a:lstStyle>
          <a:p>
            <a:pPr>
              <a:defRPr/>
            </a:pPr>
            <a:endParaRPr lang="en-US" dirty="0"/>
          </a:p>
        </p:txBody>
      </p:sp>
      <p:sp>
        <p:nvSpPr>
          <p:cNvPr id="30617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endParaRPr lang="en-US" dirty="0"/>
          </a:p>
        </p:txBody>
      </p:sp>
      <p:sp>
        <p:nvSpPr>
          <p:cNvPr id="30618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b" anchorCtr="0" compatLnSpc="1">
            <a:prstTxWarp prst="textNoShape">
              <a:avLst/>
            </a:prstTxWarp>
          </a:bodyPr>
          <a:lstStyle>
            <a:lvl1pPr defTabSz="931863">
              <a:defRPr sz="1200">
                <a:cs typeface="+mn-cs"/>
              </a:defRPr>
            </a:lvl1pPr>
          </a:lstStyle>
          <a:p>
            <a:pPr>
              <a:defRPr/>
            </a:pPr>
            <a:endParaRPr lang="en-US" dirty="0"/>
          </a:p>
        </p:txBody>
      </p:sp>
      <p:sp>
        <p:nvSpPr>
          <p:cNvPr id="30618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B791ABAF-8527-B043-9DE2-54BF56062EEF}" type="slidenum">
              <a:rPr lang="en-US"/>
              <a:pPr>
                <a:defRPr/>
              </a:pPr>
              <a:t>‹#›</a:t>
            </a:fld>
            <a:endParaRPr lang="en-US" dirty="0"/>
          </a:p>
        </p:txBody>
      </p:sp>
    </p:spTree>
    <p:extLst>
      <p:ext uri="{BB962C8B-B14F-4D97-AF65-F5344CB8AC3E}">
        <p14:creationId xmlns:p14="http://schemas.microsoft.com/office/powerpoint/2010/main" val="272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41369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413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370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370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41370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71827DC-6BCF-7649-AD2E-DE2B31066E67}" type="slidenum">
              <a:rPr lang="en-US"/>
              <a:pPr>
                <a:defRPr/>
              </a:pPr>
              <a:t>‹#›</a:t>
            </a:fld>
            <a:endParaRPr lang="en-US" dirty="0"/>
          </a:p>
        </p:txBody>
      </p:sp>
    </p:spTree>
    <p:extLst>
      <p:ext uri="{BB962C8B-B14F-4D97-AF65-F5344CB8AC3E}">
        <p14:creationId xmlns:p14="http://schemas.microsoft.com/office/powerpoint/2010/main" val="2330461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27DC-6BCF-7649-AD2E-DE2B31066E67}" type="slidenum">
              <a:rPr lang="en-US" smtClean="0"/>
              <a:pPr>
                <a:defRPr/>
              </a:pPr>
              <a:t>1</a:t>
            </a:fld>
            <a:endParaRPr lang="en-US" dirty="0"/>
          </a:p>
        </p:txBody>
      </p:sp>
    </p:spTree>
    <p:extLst>
      <p:ext uri="{BB962C8B-B14F-4D97-AF65-F5344CB8AC3E}">
        <p14:creationId xmlns:p14="http://schemas.microsoft.com/office/powerpoint/2010/main" val="27927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3BB641-5A73-9549-9CFD-565DF9A66539}" type="slidenum">
              <a:rPr lang="en-US"/>
              <a:pPr>
                <a:defRPr/>
              </a:pPr>
              <a:t>10</a:t>
            </a:fld>
            <a:endParaRPr lang="en-US" dirty="0"/>
          </a:p>
        </p:txBody>
      </p:sp>
      <p:sp>
        <p:nvSpPr>
          <p:cNvPr id="504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483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B69691-2F34-6D44-9EA9-97F106FCC0C5}" type="slidenum">
              <a:rPr lang="en-US"/>
              <a:pPr>
                <a:defRPr/>
              </a:pPr>
              <a:t>11</a:t>
            </a:fld>
            <a:endParaRPr lang="en-US" dirty="0"/>
          </a:p>
        </p:txBody>
      </p:sp>
      <p:sp>
        <p:nvSpPr>
          <p:cNvPr id="50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585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7E07A2-A66D-4C49-9991-C896E9A4FFB4}" type="slidenum">
              <a:rPr lang="en-US"/>
              <a:pPr>
                <a:defRPr/>
              </a:pPr>
              <a:t>12</a:t>
            </a:fld>
            <a:endParaRPr lang="en-US" dirty="0"/>
          </a:p>
        </p:txBody>
      </p:sp>
      <p:sp>
        <p:nvSpPr>
          <p:cNvPr id="506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6883"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19CD5E-AE38-E348-9899-D62B343E369E}" type="slidenum">
              <a:rPr lang="en-US"/>
              <a:pPr>
                <a:defRPr/>
              </a:pPr>
              <a:t>13</a:t>
            </a:fld>
            <a:endParaRPr lang="en-US" dirty="0"/>
          </a:p>
        </p:txBody>
      </p:sp>
      <p:sp>
        <p:nvSpPr>
          <p:cNvPr id="50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79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BD8091-9718-624B-B70E-12F73BD05856}" type="slidenum">
              <a:rPr lang="en-US"/>
              <a:pPr>
                <a:defRPr/>
              </a:pPr>
              <a:t>14</a:t>
            </a:fld>
            <a:endParaRPr lang="en-US" dirty="0"/>
          </a:p>
        </p:txBody>
      </p:sp>
      <p:sp>
        <p:nvSpPr>
          <p:cNvPr id="508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893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6E159A-C359-484E-9710-6F3D1CA10B38}" type="slidenum">
              <a:rPr lang="en-US"/>
              <a:pPr>
                <a:defRPr/>
              </a:pPr>
              <a:t>15</a:t>
            </a:fld>
            <a:endParaRPr lang="en-US" dirty="0"/>
          </a:p>
        </p:txBody>
      </p:sp>
      <p:sp>
        <p:nvSpPr>
          <p:cNvPr id="509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995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9F2304-DD3B-994E-828C-D7167DB909A2}" type="slidenum">
              <a:rPr lang="en-US"/>
              <a:pPr>
                <a:defRPr/>
              </a:pPr>
              <a:t>16</a:t>
            </a:fld>
            <a:endParaRPr lang="en-US" dirty="0"/>
          </a:p>
        </p:txBody>
      </p:sp>
      <p:sp>
        <p:nvSpPr>
          <p:cNvPr id="510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097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5E0CA7-FD99-4443-9126-05B007546177}" type="slidenum">
              <a:rPr lang="en-US"/>
              <a:pPr>
                <a:defRPr/>
              </a:pPr>
              <a:t>17</a:t>
            </a:fld>
            <a:endParaRPr lang="en-US" dirty="0"/>
          </a:p>
        </p:txBody>
      </p:sp>
      <p:sp>
        <p:nvSpPr>
          <p:cNvPr id="51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03"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442019-C3D8-2941-9EAE-72B14BD6F873}" type="slidenum">
              <a:rPr lang="en-US"/>
              <a:pPr>
                <a:defRPr/>
              </a:pPr>
              <a:t>18</a:t>
            </a:fld>
            <a:endParaRPr lang="en-US" dirty="0"/>
          </a:p>
        </p:txBody>
      </p:sp>
      <p:sp>
        <p:nvSpPr>
          <p:cNvPr id="513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302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F2E217-C179-CF4F-8E66-1879376439EF}" type="slidenum">
              <a:rPr lang="en-US"/>
              <a:pPr>
                <a:defRPr/>
              </a:pPr>
              <a:t>19</a:t>
            </a:fld>
            <a:endParaRPr lang="en-US" dirty="0"/>
          </a:p>
        </p:txBody>
      </p:sp>
      <p:sp>
        <p:nvSpPr>
          <p:cNvPr id="514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405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8EA5D3-7747-B648-8912-CC01A48C6B10}" type="slidenum">
              <a:rPr lang="en-US"/>
              <a:pPr>
                <a:defRPr/>
              </a:pPr>
              <a:t>2</a:t>
            </a:fld>
            <a:endParaRPr lang="en-US" dirty="0"/>
          </a:p>
        </p:txBody>
      </p:sp>
      <p:sp>
        <p:nvSpPr>
          <p:cNvPr id="496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6643"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380C64-A484-8940-BCFE-457DAD35962D}" type="slidenum">
              <a:rPr lang="en-US"/>
              <a:pPr>
                <a:defRPr/>
              </a:pPr>
              <a:t>20</a:t>
            </a:fld>
            <a:endParaRPr lang="en-US" dirty="0"/>
          </a:p>
        </p:txBody>
      </p:sp>
      <p:sp>
        <p:nvSpPr>
          <p:cNvPr id="515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507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6D15A4-CFA8-9B4E-BA11-0738A48417C9}" type="slidenum">
              <a:rPr lang="en-US"/>
              <a:pPr>
                <a:defRPr/>
              </a:pPr>
              <a:t>21</a:t>
            </a:fld>
            <a:endParaRPr lang="en-US" dirty="0"/>
          </a:p>
        </p:txBody>
      </p:sp>
      <p:sp>
        <p:nvSpPr>
          <p:cNvPr id="516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609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727F61-6BF7-6042-A9E6-09E074CA600B}" type="slidenum">
              <a:rPr lang="en-US"/>
              <a:pPr>
                <a:defRPr/>
              </a:pPr>
              <a:t>22</a:t>
            </a:fld>
            <a:endParaRPr lang="en-US" dirty="0"/>
          </a:p>
        </p:txBody>
      </p:sp>
      <p:sp>
        <p:nvSpPr>
          <p:cNvPr id="51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814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8F2F0A-0267-934E-A1A8-529033724546}" type="slidenum">
              <a:rPr lang="en-US"/>
              <a:pPr>
                <a:defRPr/>
              </a:pPr>
              <a:t>23</a:t>
            </a:fld>
            <a:endParaRPr lang="en-US" dirty="0"/>
          </a:p>
        </p:txBody>
      </p:sp>
      <p:sp>
        <p:nvSpPr>
          <p:cNvPr id="519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91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FB365E-26C7-BE45-A4D9-4E4FC2A1A4D3}" type="slidenum">
              <a:rPr lang="en-US"/>
              <a:pPr>
                <a:defRPr/>
              </a:pPr>
              <a:t>24</a:t>
            </a:fld>
            <a:endParaRPr lang="en-US" dirty="0"/>
          </a:p>
        </p:txBody>
      </p:sp>
      <p:sp>
        <p:nvSpPr>
          <p:cNvPr id="520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019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9BFA8E-1F84-AA41-AB32-EB367CFD2848}" type="slidenum">
              <a:rPr lang="en-US"/>
              <a:pPr>
                <a:defRPr/>
              </a:pPr>
              <a:t>25</a:t>
            </a:fld>
            <a:endParaRPr lang="en-US" dirty="0"/>
          </a:p>
        </p:txBody>
      </p:sp>
      <p:sp>
        <p:nvSpPr>
          <p:cNvPr id="52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121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898E81-7287-C140-8A00-942DE0603203}" type="slidenum">
              <a:rPr lang="en-US"/>
              <a:pPr>
                <a:defRPr/>
              </a:pPr>
              <a:t>26</a:t>
            </a:fld>
            <a:endParaRPr lang="en-US" dirty="0"/>
          </a:p>
        </p:txBody>
      </p:sp>
      <p:sp>
        <p:nvSpPr>
          <p:cNvPr id="522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2243"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CB9F4E-3164-BA4C-9E06-31B1308890F8}" type="slidenum">
              <a:rPr lang="en-US"/>
              <a:pPr>
                <a:defRPr/>
              </a:pPr>
              <a:t>27</a:t>
            </a:fld>
            <a:endParaRPr lang="en-US" dirty="0"/>
          </a:p>
        </p:txBody>
      </p:sp>
      <p:sp>
        <p:nvSpPr>
          <p:cNvPr id="523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326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444622-E55F-C64D-BD4E-51F094942350}" type="slidenum">
              <a:rPr lang="en-US"/>
              <a:pPr>
                <a:defRPr/>
              </a:pPr>
              <a:t>28</a:t>
            </a:fld>
            <a:endParaRPr lang="en-US" dirty="0"/>
          </a:p>
        </p:txBody>
      </p:sp>
      <p:sp>
        <p:nvSpPr>
          <p:cNvPr id="524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429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93D5D5-610C-354B-9DE0-60146DCE6EF0}" type="slidenum">
              <a:rPr lang="en-US"/>
              <a:pPr>
                <a:defRPr/>
              </a:pPr>
              <a:t>3</a:t>
            </a:fld>
            <a:endParaRPr lang="en-US" dirty="0"/>
          </a:p>
        </p:txBody>
      </p:sp>
      <p:sp>
        <p:nvSpPr>
          <p:cNvPr id="498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869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3C7055-A175-A64C-A840-3F2956810E9D}" type="slidenum">
              <a:rPr lang="en-US"/>
              <a:pPr>
                <a:defRPr/>
              </a:pPr>
              <a:t>4</a:t>
            </a:fld>
            <a:endParaRPr lang="en-US" dirty="0"/>
          </a:p>
        </p:txBody>
      </p:sp>
      <p:sp>
        <p:nvSpPr>
          <p:cNvPr id="499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971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1698F7-7E52-904F-97D8-3C2654643473}" type="slidenum">
              <a:rPr lang="en-US"/>
              <a:pPr>
                <a:defRPr/>
              </a:pPr>
              <a:t>5</a:t>
            </a:fld>
            <a:endParaRPr lang="en-US" dirty="0"/>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073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1698F7-7E52-904F-97D8-3C2654643473}" type="slidenum">
              <a:rPr lang="en-US"/>
              <a:pPr>
                <a:defRPr/>
              </a:pPr>
              <a:t>6</a:t>
            </a:fld>
            <a:endParaRPr lang="en-US" dirty="0"/>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073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A4DD42-340E-2A49-A266-82A4AD7BF0DA}" type="slidenum">
              <a:rPr lang="en-US"/>
              <a:pPr>
                <a:defRPr/>
              </a:pPr>
              <a:t>7</a:t>
            </a:fld>
            <a:endParaRPr lang="en-US" dirty="0"/>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1763"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4A7D42-00A2-1D4F-9B93-2165ED267126}" type="slidenum">
              <a:rPr lang="en-US"/>
              <a:pPr>
                <a:defRPr/>
              </a:pPr>
              <a:t>8</a:t>
            </a:fld>
            <a:endParaRPr lang="en-US" dirty="0"/>
          </a:p>
        </p:txBody>
      </p:sp>
      <p:sp>
        <p:nvSpPr>
          <p:cNvPr id="502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278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02B0B5-1E04-954D-84FB-A90C80ED94E8}" type="slidenum">
              <a:rPr lang="en-US"/>
              <a:pPr>
                <a:defRPr/>
              </a:pPr>
              <a:t>9</a:t>
            </a:fld>
            <a:endParaRPr lang="en-US" dirty="0"/>
          </a:p>
        </p:txBody>
      </p:sp>
      <p:sp>
        <p:nvSpPr>
          <p:cNvPr id="50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381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pic>
        <p:nvPicPr>
          <p:cNvPr id="6" name="Picture 8" descr="imark_1867_pro.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2971800"/>
            <a:ext cx="1096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noProof="0" smtClean="0"/>
              <a:t>Click to edit Master title style</a:t>
            </a:r>
          </a:p>
        </p:txBody>
      </p:sp>
      <p:sp>
        <p:nvSpPr>
          <p:cNvPr id="8196" name="Rectangle 4"/>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smtClean="0"/>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p:txBody>
          <a:bodyPr/>
          <a:lstStyle>
            <a:lvl1pPr>
              <a:defRPr/>
            </a:lvl1pPr>
          </a:lstStyle>
          <a:p>
            <a:pPr>
              <a:defRPr/>
            </a:pPr>
            <a:fld id="{71067A36-33E9-F34A-8447-2474B0DFFD1C}" type="slidenum">
              <a:rPr lang="en-US"/>
              <a:pPr>
                <a:defRPr/>
              </a:pPr>
              <a:t>‹#›</a:t>
            </a:fld>
            <a:endParaRPr lang="en-US" dirty="0"/>
          </a:p>
        </p:txBody>
      </p:sp>
    </p:spTree>
    <p:extLst>
      <p:ext uri="{BB962C8B-B14F-4D97-AF65-F5344CB8AC3E}">
        <p14:creationId xmlns:p14="http://schemas.microsoft.com/office/powerpoint/2010/main" val="2267962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529495E4-FAA7-F146-A8F8-22138C5AF55F}" type="slidenum">
              <a:rPr lang="en-US"/>
              <a:pPr>
                <a:defRPr/>
              </a:pPr>
              <a:t>‹#›</a:t>
            </a:fld>
            <a:endParaRPr lang="en-US" dirty="0"/>
          </a:p>
        </p:txBody>
      </p:sp>
    </p:spTree>
    <p:extLst>
      <p:ext uri="{BB962C8B-B14F-4D97-AF65-F5344CB8AC3E}">
        <p14:creationId xmlns:p14="http://schemas.microsoft.com/office/powerpoint/2010/main" val="224035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CCC2E2C9-5FC0-A945-9FF6-9B15A92C32CC}" type="slidenum">
              <a:rPr lang="en-US"/>
              <a:pPr>
                <a:defRPr/>
              </a:pPr>
              <a:t>‹#›</a:t>
            </a:fld>
            <a:endParaRPr lang="en-US" dirty="0"/>
          </a:p>
        </p:txBody>
      </p:sp>
    </p:spTree>
    <p:extLst>
      <p:ext uri="{BB962C8B-B14F-4D97-AF65-F5344CB8AC3E}">
        <p14:creationId xmlns:p14="http://schemas.microsoft.com/office/powerpoint/2010/main" val="183664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6F469BA-3F74-AE4A-90BA-103784C50860}" type="slidenum">
              <a:rPr lang="en-US"/>
              <a:pPr>
                <a:defRPr/>
              </a:pPr>
              <a:t>‹#›</a:t>
            </a:fld>
            <a:endParaRPr lang="en-US" dirty="0"/>
          </a:p>
        </p:txBody>
      </p:sp>
    </p:spTree>
    <p:extLst>
      <p:ext uri="{BB962C8B-B14F-4D97-AF65-F5344CB8AC3E}">
        <p14:creationId xmlns:p14="http://schemas.microsoft.com/office/powerpoint/2010/main" val="1093323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dirty="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E3D2A282-D3AB-9646-B33C-5C9905F22CC2}" type="slidenum">
              <a:rPr lang="en-US"/>
              <a:pPr>
                <a:defRPr/>
              </a:pPr>
              <a:t>‹#›</a:t>
            </a:fld>
            <a:endParaRPr lang="en-US" dirty="0"/>
          </a:p>
        </p:txBody>
      </p:sp>
    </p:spTree>
    <p:extLst>
      <p:ext uri="{BB962C8B-B14F-4D97-AF65-F5344CB8AC3E}">
        <p14:creationId xmlns:p14="http://schemas.microsoft.com/office/powerpoint/2010/main" val="217070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213A388E-F8DF-E247-B486-2C32FC810590}" type="slidenum">
              <a:rPr lang="en-US"/>
              <a:pPr>
                <a:defRPr/>
              </a:pPr>
              <a:t>‹#›</a:t>
            </a:fld>
            <a:endParaRPr lang="en-US" dirty="0"/>
          </a:p>
        </p:txBody>
      </p:sp>
    </p:spTree>
    <p:extLst>
      <p:ext uri="{BB962C8B-B14F-4D97-AF65-F5344CB8AC3E}">
        <p14:creationId xmlns:p14="http://schemas.microsoft.com/office/powerpoint/2010/main" val="266978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D74558C8-DFA6-1945-B49A-18255A63DF44}" type="slidenum">
              <a:rPr lang="en-US"/>
              <a:pPr>
                <a:defRPr/>
              </a:pPr>
              <a:t>‹#›</a:t>
            </a:fld>
            <a:endParaRPr lang="en-US" dirty="0"/>
          </a:p>
        </p:txBody>
      </p:sp>
    </p:spTree>
    <p:extLst>
      <p:ext uri="{BB962C8B-B14F-4D97-AF65-F5344CB8AC3E}">
        <p14:creationId xmlns:p14="http://schemas.microsoft.com/office/powerpoint/2010/main" val="219668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B93F77CD-36A0-AA4B-A482-DCDCF99B9EF0}" type="slidenum">
              <a:rPr lang="en-US"/>
              <a:pPr>
                <a:defRPr/>
              </a:pPr>
              <a:t>‹#›</a:t>
            </a:fld>
            <a:endParaRPr lang="en-US" dirty="0"/>
          </a:p>
        </p:txBody>
      </p:sp>
    </p:spTree>
    <p:extLst>
      <p:ext uri="{BB962C8B-B14F-4D97-AF65-F5344CB8AC3E}">
        <p14:creationId xmlns:p14="http://schemas.microsoft.com/office/powerpoint/2010/main" val="217843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24A9727F-A49B-2D41-997E-526AFF799A4E}" type="slidenum">
              <a:rPr lang="en-US"/>
              <a:pPr>
                <a:defRPr/>
              </a:pPr>
              <a:t>‹#›</a:t>
            </a:fld>
            <a:endParaRPr lang="en-US" dirty="0"/>
          </a:p>
        </p:txBody>
      </p:sp>
    </p:spTree>
    <p:extLst>
      <p:ext uri="{BB962C8B-B14F-4D97-AF65-F5344CB8AC3E}">
        <p14:creationId xmlns:p14="http://schemas.microsoft.com/office/powerpoint/2010/main" val="9510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54A4B047-2FF8-7647-9955-801F3298DCC3}" type="slidenum">
              <a:rPr lang="en-US"/>
              <a:pPr>
                <a:defRPr/>
              </a:pPr>
              <a:t>‹#›</a:t>
            </a:fld>
            <a:endParaRPr lang="en-US" dirty="0"/>
          </a:p>
        </p:txBody>
      </p:sp>
    </p:spTree>
    <p:extLst>
      <p:ext uri="{BB962C8B-B14F-4D97-AF65-F5344CB8AC3E}">
        <p14:creationId xmlns:p14="http://schemas.microsoft.com/office/powerpoint/2010/main" val="51505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11622D4E-8F6F-0445-93EA-3134F8F493D8}" type="slidenum">
              <a:rPr lang="en-US"/>
              <a:pPr>
                <a:defRPr/>
              </a:pPr>
              <a:t>‹#›</a:t>
            </a:fld>
            <a:endParaRPr lang="en-US" dirty="0"/>
          </a:p>
        </p:txBody>
      </p:sp>
    </p:spTree>
    <p:extLst>
      <p:ext uri="{BB962C8B-B14F-4D97-AF65-F5344CB8AC3E}">
        <p14:creationId xmlns:p14="http://schemas.microsoft.com/office/powerpoint/2010/main" val="32653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BFA82BAC-0ED9-F147-85AA-455255D5896E}" type="slidenum">
              <a:rPr lang="en-US"/>
              <a:pPr>
                <a:defRPr/>
              </a:pPr>
              <a:t>‹#›</a:t>
            </a:fld>
            <a:endParaRPr lang="en-US" dirty="0"/>
          </a:p>
        </p:txBody>
      </p:sp>
    </p:spTree>
    <p:extLst>
      <p:ext uri="{BB962C8B-B14F-4D97-AF65-F5344CB8AC3E}">
        <p14:creationId xmlns:p14="http://schemas.microsoft.com/office/powerpoint/2010/main" val="127447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BD16B58F-4547-D54C-ACCF-1870C11D14D5}" type="slidenum">
              <a:rPr lang="en-US"/>
              <a:pPr>
                <a:defRPr/>
              </a:pPr>
              <a:t>‹#›</a:t>
            </a:fld>
            <a:endParaRPr lang="en-US" dirty="0"/>
          </a:p>
        </p:txBody>
      </p:sp>
    </p:spTree>
    <p:extLst>
      <p:ext uri="{BB962C8B-B14F-4D97-AF65-F5344CB8AC3E}">
        <p14:creationId xmlns:p14="http://schemas.microsoft.com/office/powerpoint/2010/main" val="365474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457200" y="122238"/>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a:cs typeface="+mn-cs"/>
              </a:defRPr>
            </a:lvl1pPr>
          </a:lstStyle>
          <a:p>
            <a:pPr>
              <a:defRPr/>
            </a:pPr>
            <a:endParaRPr lang="en-US" dirty="0"/>
          </a:p>
        </p:txBody>
      </p:sp>
      <p:sp>
        <p:nvSpPr>
          <p:cNvPr id="717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00">
                <a:cs typeface="+mn-cs"/>
              </a:defRPr>
            </a:lvl1pPr>
          </a:lstStyle>
          <a:p>
            <a:pPr>
              <a:defRPr/>
            </a:pPr>
            <a:endParaRPr lang="en-US" dirty="0"/>
          </a:p>
        </p:txBody>
      </p:sp>
      <p:sp>
        <p:nvSpPr>
          <p:cNvPr id="717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a:cs typeface="+mn-cs"/>
              </a:defRPr>
            </a:lvl1pPr>
          </a:lstStyle>
          <a:p>
            <a:pPr>
              <a:defRPr/>
            </a:pPr>
            <a:fld id="{3AA6EAA7-48DF-B84E-B0F3-3CF6543F0F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19.bin"/><Relationship Id="rId5" Type="http://schemas.openxmlformats.org/officeDocument/2006/relationships/image" Target="../media/image21.w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0.xml"/><Relationship Id="rId7"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image" Target="../media/image24.w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22.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 Id="rId9"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9.bin"/><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2.bin"/><Relationship Id="rId5" Type="http://schemas.openxmlformats.org/officeDocument/2006/relationships/image" Target="../media/image35.wmf"/><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6.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4.bin"/><Relationship Id="rId5" Type="http://schemas.openxmlformats.org/officeDocument/2006/relationships/image" Target="../media/image37.wmf"/><Relationship Id="rId4" Type="http://schemas.openxmlformats.org/officeDocument/2006/relationships/oleObject" Target="../embeddings/oleObject33.bin"/><Relationship Id="rId9" Type="http://schemas.openxmlformats.org/officeDocument/2006/relationships/image" Target="../media/image2.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3.wmf"/><Relationship Id="rId3" Type="http://schemas.openxmlformats.org/officeDocument/2006/relationships/notesSlide" Target="../notesSlides/notesSlide28.xml"/><Relationship Id="rId7" Type="http://schemas.openxmlformats.org/officeDocument/2006/relationships/image" Target="../media/image40.wmf"/><Relationship Id="rId12"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37.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1.wmf"/><Relationship Id="rId1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3200"/>
            <a:ext cx="6324600" cy="1249362"/>
          </a:xfrm>
        </p:spPr>
        <p:txBody>
          <a:bodyPr/>
          <a:lstStyle/>
          <a:p>
            <a:pPr algn="ctr"/>
            <a:r>
              <a:rPr lang="en-US" sz="5400" dirty="0" smtClean="0"/>
              <a:t>Lecture 3</a:t>
            </a:r>
            <a:br>
              <a:rPr lang="en-US" sz="5400" dirty="0" smtClean="0"/>
            </a:br>
            <a:r>
              <a:rPr lang="en-US" sz="3200" dirty="0" smtClean="0"/>
              <a:t>The Schrödinger equation</a:t>
            </a:r>
            <a:endParaRPr lang="en-US" sz="3200" dirty="0"/>
          </a:p>
        </p:txBody>
      </p:sp>
    </p:spTree>
    <p:extLst>
      <p:ext uri="{BB962C8B-B14F-4D97-AF65-F5344CB8AC3E}">
        <p14:creationId xmlns:p14="http://schemas.microsoft.com/office/powerpoint/2010/main" val="3631998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dirty="0" smtClean="0">
                <a:cs typeface="+mj-cs"/>
              </a:rPr>
              <a:t>The Schr</a:t>
            </a:r>
            <a:r>
              <a:rPr lang="en-US" dirty="0" smtClean="0">
                <a:cs typeface="Arial" charset="0"/>
              </a:rPr>
              <a:t>ödinger equation</a:t>
            </a:r>
          </a:p>
        </p:txBody>
      </p:sp>
      <p:sp>
        <p:nvSpPr>
          <p:cNvPr id="105475" name="Rectangle 3"/>
          <p:cNvSpPr>
            <a:spLocks noGrp="1" noChangeArrowheads="1"/>
          </p:cNvSpPr>
          <p:nvPr>
            <p:ph type="body" idx="1"/>
          </p:nvPr>
        </p:nvSpPr>
        <p:spPr/>
        <p:txBody>
          <a:bodyPr/>
          <a:lstStyle/>
          <a:p>
            <a:pPr eaLnBrk="1" hangingPunct="1">
              <a:defRPr/>
            </a:pPr>
            <a:r>
              <a:rPr lang="en-US" dirty="0" smtClean="0">
                <a:cs typeface="+mn-cs"/>
              </a:rPr>
              <a:t>The equation must also give energies that are quantized</a:t>
            </a:r>
          </a:p>
          <a:p>
            <a:pPr lvl="1" eaLnBrk="1" hangingPunct="1">
              <a:defRPr/>
            </a:pPr>
            <a:r>
              <a:rPr lang="en-US" dirty="0" smtClean="0">
                <a:cs typeface="Arial" charset="0"/>
              </a:rPr>
              <a:t>The </a:t>
            </a:r>
            <a:r>
              <a:rPr lang="en-US" b="1" dirty="0" smtClean="0">
                <a:cs typeface="Arial" charset="0"/>
              </a:rPr>
              <a:t>operator</a:t>
            </a:r>
            <a:r>
              <a:rPr lang="en-US" dirty="0" smtClean="0">
                <a:cs typeface="Arial" charset="0"/>
              </a:rPr>
              <a:t> form of equation.</a:t>
            </a:r>
          </a:p>
        </p:txBody>
      </p:sp>
      <p:graphicFrame>
        <p:nvGraphicFramePr>
          <p:cNvPr id="186371" name="Object 4"/>
          <p:cNvGraphicFramePr>
            <a:graphicFrameLocks noChangeAspect="1"/>
          </p:cNvGraphicFramePr>
          <p:nvPr>
            <p:extLst>
              <p:ext uri="{D42A27DB-BD31-4B8C-83A1-F6EECF244321}">
                <p14:modId xmlns:p14="http://schemas.microsoft.com/office/powerpoint/2010/main" val="3809480718"/>
              </p:ext>
            </p:extLst>
          </p:nvPr>
        </p:nvGraphicFramePr>
        <p:xfrm>
          <a:off x="1219200" y="4267200"/>
          <a:ext cx="6629400" cy="1377950"/>
        </p:xfrm>
        <a:graphic>
          <a:graphicData uri="http://schemas.openxmlformats.org/presentationml/2006/ole">
            <mc:AlternateContent xmlns:mc="http://schemas.openxmlformats.org/markup-compatibility/2006">
              <mc:Choice xmlns:v="urn:schemas-microsoft-com:vml" Requires="v">
                <p:oleObj spid="_x0000_s186560" name="Equation" r:id="rId4" imgW="2019300" imgH="419100" progId="Equation.3">
                  <p:embed/>
                </p:oleObj>
              </mc:Choice>
              <mc:Fallback>
                <p:oleObj name="Equation" r:id="rId4" imgW="2019300" imgH="419100" progId="Equation.3">
                  <p:embed/>
                  <p:pic>
                    <p:nvPicPr>
                      <p:cNvPr id="0" name="Object 4"/>
                      <p:cNvPicPr>
                        <a:picLocks noChangeAspect="1" noChangeArrowheads="1"/>
                      </p:cNvPicPr>
                      <p:nvPr/>
                    </p:nvPicPr>
                    <p:blipFill>
                      <a:blip r:embed="rId5"/>
                      <a:srcRect/>
                      <a:stretch>
                        <a:fillRect/>
                      </a:stretch>
                    </p:blipFill>
                    <p:spPr bwMode="auto">
                      <a:xfrm>
                        <a:off x="1219200" y="4267200"/>
                        <a:ext cx="6629400" cy="1377950"/>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5478" name="AutoShape 6"/>
          <p:cNvSpPr>
            <a:spLocks/>
          </p:cNvSpPr>
          <p:nvPr/>
        </p:nvSpPr>
        <p:spPr bwMode="auto">
          <a:xfrm>
            <a:off x="4876800" y="3276600"/>
            <a:ext cx="3886200" cy="914400"/>
          </a:xfrm>
          <a:prstGeom prst="accentCallout1">
            <a:avLst>
              <a:gd name="adj1" fmla="val 12500"/>
              <a:gd name="adj2" fmla="val -1963"/>
              <a:gd name="adj3" fmla="val 150000"/>
              <a:gd name="adj4" fmla="val -23528"/>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800" i="1" dirty="0">
                <a:cs typeface="+mn-cs"/>
              </a:rPr>
              <a:t>H</a:t>
            </a:r>
            <a:r>
              <a:rPr lang="en-US" sz="2800" dirty="0">
                <a:cs typeface="+mn-cs"/>
              </a:rPr>
              <a:t> is now an </a:t>
            </a:r>
            <a:r>
              <a:rPr lang="en-US" sz="2800" b="1" dirty="0">
                <a:cs typeface="+mn-cs"/>
              </a:rPr>
              <a:t>operator</a:t>
            </a:r>
            <a:r>
              <a:rPr lang="en-US" sz="2800" dirty="0">
                <a:cs typeface="+mn-cs"/>
              </a:rPr>
              <a:t> (it has a </a:t>
            </a:r>
            <a:r>
              <a:rPr lang="ja-JP" altLang="en-US" sz="2800">
                <a:latin typeface="Arial"/>
                <a:cs typeface="+mn-cs"/>
              </a:rPr>
              <a:t>“</a:t>
            </a:r>
            <a:r>
              <a:rPr lang="en-US" sz="2800" dirty="0">
                <a:cs typeface="+mn-cs"/>
              </a:rPr>
              <a:t>^</a:t>
            </a:r>
            <a:r>
              <a:rPr lang="ja-JP" altLang="en-US" sz="2800">
                <a:latin typeface="Arial"/>
                <a:cs typeface="+mn-cs"/>
              </a:rPr>
              <a:t>”</a:t>
            </a:r>
            <a:r>
              <a:rPr lang="en-US" sz="2800" dirty="0">
                <a:cs typeface="+mn-cs"/>
              </a:rPr>
              <a:t> hat sign)</a:t>
            </a:r>
            <a:endParaRPr lang="en-US" sz="2800" i="1" dirty="0">
              <a:cs typeface="+mn-cs"/>
            </a:endParaRPr>
          </a:p>
        </p:txBody>
      </p:sp>
      <p:sp>
        <p:nvSpPr>
          <p:cNvPr id="105479" name="AutoShape 7"/>
          <p:cNvSpPr>
            <a:spLocks noChangeArrowheads="1"/>
          </p:cNvSpPr>
          <p:nvPr/>
        </p:nvSpPr>
        <p:spPr bwMode="auto">
          <a:xfrm>
            <a:off x="4419600" y="4343400"/>
            <a:ext cx="1981200" cy="1295400"/>
          </a:xfrm>
          <a:prstGeom prst="roundRect">
            <a:avLst>
              <a:gd name="adj" fmla="val 16667"/>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05480" name="Text Box 8"/>
          <p:cNvSpPr txBox="1">
            <a:spLocks noChangeArrowheads="1"/>
          </p:cNvSpPr>
          <p:nvPr/>
        </p:nvSpPr>
        <p:spPr bwMode="auto">
          <a:xfrm>
            <a:off x="3429000" y="5715000"/>
            <a:ext cx="3984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cs typeface="+mn-cs"/>
              </a:rPr>
              <a:t>Kinetic energy </a:t>
            </a:r>
            <a:r>
              <a:rPr lang="en-US" sz="2800" b="1" dirty="0">
                <a:cs typeface="+mn-cs"/>
              </a:rPr>
              <a:t>operator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6522" name="Rectangle 26"/>
          <p:cNvSpPr>
            <a:spLocks noChangeArrowheads="1"/>
          </p:cNvSpPr>
          <p:nvPr/>
        </p:nvSpPr>
        <p:spPr bwMode="auto">
          <a:xfrm>
            <a:off x="4419600" y="3276600"/>
            <a:ext cx="4572000" cy="21336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06521" name="Rectangle 25"/>
          <p:cNvSpPr>
            <a:spLocks noChangeArrowheads="1"/>
          </p:cNvSpPr>
          <p:nvPr/>
        </p:nvSpPr>
        <p:spPr bwMode="auto">
          <a:xfrm>
            <a:off x="228600" y="3276600"/>
            <a:ext cx="4114800" cy="21336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06498" name="Rectangle 2"/>
          <p:cNvSpPr>
            <a:spLocks noGrp="1" noChangeArrowheads="1"/>
          </p:cNvSpPr>
          <p:nvPr>
            <p:ph type="title"/>
          </p:nvPr>
        </p:nvSpPr>
        <p:spPr/>
        <p:txBody>
          <a:bodyPr/>
          <a:lstStyle/>
          <a:p>
            <a:pPr eaLnBrk="1" hangingPunct="1">
              <a:defRPr/>
            </a:pPr>
            <a:r>
              <a:rPr lang="en-US" dirty="0" smtClean="0">
                <a:cs typeface="+mj-cs"/>
              </a:rPr>
              <a:t>What is an operator?</a:t>
            </a:r>
          </a:p>
        </p:txBody>
      </p:sp>
      <p:sp>
        <p:nvSpPr>
          <p:cNvPr id="106499" name="Rectangle 3"/>
          <p:cNvSpPr>
            <a:spLocks noGrp="1" noChangeArrowheads="1"/>
          </p:cNvSpPr>
          <p:nvPr>
            <p:ph type="body" idx="1"/>
          </p:nvPr>
        </p:nvSpPr>
        <p:spPr/>
        <p:txBody>
          <a:bodyPr/>
          <a:lstStyle/>
          <a:p>
            <a:pPr eaLnBrk="1" hangingPunct="1">
              <a:defRPr/>
            </a:pPr>
            <a:r>
              <a:rPr lang="en-US" dirty="0" smtClean="0">
                <a:cs typeface="+mn-cs"/>
              </a:rPr>
              <a:t>An operator carries out a mathematical operation (multiplication, differentiation, integrations, etc.) on a given function.</a:t>
            </a:r>
          </a:p>
        </p:txBody>
      </p:sp>
      <p:sp>
        <p:nvSpPr>
          <p:cNvPr id="106502" name="Text Box 6"/>
          <p:cNvSpPr txBox="1">
            <a:spLocks noChangeArrowheads="1"/>
          </p:cNvSpPr>
          <p:nvPr/>
        </p:nvSpPr>
        <p:spPr bwMode="auto">
          <a:xfrm>
            <a:off x="457200" y="3846493"/>
            <a:ext cx="15809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dirty="0">
                <a:cs typeface="+mn-cs"/>
              </a:rPr>
              <a:t>Function </a:t>
            </a:r>
            <a:endParaRPr lang="en-US" sz="2800" dirty="0" smtClean="0">
              <a:cs typeface="+mn-cs"/>
            </a:endParaRPr>
          </a:p>
          <a:p>
            <a:pPr algn="ctr">
              <a:defRPr/>
            </a:pPr>
            <a:r>
              <a:rPr lang="en-US" sz="2800" i="1" dirty="0" smtClean="0">
                <a:cs typeface="+mn-cs"/>
              </a:rPr>
              <a:t>f</a:t>
            </a:r>
            <a:r>
              <a:rPr lang="en-US" sz="2800" dirty="0">
                <a:cs typeface="+mn-cs"/>
              </a:rPr>
              <a:t>(x)</a:t>
            </a:r>
          </a:p>
        </p:txBody>
      </p:sp>
      <p:sp>
        <p:nvSpPr>
          <p:cNvPr id="106506" name="Text Box 10"/>
          <p:cNvSpPr txBox="1">
            <a:spLocks noChangeArrowheads="1"/>
          </p:cNvSpPr>
          <p:nvPr/>
        </p:nvSpPr>
        <p:spPr bwMode="auto">
          <a:xfrm>
            <a:off x="4495800" y="3810000"/>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cs typeface="+mn-cs"/>
              </a:rPr>
              <a:t>Operator </a:t>
            </a:r>
          </a:p>
        </p:txBody>
      </p:sp>
      <p:graphicFrame>
        <p:nvGraphicFramePr>
          <p:cNvPr id="188424" name="Object 11"/>
          <p:cNvGraphicFramePr>
            <a:graphicFrameLocks noChangeAspect="1"/>
          </p:cNvGraphicFramePr>
          <p:nvPr>
            <p:extLst>
              <p:ext uri="{D42A27DB-BD31-4B8C-83A1-F6EECF244321}">
                <p14:modId xmlns:p14="http://schemas.microsoft.com/office/powerpoint/2010/main" val="4051382329"/>
              </p:ext>
            </p:extLst>
          </p:nvPr>
        </p:nvGraphicFramePr>
        <p:xfrm>
          <a:off x="5105400" y="4191000"/>
          <a:ext cx="547688" cy="609600"/>
        </p:xfrm>
        <a:graphic>
          <a:graphicData uri="http://schemas.openxmlformats.org/presentationml/2006/ole">
            <mc:AlternateContent xmlns:mc="http://schemas.openxmlformats.org/markup-compatibility/2006">
              <mc:Choice xmlns:v="urn:schemas-microsoft-com:vml" Requires="v">
                <p:oleObj spid="_x0000_s188617" name="Equation" r:id="rId4" imgW="164957" imgH="203024" progId="Equation.3">
                  <p:embed/>
                </p:oleObj>
              </mc:Choice>
              <mc:Fallback>
                <p:oleObj name="Equation" r:id="rId4" imgW="164957" imgH="203024"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191000"/>
                        <a:ext cx="54768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6509" name="AutoShape 13"/>
          <p:cNvSpPr>
            <a:spLocks noChangeArrowheads="1"/>
          </p:cNvSpPr>
          <p:nvPr/>
        </p:nvSpPr>
        <p:spPr bwMode="auto">
          <a:xfrm>
            <a:off x="2057400" y="3581400"/>
            <a:ext cx="457200" cy="1676400"/>
          </a:xfrm>
          <a:prstGeom prst="curvedRightArrow">
            <a:avLst>
              <a:gd name="adj1" fmla="val 73062"/>
              <a:gd name="adj2" fmla="val 146667"/>
              <a:gd name="adj3" fmla="val 33333"/>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06510" name="Text Box 14"/>
          <p:cNvSpPr txBox="1">
            <a:spLocks noChangeArrowheads="1"/>
          </p:cNvSpPr>
          <p:nvPr/>
        </p:nvSpPr>
        <p:spPr bwMode="auto">
          <a:xfrm>
            <a:off x="2590800" y="3505200"/>
            <a:ext cx="17016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smtClean="0">
                <a:cs typeface="+mn-cs"/>
              </a:rPr>
              <a:t>number </a:t>
            </a:r>
            <a:r>
              <a:rPr lang="en-US" sz="2800" i="1" dirty="0" smtClean="0">
                <a:cs typeface="+mn-cs"/>
              </a:rPr>
              <a:t>a</a:t>
            </a:r>
            <a:endParaRPr lang="en-US" sz="2800" dirty="0">
              <a:cs typeface="+mn-cs"/>
            </a:endParaRPr>
          </a:p>
        </p:txBody>
      </p:sp>
      <p:sp>
        <p:nvSpPr>
          <p:cNvPr id="106511" name="Text Box 15"/>
          <p:cNvSpPr txBox="1">
            <a:spLocks noChangeArrowheads="1"/>
          </p:cNvSpPr>
          <p:nvPr/>
        </p:nvSpPr>
        <p:spPr bwMode="auto">
          <a:xfrm>
            <a:off x="2590800" y="4648200"/>
            <a:ext cx="17016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smtClean="0">
                <a:cs typeface="+mn-cs"/>
              </a:rPr>
              <a:t>number </a:t>
            </a:r>
            <a:r>
              <a:rPr lang="en-US" sz="2800" i="1" dirty="0" smtClean="0">
                <a:cs typeface="+mn-cs"/>
              </a:rPr>
              <a:t>b</a:t>
            </a:r>
            <a:endParaRPr lang="en-US" sz="2800" dirty="0">
              <a:cs typeface="+mn-cs"/>
            </a:endParaRPr>
          </a:p>
        </p:txBody>
      </p:sp>
      <p:sp>
        <p:nvSpPr>
          <p:cNvPr id="106515" name="AutoShape 19"/>
          <p:cNvSpPr>
            <a:spLocks noChangeArrowheads="1"/>
          </p:cNvSpPr>
          <p:nvPr/>
        </p:nvSpPr>
        <p:spPr bwMode="auto">
          <a:xfrm>
            <a:off x="6172200" y="3581400"/>
            <a:ext cx="457200" cy="1676400"/>
          </a:xfrm>
          <a:prstGeom prst="curvedRightArrow">
            <a:avLst>
              <a:gd name="adj1" fmla="val 73062"/>
              <a:gd name="adj2" fmla="val 146667"/>
              <a:gd name="adj3" fmla="val 33333"/>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06516" name="Text Box 20"/>
          <p:cNvSpPr txBox="1">
            <a:spLocks noChangeArrowheads="1"/>
          </p:cNvSpPr>
          <p:nvPr/>
        </p:nvSpPr>
        <p:spPr bwMode="auto">
          <a:xfrm>
            <a:off x="6781800" y="3505200"/>
            <a:ext cx="2182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cs typeface="+mn-cs"/>
              </a:rPr>
              <a:t>function </a:t>
            </a:r>
            <a:r>
              <a:rPr lang="en-US" sz="2800" i="1" dirty="0">
                <a:cs typeface="+mn-cs"/>
              </a:rPr>
              <a:t>A</a:t>
            </a:r>
            <a:r>
              <a:rPr lang="en-US" sz="2800" dirty="0">
                <a:cs typeface="+mn-cs"/>
              </a:rPr>
              <a:t>(</a:t>
            </a:r>
            <a:r>
              <a:rPr lang="en-US" sz="2800" i="1" dirty="0">
                <a:cs typeface="+mn-cs"/>
              </a:rPr>
              <a:t>x</a:t>
            </a:r>
            <a:r>
              <a:rPr lang="en-US" sz="2800" dirty="0">
                <a:cs typeface="+mn-cs"/>
              </a:rPr>
              <a:t>)</a:t>
            </a:r>
          </a:p>
        </p:txBody>
      </p:sp>
      <p:sp>
        <p:nvSpPr>
          <p:cNvPr id="106518" name="Text Box 22"/>
          <p:cNvSpPr txBox="1">
            <a:spLocks noChangeArrowheads="1"/>
          </p:cNvSpPr>
          <p:nvPr/>
        </p:nvSpPr>
        <p:spPr bwMode="auto">
          <a:xfrm>
            <a:off x="6808788" y="4648200"/>
            <a:ext cx="2182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cs typeface="+mn-cs"/>
              </a:rPr>
              <a:t>function </a:t>
            </a:r>
            <a:r>
              <a:rPr lang="en-US" sz="2800" i="1" dirty="0">
                <a:cs typeface="+mn-cs"/>
              </a:rPr>
              <a:t>B</a:t>
            </a:r>
            <a:r>
              <a:rPr lang="en-US" sz="2800" dirty="0">
                <a:cs typeface="+mn-cs"/>
              </a:rPr>
              <a:t>(</a:t>
            </a:r>
            <a:r>
              <a:rPr lang="en-US" sz="2800" i="1" dirty="0">
                <a:cs typeface="+mn-cs"/>
              </a:rPr>
              <a:t>x</a:t>
            </a:r>
            <a:r>
              <a:rPr lang="en-US" sz="2800" dirty="0">
                <a:cs typeface="+mn-cs"/>
              </a:rPr>
              <a:t>)</a:t>
            </a:r>
          </a:p>
        </p:txBody>
      </p:sp>
      <p:pic>
        <p:nvPicPr>
          <p:cNvPr id="15" name="Picture 14"/>
          <p:cNvPicPr>
            <a:picLocks noChangeAspect="1"/>
          </p:cNvPicPr>
          <p:nvPr/>
        </p:nvPicPr>
        <p:blipFill>
          <a:blip r:embed="rId6"/>
          <a:stretch>
            <a:fillRect/>
          </a:stretch>
        </p:blipFill>
        <p:spPr>
          <a:xfrm>
            <a:off x="457200" y="5486400"/>
            <a:ext cx="1610405" cy="926138"/>
          </a:xfrm>
          <a:prstGeom prst="rect">
            <a:avLst/>
          </a:prstGeom>
        </p:spPr>
      </p:pic>
      <p:pic>
        <p:nvPicPr>
          <p:cNvPr id="16" name="Picture 15"/>
          <p:cNvPicPr>
            <a:picLocks noChangeAspect="1"/>
          </p:cNvPicPr>
          <p:nvPr/>
        </p:nvPicPr>
        <p:blipFill>
          <a:blip r:embed="rId7"/>
          <a:stretch>
            <a:fillRect/>
          </a:stretch>
        </p:blipFill>
        <p:spPr>
          <a:xfrm>
            <a:off x="4495800" y="5486400"/>
            <a:ext cx="1610405" cy="926138"/>
          </a:xfrm>
          <a:prstGeom prst="rect">
            <a:avLst/>
          </a:prstGeom>
        </p:spPr>
      </p:pic>
      <p:sp>
        <p:nvSpPr>
          <p:cNvPr id="19" name="TextBox 18"/>
          <p:cNvSpPr txBox="1"/>
          <p:nvPr/>
        </p:nvSpPr>
        <p:spPr>
          <a:xfrm>
            <a:off x="533400" y="6400800"/>
            <a:ext cx="5468164" cy="369332"/>
          </a:xfrm>
          <a:prstGeom prst="rect">
            <a:avLst/>
          </a:prstGeom>
          <a:noFill/>
        </p:spPr>
        <p:txBody>
          <a:bodyPr wrap="none" rtlCol="0">
            <a:spAutoFit/>
          </a:bodyPr>
          <a:lstStyle/>
          <a:p>
            <a:r>
              <a:rPr lang="en-US" dirty="0" smtClean="0">
                <a:solidFill>
                  <a:srgbClr val="0000FF"/>
                </a:solidFill>
              </a:rPr>
              <a:t>Darth Vader                                              Chancellor</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dirty="0" smtClean="0">
                <a:cs typeface="+mj-cs"/>
              </a:rPr>
              <a:t>The Schr</a:t>
            </a:r>
            <a:r>
              <a:rPr lang="en-US" dirty="0" smtClean="0">
                <a:cs typeface="Arial" charset="0"/>
              </a:rPr>
              <a:t>ödinger equation</a:t>
            </a:r>
          </a:p>
        </p:txBody>
      </p:sp>
      <p:sp>
        <p:nvSpPr>
          <p:cNvPr id="113667" name="Rectangle 3"/>
          <p:cNvSpPr>
            <a:spLocks noGrp="1" noChangeArrowheads="1"/>
          </p:cNvSpPr>
          <p:nvPr>
            <p:ph type="body" idx="1"/>
          </p:nvPr>
        </p:nvSpPr>
        <p:spPr>
          <a:xfrm>
            <a:off x="457200" y="1719263"/>
            <a:ext cx="8229600" cy="2547937"/>
          </a:xfrm>
        </p:spPr>
        <p:txBody>
          <a:bodyPr/>
          <a:lstStyle/>
          <a:p>
            <a:pPr eaLnBrk="1" hangingPunct="1">
              <a:defRPr/>
            </a:pPr>
            <a:r>
              <a:rPr lang="en-US" dirty="0" smtClean="0">
                <a:cs typeface="+mn-cs"/>
              </a:rPr>
              <a:t>Generally, when function </a:t>
            </a:r>
            <a:r>
              <a:rPr lang="en-US" i="1" dirty="0" smtClean="0">
                <a:cs typeface="+mn-cs"/>
              </a:rPr>
              <a:t>A</a:t>
            </a:r>
            <a:r>
              <a:rPr lang="en-US" dirty="0" smtClean="0">
                <a:cs typeface="+mn-cs"/>
              </a:rPr>
              <a:t> is acted on by an operator, a different function (</a:t>
            </a:r>
            <a:r>
              <a:rPr lang="en-US" i="1" dirty="0" smtClean="0">
                <a:cs typeface="+mn-cs"/>
              </a:rPr>
              <a:t>B</a:t>
            </a:r>
            <a:r>
              <a:rPr lang="en-US" dirty="0" smtClean="0">
                <a:cs typeface="+mn-cs"/>
              </a:rPr>
              <a:t>) results.</a:t>
            </a:r>
          </a:p>
          <a:p>
            <a:pPr eaLnBrk="1" hangingPunct="1">
              <a:defRPr/>
            </a:pPr>
            <a:r>
              <a:rPr lang="en-US" dirty="0" smtClean="0">
                <a:cs typeface="+mn-cs"/>
              </a:rPr>
              <a:t>The Schr</a:t>
            </a:r>
            <a:r>
              <a:rPr lang="en-US" dirty="0" smtClean="0">
                <a:cs typeface="Arial" charset="0"/>
              </a:rPr>
              <a:t>ödinger equation says that the input and output functions should be the same (</a:t>
            </a:r>
            <a:r>
              <a:rPr lang="en-US" sz="3200" dirty="0"/>
              <a:t>Ψ</a:t>
            </a:r>
            <a:r>
              <a:rPr lang="en-US" dirty="0" smtClean="0">
                <a:cs typeface="Arial" charset="0"/>
              </a:rPr>
              <a:t>), apart from a constant factor </a:t>
            </a:r>
            <a:r>
              <a:rPr lang="en-US" i="1" dirty="0" smtClean="0">
                <a:cs typeface="Arial" charset="0"/>
              </a:rPr>
              <a:t>(E</a:t>
            </a:r>
            <a:r>
              <a:rPr lang="en-US" dirty="0" smtClean="0">
                <a:cs typeface="Arial" charset="0"/>
              </a:rPr>
              <a:t>)</a:t>
            </a:r>
            <a:r>
              <a:rPr lang="en-US" i="1" dirty="0" smtClean="0">
                <a:cs typeface="Arial" charset="0"/>
              </a:rPr>
              <a:t>.</a:t>
            </a:r>
          </a:p>
        </p:txBody>
      </p:sp>
      <p:sp>
        <p:nvSpPr>
          <p:cNvPr id="113668" name="Rectangle 4"/>
          <p:cNvSpPr>
            <a:spLocks noChangeArrowheads="1"/>
          </p:cNvSpPr>
          <p:nvPr/>
        </p:nvSpPr>
        <p:spPr bwMode="auto">
          <a:xfrm>
            <a:off x="4114800" y="4419600"/>
            <a:ext cx="4724400" cy="20574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13670" name="Text Box 6"/>
          <p:cNvSpPr txBox="1">
            <a:spLocks noChangeArrowheads="1"/>
          </p:cNvSpPr>
          <p:nvPr/>
        </p:nvSpPr>
        <p:spPr bwMode="auto">
          <a:xfrm>
            <a:off x="4114800" y="4876800"/>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cs typeface="+mn-cs"/>
              </a:rPr>
              <a:t>Operator </a:t>
            </a:r>
          </a:p>
        </p:txBody>
      </p:sp>
      <p:sp>
        <p:nvSpPr>
          <p:cNvPr id="113671" name="AutoShape 7"/>
          <p:cNvSpPr>
            <a:spLocks noChangeArrowheads="1"/>
          </p:cNvSpPr>
          <p:nvPr/>
        </p:nvSpPr>
        <p:spPr bwMode="auto">
          <a:xfrm>
            <a:off x="5867400" y="4648200"/>
            <a:ext cx="457200" cy="1676400"/>
          </a:xfrm>
          <a:prstGeom prst="curvedRightArrow">
            <a:avLst>
              <a:gd name="adj1" fmla="val 73062"/>
              <a:gd name="adj2" fmla="val 146667"/>
              <a:gd name="adj3" fmla="val 33333"/>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13672" name="Text Box 8"/>
          <p:cNvSpPr txBox="1">
            <a:spLocks noChangeArrowheads="1"/>
          </p:cNvSpPr>
          <p:nvPr/>
        </p:nvSpPr>
        <p:spPr bwMode="auto">
          <a:xfrm>
            <a:off x="6324600" y="4572000"/>
            <a:ext cx="2260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cs typeface="+mn-cs"/>
              </a:rPr>
              <a:t>function </a:t>
            </a:r>
            <a:r>
              <a:rPr lang="en-US" sz="2800" dirty="0" smtClean="0">
                <a:cs typeface="+mn-cs"/>
              </a:rPr>
              <a:t>Ψ(</a:t>
            </a:r>
            <a:r>
              <a:rPr lang="en-US" sz="2800" i="1" dirty="0">
                <a:cs typeface="+mn-cs"/>
              </a:rPr>
              <a:t>x</a:t>
            </a:r>
            <a:r>
              <a:rPr lang="en-US" sz="2800" dirty="0">
                <a:cs typeface="+mn-cs"/>
              </a:rPr>
              <a:t>)</a:t>
            </a:r>
          </a:p>
        </p:txBody>
      </p:sp>
      <p:sp>
        <p:nvSpPr>
          <p:cNvPr id="113673" name="Text Box 9"/>
          <p:cNvSpPr txBox="1">
            <a:spLocks noChangeArrowheads="1"/>
          </p:cNvSpPr>
          <p:nvPr/>
        </p:nvSpPr>
        <p:spPr bwMode="auto">
          <a:xfrm>
            <a:off x="6351588" y="5715000"/>
            <a:ext cx="25002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cs typeface="+mn-cs"/>
              </a:rPr>
              <a:t>function </a:t>
            </a:r>
            <a:r>
              <a:rPr lang="en-US" sz="2800" i="1" dirty="0" smtClean="0">
                <a:cs typeface="+mn-cs"/>
              </a:rPr>
              <a:t>E</a:t>
            </a:r>
            <a:r>
              <a:rPr lang="en-US" sz="2800" dirty="0" smtClean="0"/>
              <a:t>Ψ</a:t>
            </a:r>
            <a:r>
              <a:rPr lang="en-US" sz="2800" dirty="0" smtClean="0">
                <a:cs typeface="+mn-cs"/>
              </a:rPr>
              <a:t>(</a:t>
            </a:r>
            <a:r>
              <a:rPr lang="en-US" sz="2800" i="1" dirty="0">
                <a:cs typeface="+mn-cs"/>
              </a:rPr>
              <a:t>x</a:t>
            </a:r>
            <a:r>
              <a:rPr lang="en-US" sz="2800" dirty="0">
                <a:cs typeface="+mn-cs"/>
              </a:rPr>
              <a:t>)</a:t>
            </a:r>
          </a:p>
        </p:txBody>
      </p:sp>
      <p:graphicFrame>
        <p:nvGraphicFramePr>
          <p:cNvPr id="190472" name="Object 10"/>
          <p:cNvGraphicFramePr>
            <a:graphicFrameLocks noChangeAspect="1"/>
          </p:cNvGraphicFramePr>
          <p:nvPr>
            <p:extLst>
              <p:ext uri="{D42A27DB-BD31-4B8C-83A1-F6EECF244321}">
                <p14:modId xmlns:p14="http://schemas.microsoft.com/office/powerpoint/2010/main" val="3187316757"/>
              </p:ext>
            </p:extLst>
          </p:nvPr>
        </p:nvGraphicFramePr>
        <p:xfrm>
          <a:off x="4703763" y="5319712"/>
          <a:ext cx="590550" cy="609600"/>
        </p:xfrm>
        <a:graphic>
          <a:graphicData uri="http://schemas.openxmlformats.org/presentationml/2006/ole">
            <mc:AlternateContent xmlns:mc="http://schemas.openxmlformats.org/markup-compatibility/2006">
              <mc:Choice xmlns:v="urn:schemas-microsoft-com:vml" Requires="v">
                <p:oleObj spid="_x0000_s190821" name="Equation" r:id="rId4" imgW="177569" imgH="202936" progId="Equation.3">
                  <p:embed/>
                </p:oleObj>
              </mc:Choice>
              <mc:Fallback>
                <p:oleObj name="Equation" r:id="rId4" imgW="177569" imgH="202936"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763" y="5319712"/>
                        <a:ext cx="5905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0473" name="Object 13"/>
          <p:cNvGraphicFramePr>
            <a:graphicFrameLocks noChangeAspect="1"/>
          </p:cNvGraphicFramePr>
          <p:nvPr/>
        </p:nvGraphicFramePr>
        <p:xfrm>
          <a:off x="228600" y="4800600"/>
          <a:ext cx="3657600" cy="1106488"/>
        </p:xfrm>
        <a:graphic>
          <a:graphicData uri="http://schemas.openxmlformats.org/presentationml/2006/ole">
            <mc:AlternateContent xmlns:mc="http://schemas.openxmlformats.org/markup-compatibility/2006">
              <mc:Choice xmlns:v="urn:schemas-microsoft-com:vml" Requires="v">
                <p:oleObj spid="_x0000_s190822" name="Equation" r:id="rId6" imgW="672808" imgH="203112" progId="Equation.3">
                  <p:embed/>
                </p:oleObj>
              </mc:Choice>
              <mc:Fallback>
                <p:oleObj name="Equation" r:id="rId6" imgW="672808" imgH="203112"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800600"/>
                        <a:ext cx="3657600" cy="110648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dirty="0" smtClean="0">
                <a:cs typeface="+mj-cs"/>
              </a:rPr>
              <a:t>Eigenvalues and </a:t>
            </a:r>
            <a:br>
              <a:rPr lang="en-US" dirty="0" smtClean="0">
                <a:cs typeface="+mj-cs"/>
              </a:rPr>
            </a:br>
            <a:r>
              <a:rPr lang="en-US" dirty="0">
                <a:cs typeface="+mj-cs"/>
              </a:rPr>
              <a:t>E</a:t>
            </a:r>
            <a:r>
              <a:rPr lang="en-US" dirty="0" smtClean="0">
                <a:cs typeface="+mj-cs"/>
              </a:rPr>
              <a:t>igenfunctions</a:t>
            </a:r>
            <a:endParaRPr lang="en-US" dirty="0" smtClean="0">
              <a:cs typeface="+mj-cs"/>
            </a:endParaRPr>
          </a:p>
        </p:txBody>
      </p:sp>
      <p:sp>
        <p:nvSpPr>
          <p:cNvPr id="137219" name="Rectangle 3"/>
          <p:cNvSpPr>
            <a:spLocks noGrp="1" noChangeArrowheads="1"/>
          </p:cNvSpPr>
          <p:nvPr>
            <p:ph type="body" idx="1"/>
          </p:nvPr>
        </p:nvSpPr>
        <p:spPr>
          <a:xfrm>
            <a:off x="457200" y="1719263"/>
            <a:ext cx="8229600" cy="4681537"/>
          </a:xfrm>
        </p:spPr>
        <p:txBody>
          <a:bodyPr/>
          <a:lstStyle/>
          <a:p>
            <a:pPr eaLnBrk="1" hangingPunct="1">
              <a:defRPr/>
            </a:pPr>
            <a:r>
              <a:rPr lang="en-US" dirty="0" smtClean="0">
                <a:cs typeface="+mn-cs"/>
              </a:rPr>
              <a:t>In general, operator </a:t>
            </a:r>
            <a:r>
              <a:rPr lang="el-GR" dirty="0" smtClean="0">
                <a:cs typeface="Arial" charset="0"/>
              </a:rPr>
              <a:t>Ω</a:t>
            </a:r>
            <a:r>
              <a:rPr lang="en-US" dirty="0" smtClean="0">
                <a:cs typeface="Arial" charset="0"/>
              </a:rPr>
              <a:t> (omega) and a function </a:t>
            </a:r>
            <a:r>
              <a:rPr lang="el-GR" dirty="0" smtClean="0">
                <a:cs typeface="Arial" charset="0"/>
              </a:rPr>
              <a:t>ψ</a:t>
            </a:r>
            <a:r>
              <a:rPr lang="en-US" dirty="0" smtClean="0">
                <a:cs typeface="Arial" charset="0"/>
              </a:rPr>
              <a:t> (psi) satisfy the equation of the form:</a:t>
            </a:r>
            <a:br>
              <a:rPr lang="en-US" dirty="0" smtClean="0">
                <a:cs typeface="Arial" charset="0"/>
              </a:rPr>
            </a:br>
            <a:r>
              <a:rPr lang="en-US" dirty="0" smtClean="0">
                <a:cs typeface="Arial" charset="0"/>
              </a:rPr>
              <a:t/>
            </a:r>
            <a:br>
              <a:rPr lang="en-US" dirty="0" smtClean="0">
                <a:cs typeface="Arial" charset="0"/>
              </a:rPr>
            </a:br>
            <a:r>
              <a:rPr lang="en-US" dirty="0" smtClean="0">
                <a:cs typeface="Arial" charset="0"/>
              </a:rPr>
              <a:t/>
            </a:r>
            <a:br>
              <a:rPr lang="en-US" dirty="0" smtClean="0">
                <a:cs typeface="Arial" charset="0"/>
              </a:rPr>
            </a:br>
            <a:r>
              <a:rPr lang="en-US" dirty="0" smtClean="0">
                <a:cs typeface="Arial" charset="0"/>
              </a:rPr>
              <a:t/>
            </a:r>
            <a:br>
              <a:rPr lang="en-US" dirty="0" smtClean="0">
                <a:cs typeface="Arial" charset="0"/>
              </a:rPr>
            </a:br>
            <a:r>
              <a:rPr lang="en-US" dirty="0" smtClean="0">
                <a:cs typeface="Arial" charset="0"/>
              </a:rPr>
              <a:t>where </a:t>
            </a:r>
            <a:r>
              <a:rPr lang="el-GR" dirty="0" smtClean="0">
                <a:cs typeface="Arial" charset="0"/>
              </a:rPr>
              <a:t>ω</a:t>
            </a:r>
            <a:r>
              <a:rPr lang="en-US" dirty="0" smtClean="0">
                <a:cs typeface="Arial" charset="0"/>
              </a:rPr>
              <a:t> is some constant factor, we call </a:t>
            </a:r>
            <a:r>
              <a:rPr lang="el-GR" dirty="0" smtClean="0">
                <a:cs typeface="Arial" charset="0"/>
              </a:rPr>
              <a:t>ω</a:t>
            </a:r>
            <a:r>
              <a:rPr lang="en-US" dirty="0" smtClean="0">
                <a:cs typeface="Arial" charset="0"/>
              </a:rPr>
              <a:t> an </a:t>
            </a:r>
            <a:r>
              <a:rPr lang="en-US" b="1" dirty="0" smtClean="0">
                <a:cs typeface="Arial" charset="0"/>
              </a:rPr>
              <a:t>eigenvalue </a:t>
            </a:r>
            <a:r>
              <a:rPr lang="en-US" dirty="0" smtClean="0">
                <a:cs typeface="Arial" charset="0"/>
              </a:rPr>
              <a:t>of the operator </a:t>
            </a:r>
            <a:r>
              <a:rPr lang="el-GR" dirty="0" smtClean="0">
                <a:cs typeface="Arial" charset="0"/>
              </a:rPr>
              <a:t>Ω</a:t>
            </a:r>
            <a:r>
              <a:rPr lang="en-US" dirty="0" smtClean="0">
                <a:cs typeface="Arial" charset="0"/>
              </a:rPr>
              <a:t> and </a:t>
            </a:r>
            <a:r>
              <a:rPr lang="el-GR" dirty="0" smtClean="0">
                <a:cs typeface="Arial" charset="0"/>
              </a:rPr>
              <a:t>ψ</a:t>
            </a:r>
            <a:r>
              <a:rPr lang="en-US" dirty="0" smtClean="0">
                <a:cs typeface="Arial" charset="0"/>
              </a:rPr>
              <a:t> an </a:t>
            </a:r>
            <a:r>
              <a:rPr lang="en-US" b="1" dirty="0" smtClean="0">
                <a:cs typeface="Arial" charset="0"/>
              </a:rPr>
              <a:t>eigenfunction</a:t>
            </a:r>
            <a:r>
              <a:rPr lang="en-US" dirty="0" smtClean="0">
                <a:cs typeface="Arial" charset="0"/>
              </a:rPr>
              <a:t> of </a:t>
            </a:r>
            <a:r>
              <a:rPr lang="el-GR" dirty="0" smtClean="0">
                <a:cs typeface="Arial" charset="0"/>
              </a:rPr>
              <a:t>Ω</a:t>
            </a:r>
            <a:r>
              <a:rPr lang="en-US" dirty="0" smtClean="0">
                <a:cs typeface="Arial" charset="0"/>
              </a:rPr>
              <a:t>. The equation of this form is called </a:t>
            </a:r>
            <a:r>
              <a:rPr lang="en-US" b="1" dirty="0" smtClean="0">
                <a:cs typeface="Arial" charset="0"/>
              </a:rPr>
              <a:t>eigenvalue equation</a:t>
            </a:r>
            <a:r>
              <a:rPr lang="en-US" dirty="0" smtClean="0">
                <a:cs typeface="Arial" charset="0"/>
              </a:rPr>
              <a:t>.</a:t>
            </a:r>
            <a:endParaRPr lang="el-GR" dirty="0" smtClean="0">
              <a:cs typeface="Arial" charset="0"/>
            </a:endParaRPr>
          </a:p>
          <a:p>
            <a:pPr eaLnBrk="1" hangingPunct="1">
              <a:defRPr/>
            </a:pPr>
            <a:endParaRPr lang="en-US" dirty="0" smtClean="0">
              <a:cs typeface="Arial" charset="0"/>
            </a:endParaRPr>
          </a:p>
          <a:p>
            <a:pPr eaLnBrk="1" hangingPunct="1">
              <a:defRPr/>
            </a:pPr>
            <a:endParaRPr lang="el-GR" dirty="0" smtClean="0">
              <a:cs typeface="Arial" charset="0"/>
            </a:endParaRPr>
          </a:p>
        </p:txBody>
      </p:sp>
      <p:graphicFrame>
        <p:nvGraphicFramePr>
          <p:cNvPr id="192515" name="Object 4"/>
          <p:cNvGraphicFramePr>
            <a:graphicFrameLocks noChangeAspect="1"/>
          </p:cNvGraphicFramePr>
          <p:nvPr/>
        </p:nvGraphicFramePr>
        <p:xfrm>
          <a:off x="1371600" y="3124200"/>
          <a:ext cx="4114800" cy="1474788"/>
        </p:xfrm>
        <a:graphic>
          <a:graphicData uri="http://schemas.openxmlformats.org/presentationml/2006/ole">
            <mc:AlternateContent xmlns:mc="http://schemas.openxmlformats.org/markup-compatibility/2006">
              <mc:Choice xmlns:v="urn:schemas-microsoft-com:vml" Requires="v">
                <p:oleObj spid="_x0000_s192702" name="Equation" r:id="rId4" imgW="672808" imgH="241195" progId="Equation.3">
                  <p:embed/>
                </p:oleObj>
              </mc:Choice>
              <mc:Fallback>
                <p:oleObj name="Equation" r:id="rId4" imgW="672808"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124200"/>
                        <a:ext cx="4114800" cy="147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7222" name="Text Box 6"/>
          <p:cNvSpPr txBox="1">
            <a:spLocks noChangeArrowheads="1"/>
          </p:cNvSpPr>
          <p:nvPr/>
        </p:nvSpPr>
        <p:spPr bwMode="auto">
          <a:xfrm>
            <a:off x="5486400" y="3352800"/>
            <a:ext cx="2667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dirty="0">
                <a:solidFill>
                  <a:srgbClr val="FF6600"/>
                </a:solidFill>
                <a:cs typeface="+mn-cs"/>
              </a:rPr>
              <a:t>There are infinitely many eigenfunctions and eigenvalues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dirty="0" smtClean="0">
                <a:cs typeface="+mj-cs"/>
              </a:rPr>
              <a:t>The Schr</a:t>
            </a:r>
            <a:r>
              <a:rPr lang="en-US" dirty="0" smtClean="0">
                <a:cs typeface="Arial" charset="0"/>
              </a:rPr>
              <a:t>ödinger equation</a:t>
            </a:r>
          </a:p>
        </p:txBody>
      </p:sp>
      <p:sp>
        <p:nvSpPr>
          <p:cNvPr id="115715" name="Rectangle 3"/>
          <p:cNvSpPr>
            <a:spLocks noGrp="1" noChangeArrowheads="1"/>
          </p:cNvSpPr>
          <p:nvPr>
            <p:ph type="body" idx="1"/>
          </p:nvPr>
        </p:nvSpPr>
        <p:spPr>
          <a:xfrm>
            <a:off x="457200" y="1719263"/>
            <a:ext cx="8229600" cy="4833937"/>
          </a:xfrm>
        </p:spPr>
        <p:txBody>
          <a:bodyPr/>
          <a:lstStyle/>
          <a:p>
            <a:pPr eaLnBrk="1" hangingPunct="1">
              <a:lnSpc>
                <a:spcPct val="90000"/>
              </a:lnSpc>
              <a:defRPr/>
            </a:pPr>
            <a:r>
              <a:rPr lang="en-US" dirty="0" smtClean="0">
                <a:cs typeface="Arial" charset="0"/>
              </a:rPr>
              <a:t>A wave function </a:t>
            </a:r>
            <a:r>
              <a:rPr lang="en-US" i="1" dirty="0" smtClean="0">
                <a:cs typeface="Arial" charset="0"/>
              </a:rPr>
              <a:t>associated with a well-defined energy</a:t>
            </a:r>
            <a:r>
              <a:rPr lang="en-US" dirty="0" smtClean="0">
                <a:cs typeface="Arial" charset="0"/>
              </a:rPr>
              <a:t> is an </a:t>
            </a:r>
            <a:r>
              <a:rPr lang="en-US" b="1" dirty="0" smtClean="0">
                <a:cs typeface="Arial" charset="0"/>
              </a:rPr>
              <a:t>eigenfunction</a:t>
            </a:r>
            <a:r>
              <a:rPr lang="en-US" dirty="0" smtClean="0">
                <a:cs typeface="Arial" charset="0"/>
              </a:rPr>
              <a:t> of the </a:t>
            </a:r>
            <a:r>
              <a:rPr lang="en-US" i="1" dirty="0" smtClean="0">
                <a:cs typeface="Arial" charset="0"/>
              </a:rPr>
              <a:t>H</a:t>
            </a:r>
            <a:r>
              <a:rPr lang="en-US" dirty="0" smtClean="0">
                <a:cs typeface="Arial" charset="0"/>
              </a:rPr>
              <a:t> operator with the </a:t>
            </a:r>
            <a:r>
              <a:rPr lang="en-US" b="1" dirty="0" smtClean="0">
                <a:cs typeface="Arial" charset="0"/>
              </a:rPr>
              <a:t>eigenvalue</a:t>
            </a:r>
            <a:r>
              <a:rPr lang="en-US" dirty="0" smtClean="0">
                <a:cs typeface="Arial" charset="0"/>
              </a:rPr>
              <a:t> being the energy.</a:t>
            </a:r>
          </a:p>
          <a:p>
            <a:pPr eaLnBrk="1" hangingPunct="1">
              <a:lnSpc>
                <a:spcPct val="90000"/>
              </a:lnSpc>
              <a:defRPr/>
            </a:pPr>
            <a:r>
              <a:rPr lang="en-US" dirty="0" smtClean="0">
                <a:cs typeface="Arial" charset="0"/>
              </a:rPr>
              <a:t>Not any arbitrary value of energy can be an eigenvalue of the </a:t>
            </a:r>
            <a:r>
              <a:rPr lang="en-US" i="1" dirty="0" smtClean="0">
                <a:cs typeface="Arial" charset="0"/>
              </a:rPr>
              <a:t>H</a:t>
            </a:r>
            <a:r>
              <a:rPr lang="en-US" dirty="0" smtClean="0">
                <a:cs typeface="Arial" charset="0"/>
              </a:rPr>
              <a:t> operator.</a:t>
            </a:r>
          </a:p>
          <a:p>
            <a:pPr eaLnBrk="1" hangingPunct="1">
              <a:lnSpc>
                <a:spcPct val="90000"/>
              </a:lnSpc>
              <a:defRPr/>
            </a:pPr>
            <a:r>
              <a:rPr lang="en-US" dirty="0" smtClean="0">
                <a:cs typeface="Arial" charset="0"/>
              </a:rPr>
              <a:t>This eigenvalue form of </a:t>
            </a:r>
            <a:r>
              <a:rPr lang="en-US" dirty="0">
                <a:cs typeface="Arial" charset="0"/>
              </a:rPr>
              <a:t>the </a:t>
            </a:r>
            <a:r>
              <a:rPr lang="en-US" dirty="0" smtClean="0">
                <a:cs typeface="Arial" charset="0"/>
              </a:rPr>
              <a:t>Schrödinger equation makes the energies quantized.*</a:t>
            </a:r>
          </a:p>
          <a:p>
            <a:pPr eaLnBrk="1" hangingPunct="1">
              <a:lnSpc>
                <a:spcPct val="90000"/>
              </a:lnSpc>
              <a:defRPr/>
            </a:pPr>
            <a:endParaRPr lang="en-US" dirty="0" smtClean="0">
              <a:cs typeface="+mn-cs"/>
            </a:endParaRPr>
          </a:p>
        </p:txBody>
      </p:sp>
      <p:sp>
        <p:nvSpPr>
          <p:cNvPr id="2" name="TextBox 1"/>
          <p:cNvSpPr txBox="1"/>
          <p:nvPr/>
        </p:nvSpPr>
        <p:spPr>
          <a:xfrm>
            <a:off x="304801" y="5715000"/>
            <a:ext cx="8534400" cy="923330"/>
          </a:xfrm>
          <a:prstGeom prst="rect">
            <a:avLst/>
          </a:prstGeom>
          <a:noFill/>
        </p:spPr>
        <p:txBody>
          <a:bodyPr wrap="square" rtlCol="0">
            <a:spAutoFit/>
          </a:bodyPr>
          <a:lstStyle/>
          <a:p>
            <a:r>
              <a:rPr lang="en-US" dirty="0" smtClean="0"/>
              <a:t>*Strictly speaking, it is the boundary condition together with the eigenvalue form of the equation that causes the energies to be quantized. We will learn about the importance of the boundary condition in a partial differential equation shortly.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dirty="0" smtClean="0">
                <a:cs typeface="+mj-cs"/>
              </a:rPr>
              <a:t>The Hamiltonian operator</a:t>
            </a:r>
          </a:p>
        </p:txBody>
      </p:sp>
      <p:sp>
        <p:nvSpPr>
          <p:cNvPr id="108561" name="Rectangle 17"/>
          <p:cNvSpPr>
            <a:spLocks noGrp="1" noChangeArrowheads="1"/>
          </p:cNvSpPr>
          <p:nvPr>
            <p:ph type="body" idx="1"/>
          </p:nvPr>
        </p:nvSpPr>
        <p:spPr/>
        <p:txBody>
          <a:bodyPr/>
          <a:lstStyle/>
          <a:p>
            <a:pPr eaLnBrk="1" hangingPunct="1">
              <a:defRPr/>
            </a:pPr>
            <a:r>
              <a:rPr lang="en-US" i="1" dirty="0" smtClean="0">
                <a:cs typeface="+mn-cs"/>
              </a:rPr>
              <a:t>     </a:t>
            </a:r>
            <a:r>
              <a:rPr lang="en-US" dirty="0" smtClean="0">
                <a:cs typeface="+mn-cs"/>
              </a:rPr>
              <a:t>is called the Hamiltonian operator.</a:t>
            </a:r>
          </a:p>
          <a:p>
            <a:pPr eaLnBrk="1" hangingPunct="1">
              <a:defRPr/>
            </a:pPr>
            <a:r>
              <a:rPr lang="en-US" dirty="0" smtClean="0">
                <a:cs typeface="+mn-cs"/>
              </a:rPr>
              <a:t>It is an operator for energy.</a:t>
            </a:r>
          </a:p>
        </p:txBody>
      </p:sp>
      <p:graphicFrame>
        <p:nvGraphicFramePr>
          <p:cNvPr id="196611" name="Object 14"/>
          <p:cNvGraphicFramePr>
            <a:graphicFrameLocks noGrp="1" noChangeAspect="1"/>
          </p:cNvGraphicFramePr>
          <p:nvPr>
            <p:ph idx="4294967295"/>
            <p:extLst>
              <p:ext uri="{D42A27DB-BD31-4B8C-83A1-F6EECF244321}">
                <p14:modId xmlns:p14="http://schemas.microsoft.com/office/powerpoint/2010/main" val="3814321192"/>
              </p:ext>
            </p:extLst>
          </p:nvPr>
        </p:nvGraphicFramePr>
        <p:xfrm>
          <a:off x="2133600" y="3352800"/>
          <a:ext cx="4114800" cy="1292225"/>
        </p:xfrm>
        <a:graphic>
          <a:graphicData uri="http://schemas.openxmlformats.org/presentationml/2006/ole">
            <mc:AlternateContent xmlns:mc="http://schemas.openxmlformats.org/markup-compatibility/2006">
              <mc:Choice xmlns:v="urn:schemas-microsoft-com:vml" Requires="v">
                <p:oleObj spid="_x0000_s196963" name="Equation" r:id="rId4" imgW="1333500" imgH="419100" progId="Equation.3">
                  <p:embed/>
                </p:oleObj>
              </mc:Choice>
              <mc:Fallback>
                <p:oleObj name="Equation" r:id="rId4" imgW="1333500" imgH="419100" progId="Equation.3">
                  <p:embed/>
                  <p:pic>
                    <p:nvPicPr>
                      <p:cNvPr id="0" name="Object 14"/>
                      <p:cNvPicPr>
                        <a:picLocks noChangeAspect="1" noChangeArrowheads="1"/>
                      </p:cNvPicPr>
                      <p:nvPr/>
                    </p:nvPicPr>
                    <p:blipFill>
                      <a:blip r:embed="rId5"/>
                      <a:srcRect/>
                      <a:stretch>
                        <a:fillRect/>
                      </a:stretch>
                    </p:blipFill>
                    <p:spPr bwMode="auto">
                      <a:xfrm>
                        <a:off x="2133600" y="3352800"/>
                        <a:ext cx="4114800" cy="129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96612" name="Object 20"/>
          <p:cNvGraphicFramePr>
            <a:graphicFrameLocks noChangeAspect="1"/>
          </p:cNvGraphicFramePr>
          <p:nvPr/>
        </p:nvGraphicFramePr>
        <p:xfrm>
          <a:off x="838200" y="1600200"/>
          <a:ext cx="590550" cy="609600"/>
        </p:xfrm>
        <a:graphic>
          <a:graphicData uri="http://schemas.openxmlformats.org/presentationml/2006/ole">
            <mc:AlternateContent xmlns:mc="http://schemas.openxmlformats.org/markup-compatibility/2006">
              <mc:Choice xmlns:v="urn:schemas-microsoft-com:vml" Requires="v">
                <p:oleObj spid="_x0000_s196964" name="Equation" r:id="rId6" imgW="177569" imgH="202936" progId="Equation.3">
                  <p:embed/>
                </p:oleObj>
              </mc:Choice>
              <mc:Fallback>
                <p:oleObj name="Equation" r:id="rId6" imgW="177569" imgH="202936"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600200"/>
                        <a:ext cx="5905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8565" name="AutoShape 21"/>
          <p:cNvSpPr>
            <a:spLocks/>
          </p:cNvSpPr>
          <p:nvPr/>
        </p:nvSpPr>
        <p:spPr bwMode="auto">
          <a:xfrm rot="16200000">
            <a:off x="3848100" y="4073525"/>
            <a:ext cx="228600" cy="1524000"/>
          </a:xfrm>
          <a:prstGeom prst="leftBrace">
            <a:avLst>
              <a:gd name="adj1" fmla="val 555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08566" name="AutoShape 22"/>
          <p:cNvSpPr>
            <a:spLocks/>
          </p:cNvSpPr>
          <p:nvPr/>
        </p:nvSpPr>
        <p:spPr bwMode="auto">
          <a:xfrm rot="16200000">
            <a:off x="5600700" y="4225925"/>
            <a:ext cx="228600" cy="1219200"/>
          </a:xfrm>
          <a:prstGeom prst="leftBrace">
            <a:avLst>
              <a:gd name="adj1" fmla="val 4444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108567" name="Text Box 23"/>
          <p:cNvSpPr txBox="1">
            <a:spLocks noChangeArrowheads="1"/>
          </p:cNvSpPr>
          <p:nvPr/>
        </p:nvSpPr>
        <p:spPr bwMode="auto">
          <a:xfrm>
            <a:off x="3229146" y="4949825"/>
            <a:ext cx="152207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dirty="0">
                <a:cs typeface="+mn-cs"/>
              </a:rPr>
              <a:t>Kinetic</a:t>
            </a:r>
          </a:p>
          <a:p>
            <a:pPr algn="ctr">
              <a:defRPr/>
            </a:pPr>
            <a:r>
              <a:rPr lang="en-US" sz="2800" dirty="0" smtClean="0">
                <a:cs typeface="+mn-cs"/>
              </a:rPr>
              <a:t>energy</a:t>
            </a:r>
          </a:p>
          <a:p>
            <a:pPr algn="ctr">
              <a:defRPr/>
            </a:pPr>
            <a:r>
              <a:rPr lang="en-US" sz="2800" dirty="0" smtClean="0">
                <a:cs typeface="+mn-cs"/>
              </a:rPr>
              <a:t>operator</a:t>
            </a:r>
            <a:endParaRPr lang="en-US" sz="2800" dirty="0">
              <a:cs typeface="+mn-cs"/>
            </a:endParaRPr>
          </a:p>
        </p:txBody>
      </p:sp>
      <p:sp>
        <p:nvSpPr>
          <p:cNvPr id="108568" name="Text Box 24"/>
          <p:cNvSpPr txBox="1">
            <a:spLocks noChangeArrowheads="1"/>
          </p:cNvSpPr>
          <p:nvPr/>
        </p:nvSpPr>
        <p:spPr bwMode="auto">
          <a:xfrm>
            <a:off x="4953352" y="4949825"/>
            <a:ext cx="15820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dirty="0">
                <a:cs typeface="+mn-cs"/>
              </a:rPr>
              <a:t>Potential</a:t>
            </a:r>
          </a:p>
          <a:p>
            <a:pPr algn="ctr">
              <a:defRPr/>
            </a:pPr>
            <a:r>
              <a:rPr lang="en-US" sz="2800" dirty="0" smtClean="0">
                <a:cs typeface="+mn-cs"/>
              </a:rPr>
              <a:t>energy</a:t>
            </a:r>
          </a:p>
          <a:p>
            <a:pPr algn="ctr">
              <a:defRPr/>
            </a:pPr>
            <a:r>
              <a:rPr lang="en-US" sz="2800" dirty="0" smtClean="0">
                <a:cs typeface="+mn-cs"/>
              </a:rPr>
              <a:t>operator</a:t>
            </a:r>
            <a:endParaRPr lang="en-US" sz="2800" dirty="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dirty="0" smtClean="0">
                <a:cs typeface="+mj-cs"/>
              </a:rPr>
              <a:t>The Hamiltonian operator</a:t>
            </a:r>
          </a:p>
        </p:txBody>
      </p:sp>
      <p:sp>
        <p:nvSpPr>
          <p:cNvPr id="116739" name="Rectangle 3"/>
          <p:cNvSpPr>
            <a:spLocks noGrp="1" noChangeArrowheads="1"/>
          </p:cNvSpPr>
          <p:nvPr>
            <p:ph type="body" sz="half" idx="1"/>
          </p:nvPr>
        </p:nvSpPr>
        <p:spPr>
          <a:xfrm>
            <a:off x="457200" y="1719263"/>
            <a:ext cx="8229600" cy="4833937"/>
          </a:xfrm>
        </p:spPr>
        <p:txBody>
          <a:bodyPr/>
          <a:lstStyle/>
          <a:p>
            <a:pPr eaLnBrk="1" hangingPunct="1">
              <a:defRPr/>
            </a:pPr>
            <a:r>
              <a:rPr lang="en-US" sz="2800" dirty="0" smtClean="0">
                <a:cs typeface="Arial" charset="0"/>
              </a:rPr>
              <a:t>The kinetic energy operator is the operator for kinetic energy:</a:t>
            </a:r>
          </a:p>
          <a:p>
            <a:pPr eaLnBrk="1" hangingPunct="1">
              <a:defRPr/>
            </a:pPr>
            <a:endParaRPr lang="en-US" sz="2800" dirty="0" smtClean="0">
              <a:cs typeface="Arial" charset="0"/>
            </a:endParaRPr>
          </a:p>
          <a:p>
            <a:pPr eaLnBrk="1" hangingPunct="1">
              <a:defRPr/>
            </a:pPr>
            <a:endParaRPr lang="en-US" sz="2800" dirty="0" smtClean="0">
              <a:cs typeface="Arial" charset="0"/>
            </a:endParaRPr>
          </a:p>
          <a:p>
            <a:pPr marL="0" indent="0" eaLnBrk="1" hangingPunct="1">
              <a:buNone/>
              <a:defRPr/>
            </a:pPr>
            <a:endParaRPr lang="en-US" sz="2800" dirty="0">
              <a:cs typeface="Arial" charset="0"/>
            </a:endParaRPr>
          </a:p>
          <a:p>
            <a:pPr marL="0" indent="0" eaLnBrk="1" hangingPunct="1">
              <a:buNone/>
              <a:defRPr/>
            </a:pPr>
            <a:endParaRPr lang="en-US" sz="2800" dirty="0" smtClean="0">
              <a:cs typeface="Arial" charset="0"/>
            </a:endParaRPr>
          </a:p>
          <a:p>
            <a:pPr eaLnBrk="1" hangingPunct="1">
              <a:defRPr/>
            </a:pPr>
            <a:endParaRPr lang="en-US" sz="2800" dirty="0" smtClean="0">
              <a:cs typeface="Arial" charset="0"/>
            </a:endParaRPr>
          </a:p>
          <a:p>
            <a:pPr eaLnBrk="1" hangingPunct="1">
              <a:defRPr/>
            </a:pPr>
            <a:r>
              <a:rPr lang="en-US" sz="2800" dirty="0" smtClean="0">
                <a:cs typeface="Arial" charset="0"/>
              </a:rPr>
              <a:t>How can this classical to quantum translation be justified?</a:t>
            </a:r>
            <a:endParaRPr lang="en-US" sz="2900" i="1" dirty="0" smtClean="0">
              <a:cs typeface="Arial" charset="0"/>
            </a:endParaRPr>
          </a:p>
        </p:txBody>
      </p:sp>
      <p:graphicFrame>
        <p:nvGraphicFramePr>
          <p:cNvPr id="198659" name="Object 6"/>
          <p:cNvGraphicFramePr>
            <a:graphicFrameLocks noGrp="1" noChangeAspect="1"/>
          </p:cNvGraphicFramePr>
          <p:nvPr>
            <p:ph sz="half" idx="2"/>
            <p:extLst>
              <p:ext uri="{D42A27DB-BD31-4B8C-83A1-F6EECF244321}">
                <p14:modId xmlns:p14="http://schemas.microsoft.com/office/powerpoint/2010/main" val="3151959786"/>
              </p:ext>
            </p:extLst>
          </p:nvPr>
        </p:nvGraphicFramePr>
        <p:xfrm>
          <a:off x="1600200" y="3048000"/>
          <a:ext cx="5867400" cy="1905000"/>
        </p:xfrm>
        <a:graphic>
          <a:graphicData uri="http://schemas.openxmlformats.org/presentationml/2006/ole">
            <mc:AlternateContent xmlns:mc="http://schemas.openxmlformats.org/markup-compatibility/2006">
              <mc:Choice xmlns:v="urn:schemas-microsoft-com:vml" Requires="v">
                <p:oleObj spid="_x0000_s198846" name="Equation" r:id="rId4" imgW="1955800" imgH="635000" progId="Equation.3">
                  <p:embed/>
                </p:oleObj>
              </mc:Choice>
              <mc:Fallback>
                <p:oleObj name="Equation" r:id="rId4" imgW="1955800" imgH="635000" progId="Equation.3">
                  <p:embed/>
                  <p:pic>
                    <p:nvPicPr>
                      <p:cNvPr id="0" name="Object 6"/>
                      <p:cNvPicPr>
                        <a:picLocks noChangeAspect="1" noChangeArrowheads="1"/>
                      </p:cNvPicPr>
                      <p:nvPr/>
                    </p:nvPicPr>
                    <p:blipFill>
                      <a:blip r:embed="rId5"/>
                      <a:srcRect/>
                      <a:stretch>
                        <a:fillRect/>
                      </a:stretch>
                    </p:blipFill>
                    <p:spPr bwMode="auto">
                      <a:xfrm>
                        <a:off x="1600200" y="3048000"/>
                        <a:ext cx="5867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dirty="0" smtClean="0">
                <a:cs typeface="+mj-cs"/>
              </a:rPr>
              <a:t>The Hamiltonian operator</a:t>
            </a:r>
          </a:p>
        </p:txBody>
      </p:sp>
      <p:sp>
        <p:nvSpPr>
          <p:cNvPr id="119811" name="Rectangle 3"/>
          <p:cNvSpPr>
            <a:spLocks noGrp="1" noChangeArrowheads="1"/>
          </p:cNvSpPr>
          <p:nvPr>
            <p:ph type="body" idx="1"/>
          </p:nvPr>
        </p:nvSpPr>
        <p:spPr>
          <a:xfrm>
            <a:off x="457200" y="1371600"/>
            <a:ext cx="8229600" cy="4759325"/>
          </a:xfrm>
        </p:spPr>
        <p:txBody>
          <a:bodyPr/>
          <a:lstStyle/>
          <a:p>
            <a:pPr eaLnBrk="1" hangingPunct="1">
              <a:defRPr/>
            </a:pPr>
            <a:r>
              <a:rPr lang="en-US" sz="2800" dirty="0" smtClean="0">
                <a:cs typeface="+mn-cs"/>
              </a:rPr>
              <a:t>Again, this form is postulated, not derived. We can try to imagine the </a:t>
            </a:r>
            <a:r>
              <a:rPr lang="en-US" sz="2800" dirty="0" smtClean="0">
                <a:cs typeface="+mn-cs"/>
              </a:rPr>
              <a:t>thought process </a:t>
            </a:r>
            <a:r>
              <a:rPr lang="en-US" sz="2800" dirty="0" smtClean="0">
                <a:cs typeface="+mn-cs"/>
              </a:rPr>
              <a:t>of Schr</a:t>
            </a:r>
            <a:r>
              <a:rPr lang="en-US" sz="2800" dirty="0" smtClean="0">
                <a:cs typeface="Arial" charset="0"/>
              </a:rPr>
              <a:t>ödinger</a:t>
            </a:r>
            <a:r>
              <a:rPr lang="en-US" sz="2800" dirty="0" smtClean="0">
                <a:cs typeface="+mn-cs"/>
              </a:rPr>
              <a:t> who came up with this translation.</a:t>
            </a:r>
          </a:p>
          <a:p>
            <a:pPr eaLnBrk="1" hangingPunct="1">
              <a:defRPr/>
            </a:pPr>
            <a:r>
              <a:rPr lang="en-US" sz="2800" dirty="0" smtClean="0">
                <a:cs typeface="+mn-cs"/>
              </a:rPr>
              <a:t>First, we see that postulating</a:t>
            </a:r>
            <a:br>
              <a:rPr lang="en-US" sz="2800" dirty="0" smtClean="0">
                <a:cs typeface="+mn-cs"/>
              </a:rPr>
            </a:br>
            <a:r>
              <a:rPr lang="en-US" sz="2800" dirty="0" smtClean="0">
                <a:cs typeface="+mn-cs"/>
              </a:rPr>
              <a:t/>
            </a:r>
            <a:br>
              <a:rPr lang="en-US" sz="2800" dirty="0" smtClean="0">
                <a:cs typeface="+mn-cs"/>
              </a:rPr>
            </a:br>
            <a:r>
              <a:rPr lang="en-US" sz="2800" dirty="0" smtClean="0">
                <a:cs typeface="+mn-cs"/>
              </a:rPr>
              <a:t/>
            </a:r>
            <a:br>
              <a:rPr lang="en-US" sz="2800" dirty="0" smtClean="0">
                <a:cs typeface="+mn-cs"/>
              </a:rPr>
            </a:br>
            <a:r>
              <a:rPr lang="en-US" sz="2800" dirty="0" smtClean="0">
                <a:cs typeface="+mn-cs"/>
              </a:rPr>
              <a:t/>
            </a:r>
            <a:br>
              <a:rPr lang="en-US" sz="2800" dirty="0" smtClean="0">
                <a:cs typeface="+mn-cs"/>
              </a:rPr>
            </a:br>
            <a:r>
              <a:rPr lang="en-US" sz="2800" dirty="0" smtClean="0">
                <a:cs typeface="+mn-cs"/>
              </a:rPr>
              <a:t>is the same as postulating</a:t>
            </a:r>
          </a:p>
        </p:txBody>
      </p:sp>
      <p:graphicFrame>
        <p:nvGraphicFramePr>
          <p:cNvPr id="200707" name="Object 6"/>
          <p:cNvGraphicFramePr>
            <a:graphicFrameLocks noChangeAspect="1"/>
          </p:cNvGraphicFramePr>
          <p:nvPr>
            <p:extLst>
              <p:ext uri="{D42A27DB-BD31-4B8C-83A1-F6EECF244321}">
                <p14:modId xmlns:p14="http://schemas.microsoft.com/office/powerpoint/2010/main" val="3974352153"/>
              </p:ext>
            </p:extLst>
          </p:nvPr>
        </p:nvGraphicFramePr>
        <p:xfrm>
          <a:off x="2895600" y="3124200"/>
          <a:ext cx="3290888" cy="1308100"/>
        </p:xfrm>
        <a:graphic>
          <a:graphicData uri="http://schemas.openxmlformats.org/presentationml/2006/ole">
            <mc:AlternateContent xmlns:mc="http://schemas.openxmlformats.org/markup-compatibility/2006">
              <mc:Choice xmlns:v="urn:schemas-microsoft-com:vml" Requires="v">
                <p:oleObj spid="_x0000_s201057" name="Equation" r:id="rId4" imgW="1054100" imgH="419100" progId="Equation.3">
                  <p:embed/>
                </p:oleObj>
              </mc:Choice>
              <mc:Fallback>
                <p:oleObj name="Equation" r:id="rId4" imgW="1054100" imgH="4191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24200"/>
                        <a:ext cx="3290888"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00708" name="Object 9"/>
          <p:cNvGraphicFramePr>
            <a:graphicFrameLocks noChangeAspect="1"/>
          </p:cNvGraphicFramePr>
          <p:nvPr>
            <p:extLst>
              <p:ext uri="{D42A27DB-BD31-4B8C-83A1-F6EECF244321}">
                <p14:modId xmlns:p14="http://schemas.microsoft.com/office/powerpoint/2010/main" val="3441139937"/>
              </p:ext>
            </p:extLst>
          </p:nvPr>
        </p:nvGraphicFramePr>
        <p:xfrm>
          <a:off x="2590800" y="4876800"/>
          <a:ext cx="4040187" cy="1228725"/>
        </p:xfrm>
        <a:graphic>
          <a:graphicData uri="http://schemas.openxmlformats.org/presentationml/2006/ole">
            <mc:AlternateContent xmlns:mc="http://schemas.openxmlformats.org/markup-compatibility/2006">
              <mc:Choice xmlns:v="urn:schemas-microsoft-com:vml" Requires="v">
                <p:oleObj spid="_x0000_s201058" name="Equation" r:id="rId6" imgW="1295400" imgH="393700" progId="Equation.3">
                  <p:embed/>
                </p:oleObj>
              </mc:Choice>
              <mc:Fallback>
                <p:oleObj name="Equation" r:id="rId6" imgW="1295400" imgH="3937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876800"/>
                        <a:ext cx="4040187" cy="122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dirty="0" smtClean="0">
                <a:cs typeface="+mj-cs"/>
              </a:rPr>
              <a:t>The Hamiltonian operator</a:t>
            </a:r>
          </a:p>
        </p:txBody>
      </p:sp>
      <p:graphicFrame>
        <p:nvGraphicFramePr>
          <p:cNvPr id="202754" name="Object 4"/>
          <p:cNvGraphicFramePr>
            <a:graphicFrameLocks noGrp="1" noChangeAspect="1"/>
          </p:cNvGraphicFramePr>
          <p:nvPr>
            <p:ph sz="half" idx="1"/>
          </p:nvPr>
        </p:nvGraphicFramePr>
        <p:xfrm>
          <a:off x="1371600" y="1595438"/>
          <a:ext cx="6096000" cy="2736850"/>
        </p:xfrm>
        <a:graphic>
          <a:graphicData uri="http://schemas.openxmlformats.org/presentationml/2006/ole">
            <mc:AlternateContent xmlns:mc="http://schemas.openxmlformats.org/markup-compatibility/2006">
              <mc:Choice xmlns:v="urn:schemas-microsoft-com:vml" Requires="v">
                <p:oleObj spid="_x0000_s203102" name="Equation" r:id="rId4" imgW="2857500" imgH="1282700" progId="Equation.3">
                  <p:embed/>
                </p:oleObj>
              </mc:Choice>
              <mc:Fallback>
                <p:oleObj name="Equation" r:id="rId4" imgW="2857500" imgH="12827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95438"/>
                        <a:ext cx="6096000" cy="2736850"/>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02755" name="Object 6"/>
          <p:cNvGraphicFramePr>
            <a:graphicFrameLocks noGrp="1" noChangeAspect="1"/>
          </p:cNvGraphicFramePr>
          <p:nvPr>
            <p:ph sz="half" idx="2"/>
          </p:nvPr>
        </p:nvGraphicFramePr>
        <p:xfrm>
          <a:off x="2667000" y="4724400"/>
          <a:ext cx="3429000" cy="1682750"/>
        </p:xfrm>
        <a:graphic>
          <a:graphicData uri="http://schemas.openxmlformats.org/presentationml/2006/ole">
            <mc:AlternateContent xmlns:mc="http://schemas.openxmlformats.org/markup-compatibility/2006">
              <mc:Choice xmlns:v="urn:schemas-microsoft-com:vml" Requires="v">
                <p:oleObj spid="_x0000_s203103" name="Equation" r:id="rId6" imgW="1397000" imgH="685800" progId="Equation.3">
                  <p:embed/>
                </p:oleObj>
              </mc:Choice>
              <mc:Fallback>
                <p:oleObj name="Equation" r:id="rId6" imgW="1397000" imgH="685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724400"/>
                        <a:ext cx="3429000" cy="1682750"/>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dirty="0" smtClean="0">
                <a:cs typeface="+mj-cs"/>
              </a:rPr>
              <a:t>The momentum operator</a:t>
            </a:r>
          </a:p>
        </p:txBody>
      </p:sp>
      <p:sp>
        <p:nvSpPr>
          <p:cNvPr id="138243" name="Rectangle 3"/>
          <p:cNvSpPr>
            <a:spLocks noGrp="1" noChangeArrowheads="1"/>
          </p:cNvSpPr>
          <p:nvPr>
            <p:ph type="body" idx="1"/>
          </p:nvPr>
        </p:nvSpPr>
        <p:spPr/>
        <p:txBody>
          <a:bodyPr/>
          <a:lstStyle/>
          <a:p>
            <a:pPr eaLnBrk="1" hangingPunct="1">
              <a:defRPr/>
            </a:pPr>
            <a:r>
              <a:rPr lang="en-US" dirty="0" smtClean="0">
                <a:cs typeface="+mn-cs"/>
              </a:rPr>
              <a:t>Let us call </a:t>
            </a:r>
            <a:br>
              <a:rPr lang="en-US" dirty="0" smtClean="0">
                <a:cs typeface="+mn-cs"/>
              </a:rPr>
            </a:br>
            <a:r>
              <a:rPr lang="en-US" dirty="0" smtClean="0">
                <a:cs typeface="+mn-cs"/>
              </a:rPr>
              <a:t/>
            </a:r>
            <a:br>
              <a:rPr lang="en-US" dirty="0" smtClean="0">
                <a:cs typeface="+mn-cs"/>
              </a:rPr>
            </a:br>
            <a:r>
              <a:rPr lang="en-US" dirty="0" smtClean="0">
                <a:cs typeface="+mn-cs"/>
              </a:rPr>
              <a:t/>
            </a:r>
            <a:br>
              <a:rPr lang="en-US" dirty="0" smtClean="0">
                <a:cs typeface="+mn-cs"/>
              </a:rPr>
            </a:br>
            <a:r>
              <a:rPr lang="en-US" dirty="0" smtClean="0">
                <a:cs typeface="+mn-cs"/>
              </a:rPr>
              <a:t/>
            </a:r>
            <a:br>
              <a:rPr lang="en-US" dirty="0" smtClean="0">
                <a:cs typeface="+mn-cs"/>
              </a:rPr>
            </a:br>
            <a:r>
              <a:rPr lang="en-US" dirty="0" smtClean="0">
                <a:cs typeface="+mn-cs"/>
              </a:rPr>
              <a:t/>
            </a:r>
            <a:br>
              <a:rPr lang="en-US" dirty="0" smtClean="0">
                <a:cs typeface="+mn-cs"/>
              </a:rPr>
            </a:br>
            <a:r>
              <a:rPr lang="en-US" dirty="0" smtClean="0">
                <a:cs typeface="+mn-cs"/>
              </a:rPr>
              <a:t>the momentum operator and try to justify it.</a:t>
            </a:r>
          </a:p>
          <a:p>
            <a:pPr eaLnBrk="1" hangingPunct="1">
              <a:defRPr/>
            </a:pPr>
            <a:r>
              <a:rPr lang="en-US" dirty="0" smtClean="0">
                <a:cs typeface="+mn-cs"/>
              </a:rPr>
              <a:t>We will apply this to a “simple wave” to see that it is indeed an operator for a momentum.</a:t>
            </a:r>
          </a:p>
        </p:txBody>
      </p:sp>
      <p:graphicFrame>
        <p:nvGraphicFramePr>
          <p:cNvPr id="204803" name="Object 4"/>
          <p:cNvGraphicFramePr>
            <a:graphicFrameLocks noChangeAspect="1"/>
          </p:cNvGraphicFramePr>
          <p:nvPr/>
        </p:nvGraphicFramePr>
        <p:xfrm>
          <a:off x="3790950" y="2514600"/>
          <a:ext cx="1466850" cy="1228725"/>
        </p:xfrm>
        <a:graphic>
          <a:graphicData uri="http://schemas.openxmlformats.org/presentationml/2006/ole">
            <mc:AlternateContent xmlns:mc="http://schemas.openxmlformats.org/markup-compatibility/2006">
              <mc:Choice xmlns:v="urn:schemas-microsoft-com:vml" Requires="v">
                <p:oleObj spid="_x0000_s204989" name="Equation" r:id="rId4" imgW="469696" imgH="393529" progId="Equation.3">
                  <p:embed/>
                </p:oleObj>
              </mc:Choice>
              <mc:Fallback>
                <p:oleObj name="Equation" r:id="rId4" imgW="469696"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950" y="2514600"/>
                        <a:ext cx="1466850" cy="122872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dirty="0" smtClean="0">
                <a:cs typeface="+mj-cs"/>
              </a:rPr>
              <a:t>The Schr</a:t>
            </a:r>
            <a:r>
              <a:rPr lang="en-US" dirty="0" smtClean="0">
                <a:cs typeface="Arial" charset="0"/>
              </a:rPr>
              <a:t>ödinger equation</a:t>
            </a:r>
          </a:p>
        </p:txBody>
      </p:sp>
      <p:sp>
        <p:nvSpPr>
          <p:cNvPr id="82947" name="Rectangle 3"/>
          <p:cNvSpPr>
            <a:spLocks noGrp="1" noChangeArrowheads="1"/>
          </p:cNvSpPr>
          <p:nvPr>
            <p:ph type="body" idx="1"/>
          </p:nvPr>
        </p:nvSpPr>
        <p:spPr/>
        <p:txBody>
          <a:bodyPr/>
          <a:lstStyle/>
          <a:p>
            <a:pPr eaLnBrk="1" hangingPunct="1">
              <a:lnSpc>
                <a:spcPct val="90000"/>
              </a:lnSpc>
              <a:defRPr/>
            </a:pPr>
            <a:r>
              <a:rPr lang="en-US" dirty="0" smtClean="0">
                <a:cs typeface="+mn-cs"/>
              </a:rPr>
              <a:t>We introduce </a:t>
            </a:r>
            <a:r>
              <a:rPr lang="en-US" b="1" dirty="0" smtClean="0">
                <a:cs typeface="+mn-cs"/>
              </a:rPr>
              <a:t>the Schr</a:t>
            </a:r>
            <a:r>
              <a:rPr lang="en-US" b="1" dirty="0" smtClean="0">
                <a:cs typeface="Arial" charset="0"/>
              </a:rPr>
              <a:t>ödinger equation</a:t>
            </a:r>
            <a:r>
              <a:rPr lang="en-US" dirty="0" smtClean="0">
                <a:cs typeface="Arial" charset="0"/>
              </a:rPr>
              <a:t> as the equation of motion of quantum chemistry.</a:t>
            </a:r>
          </a:p>
          <a:p>
            <a:pPr eaLnBrk="1" hangingPunct="1">
              <a:lnSpc>
                <a:spcPct val="90000"/>
              </a:lnSpc>
              <a:defRPr/>
            </a:pPr>
            <a:r>
              <a:rPr lang="en-US" dirty="0" smtClean="0">
                <a:cs typeface="Arial" charset="0"/>
              </a:rPr>
              <a:t>We cannot derive it; we postulate it. Its correctness is confirmed by its successful quantitative explanations of all known experimental observations.*</a:t>
            </a:r>
          </a:p>
          <a:p>
            <a:pPr eaLnBrk="1" hangingPunct="1">
              <a:lnSpc>
                <a:spcPct val="90000"/>
              </a:lnSpc>
              <a:defRPr/>
            </a:pPr>
            <a:endParaRPr lang="en-US" dirty="0">
              <a:cs typeface="Arial" charset="0"/>
            </a:endParaRPr>
          </a:p>
          <a:p>
            <a:pPr marL="0" indent="0" eaLnBrk="1" hangingPunct="1">
              <a:lnSpc>
                <a:spcPct val="90000"/>
              </a:lnSpc>
              <a:buNone/>
              <a:defRPr/>
            </a:pPr>
            <a:r>
              <a:rPr lang="en-US" sz="1800" dirty="0" smtClean="0">
                <a:cs typeface="Arial" charset="0"/>
              </a:rPr>
              <a:t>*Some restrictions apply: There are observable effects due to the special theory of relativity such as the spin-orbit coupling, intersystem crossing, and other scalar relativistic effects. These effects can be substantial in heavy elements. There are also observable quantum electrodynamics effects, which cannot be described by the Schrödinger equation, either. They are small.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dirty="0" smtClean="0">
                <a:cs typeface="+mj-cs"/>
              </a:rPr>
              <a:t>The simple wave</a:t>
            </a:r>
          </a:p>
        </p:txBody>
      </p:sp>
      <p:sp>
        <p:nvSpPr>
          <p:cNvPr id="125955" name="Rectangle 3"/>
          <p:cNvSpPr>
            <a:spLocks noGrp="1" noChangeArrowheads="1"/>
          </p:cNvSpPr>
          <p:nvPr>
            <p:ph type="body" sz="half" idx="1"/>
          </p:nvPr>
        </p:nvSpPr>
        <p:spPr>
          <a:xfrm>
            <a:off x="457200" y="1719263"/>
            <a:ext cx="7924800" cy="4411662"/>
          </a:xfrm>
        </p:spPr>
        <p:txBody>
          <a:bodyPr/>
          <a:lstStyle/>
          <a:p>
            <a:pPr eaLnBrk="1" hangingPunct="1">
              <a:defRPr/>
            </a:pPr>
            <a:r>
              <a:rPr lang="en-US" sz="2600" dirty="0" smtClean="0">
                <a:cs typeface="+mn-cs"/>
              </a:rPr>
              <a:t>A function describing a simple sinusoidal wave with wave length </a:t>
            </a:r>
            <a:r>
              <a:rPr lang="en-US" sz="2600" i="1" dirty="0" smtClean="0">
                <a:cs typeface="+mn-cs"/>
              </a:rPr>
              <a:t>λ</a:t>
            </a:r>
            <a:r>
              <a:rPr lang="en-US" sz="2600" dirty="0" smtClean="0">
                <a:cs typeface="+mn-cs"/>
              </a:rPr>
              <a:t> (lambda) and frequency </a:t>
            </a:r>
            <a:r>
              <a:rPr lang="en-US" sz="2600" i="1" dirty="0" smtClean="0">
                <a:cs typeface="+mn-cs"/>
              </a:rPr>
              <a:t>ν </a:t>
            </a:r>
            <a:r>
              <a:rPr lang="en-US" sz="2600" dirty="0" smtClean="0">
                <a:cs typeface="+mn-cs"/>
              </a:rPr>
              <a:t>(nu):</a:t>
            </a:r>
          </a:p>
        </p:txBody>
      </p:sp>
      <p:graphicFrame>
        <p:nvGraphicFramePr>
          <p:cNvPr id="206851" name="Object 6"/>
          <p:cNvGraphicFramePr>
            <a:graphicFrameLocks noGrp="1" noChangeAspect="1"/>
          </p:cNvGraphicFramePr>
          <p:nvPr>
            <p:ph sz="half" idx="2"/>
            <p:extLst>
              <p:ext uri="{D42A27DB-BD31-4B8C-83A1-F6EECF244321}">
                <p14:modId xmlns:p14="http://schemas.microsoft.com/office/powerpoint/2010/main" val="2244427050"/>
              </p:ext>
            </p:extLst>
          </p:nvPr>
        </p:nvGraphicFramePr>
        <p:xfrm>
          <a:off x="228600" y="2690812"/>
          <a:ext cx="4038600" cy="966788"/>
        </p:xfrm>
        <a:graphic>
          <a:graphicData uri="http://schemas.openxmlformats.org/presentationml/2006/ole">
            <mc:AlternateContent xmlns:mc="http://schemas.openxmlformats.org/markup-compatibility/2006">
              <mc:Choice xmlns:v="urn:schemas-microsoft-com:vml" Requires="v">
                <p:oleObj spid="_x0000_s207200" name="Equation" r:id="rId4" imgW="1803400" imgH="431800" progId="Equation.3">
                  <p:embed/>
                </p:oleObj>
              </mc:Choice>
              <mc:Fallback>
                <p:oleObj name="Equation" r:id="rId4" imgW="18034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690812"/>
                        <a:ext cx="4038600"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06852" name="Object 10"/>
          <p:cNvGraphicFramePr>
            <a:graphicFrameLocks noChangeAspect="1"/>
          </p:cNvGraphicFramePr>
          <p:nvPr>
            <p:extLst>
              <p:ext uri="{D42A27DB-BD31-4B8C-83A1-F6EECF244321}">
                <p14:modId xmlns:p14="http://schemas.microsoft.com/office/powerpoint/2010/main" val="1914051702"/>
              </p:ext>
            </p:extLst>
          </p:nvPr>
        </p:nvGraphicFramePr>
        <p:xfrm>
          <a:off x="4600575" y="2690812"/>
          <a:ext cx="3981450" cy="966788"/>
        </p:xfrm>
        <a:graphic>
          <a:graphicData uri="http://schemas.openxmlformats.org/presentationml/2006/ole">
            <mc:AlternateContent xmlns:mc="http://schemas.openxmlformats.org/markup-compatibility/2006">
              <mc:Choice xmlns:v="urn:schemas-microsoft-com:vml" Requires="v">
                <p:oleObj spid="_x0000_s207201" name="Equation" r:id="rId6" imgW="1777229" imgH="431613" progId="Equation.3">
                  <p:embed/>
                </p:oleObj>
              </mc:Choice>
              <mc:Fallback>
                <p:oleObj name="Equation" r:id="rId6" imgW="1777229" imgH="431613"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0575" y="2690812"/>
                        <a:ext cx="3981450"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 name="Picture 1"/>
          <p:cNvPicPr>
            <a:picLocks noChangeAspect="1"/>
          </p:cNvPicPr>
          <p:nvPr/>
        </p:nvPicPr>
        <p:blipFill>
          <a:blip r:embed="rId8"/>
          <a:stretch>
            <a:fillRect/>
          </a:stretch>
        </p:blipFill>
        <p:spPr>
          <a:xfrm>
            <a:off x="1862817" y="3810001"/>
            <a:ext cx="5299983" cy="304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dirty="0" smtClean="0">
                <a:cs typeface="+mj-cs"/>
              </a:rPr>
              <a:t>The simple wave</a:t>
            </a:r>
          </a:p>
        </p:txBody>
      </p:sp>
      <p:sp>
        <p:nvSpPr>
          <p:cNvPr id="130051" name="Rectangle 3"/>
          <p:cNvSpPr>
            <a:spLocks noGrp="1" noChangeArrowheads="1"/>
          </p:cNvSpPr>
          <p:nvPr>
            <p:ph type="body" sz="half" idx="1"/>
          </p:nvPr>
        </p:nvSpPr>
        <p:spPr>
          <a:xfrm>
            <a:off x="457200" y="1719263"/>
            <a:ext cx="8077200" cy="4411662"/>
          </a:xfrm>
        </p:spPr>
        <p:txBody>
          <a:bodyPr/>
          <a:lstStyle/>
          <a:p>
            <a:pPr eaLnBrk="1" hangingPunct="1">
              <a:defRPr/>
            </a:pPr>
            <a:r>
              <a:rPr lang="en-US" dirty="0" smtClean="0">
                <a:cs typeface="+mn-cs"/>
              </a:rPr>
              <a:t>Euler</a:t>
            </a:r>
            <a:r>
              <a:rPr lang="ja-JP" altLang="en-US" dirty="0" smtClean="0">
                <a:latin typeface="Arial"/>
                <a:cs typeface="+mn-cs"/>
              </a:rPr>
              <a:t>’</a:t>
            </a:r>
            <a:r>
              <a:rPr lang="en-US" dirty="0" smtClean="0">
                <a:cs typeface="+mn-cs"/>
              </a:rPr>
              <a:t>s relation</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Let us use this to represent the simple wave</a:t>
            </a:r>
          </a:p>
        </p:txBody>
      </p:sp>
      <p:graphicFrame>
        <p:nvGraphicFramePr>
          <p:cNvPr id="208899" name="Object 4"/>
          <p:cNvGraphicFramePr>
            <a:graphicFrameLocks noGrp="1" noChangeAspect="1"/>
          </p:cNvGraphicFramePr>
          <p:nvPr>
            <p:ph sz="half" idx="2"/>
          </p:nvPr>
        </p:nvGraphicFramePr>
        <p:xfrm>
          <a:off x="1371600" y="2438400"/>
          <a:ext cx="6400800" cy="2436813"/>
        </p:xfrm>
        <a:graphic>
          <a:graphicData uri="http://schemas.openxmlformats.org/presentationml/2006/ole">
            <mc:AlternateContent xmlns:mc="http://schemas.openxmlformats.org/markup-compatibility/2006">
              <mc:Choice xmlns:v="urn:schemas-microsoft-com:vml" Requires="v">
                <p:oleObj spid="_x0000_s209247" name="Equation" r:id="rId4" imgW="2870200" imgH="1092200" progId="Equation.3">
                  <p:embed/>
                </p:oleObj>
              </mc:Choice>
              <mc:Fallback>
                <p:oleObj name="Equation" r:id="rId4" imgW="2870200" imgH="1092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438400"/>
                        <a:ext cx="6400800" cy="2436813"/>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08900" name="Object 8"/>
          <p:cNvGraphicFramePr>
            <a:graphicFrameLocks noChangeAspect="1"/>
          </p:cNvGraphicFramePr>
          <p:nvPr/>
        </p:nvGraphicFramePr>
        <p:xfrm>
          <a:off x="3581400" y="5637213"/>
          <a:ext cx="1981200" cy="1009650"/>
        </p:xfrm>
        <a:graphic>
          <a:graphicData uri="http://schemas.openxmlformats.org/presentationml/2006/ole">
            <mc:AlternateContent xmlns:mc="http://schemas.openxmlformats.org/markup-compatibility/2006">
              <mc:Choice xmlns:v="urn:schemas-microsoft-com:vml" Requires="v">
                <p:oleObj spid="_x0000_s209248" name="Equation" r:id="rId6" imgW="647700" imgH="330200" progId="Equation.3">
                  <p:embed/>
                </p:oleObj>
              </mc:Choice>
              <mc:Fallback>
                <p:oleObj name="Equation" r:id="rId6" imgW="647700" imgH="3302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5637213"/>
                        <a:ext cx="1981200" cy="1009650"/>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dirty="0" smtClean="0">
                <a:cs typeface="+mj-cs"/>
              </a:rPr>
              <a:t>The momentum operator</a:t>
            </a:r>
          </a:p>
        </p:txBody>
      </p:sp>
      <p:sp>
        <p:nvSpPr>
          <p:cNvPr id="133123" name="Rectangle 3"/>
          <p:cNvSpPr>
            <a:spLocks noGrp="1" noChangeArrowheads="1"/>
          </p:cNvSpPr>
          <p:nvPr>
            <p:ph type="body" idx="1"/>
          </p:nvPr>
        </p:nvSpPr>
        <p:spPr/>
        <p:txBody>
          <a:bodyPr/>
          <a:lstStyle/>
          <a:p>
            <a:pPr eaLnBrk="1" hangingPunct="1">
              <a:defRPr/>
            </a:pPr>
            <a:r>
              <a:rPr lang="en-US" dirty="0" smtClean="0">
                <a:cs typeface="+mn-cs"/>
              </a:rPr>
              <a:t>We act the momentum operator on the simple wave</a:t>
            </a:r>
          </a:p>
        </p:txBody>
      </p:sp>
      <p:graphicFrame>
        <p:nvGraphicFramePr>
          <p:cNvPr id="212995" name="Object 6"/>
          <p:cNvGraphicFramePr>
            <a:graphicFrameLocks noChangeAspect="1"/>
          </p:cNvGraphicFramePr>
          <p:nvPr/>
        </p:nvGraphicFramePr>
        <p:xfrm>
          <a:off x="1628775" y="2797175"/>
          <a:ext cx="2376488" cy="1228725"/>
        </p:xfrm>
        <a:graphic>
          <a:graphicData uri="http://schemas.openxmlformats.org/presentationml/2006/ole">
            <mc:AlternateContent xmlns:mc="http://schemas.openxmlformats.org/markup-compatibility/2006">
              <mc:Choice xmlns:v="urn:schemas-microsoft-com:vml" Requires="v">
                <p:oleObj spid="_x0000_s213506" name="Equation" r:id="rId4" imgW="761669" imgH="393529" progId="Equation.3">
                  <p:embed/>
                </p:oleObj>
              </mc:Choice>
              <mc:Fallback>
                <p:oleObj name="Equation" r:id="rId4" imgW="761669" imgH="39352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2797175"/>
                        <a:ext cx="2376488" cy="122872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2996" name="Object 10"/>
          <p:cNvGraphicFramePr>
            <a:graphicFrameLocks noChangeAspect="1"/>
          </p:cNvGraphicFramePr>
          <p:nvPr/>
        </p:nvGraphicFramePr>
        <p:xfrm>
          <a:off x="4205288" y="2797175"/>
          <a:ext cx="3490912" cy="1241425"/>
        </p:xfrm>
        <a:graphic>
          <a:graphicData uri="http://schemas.openxmlformats.org/presentationml/2006/ole">
            <mc:AlternateContent xmlns:mc="http://schemas.openxmlformats.org/markup-compatibility/2006">
              <mc:Choice xmlns:v="urn:schemas-microsoft-com:vml" Requires="v">
                <p:oleObj spid="_x0000_s213507" name="Equation" r:id="rId6" imgW="927100" imgH="330200" progId="Equation.3">
                  <p:embed/>
                </p:oleObj>
              </mc:Choice>
              <mc:Fallback>
                <p:oleObj name="Equation" r:id="rId6" imgW="927100" imgH="3302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5288" y="2797175"/>
                        <a:ext cx="3490912" cy="124142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2997" name="Object 13"/>
          <p:cNvGraphicFramePr>
            <a:graphicFrameLocks noChangeAspect="1"/>
          </p:cNvGraphicFramePr>
          <p:nvPr/>
        </p:nvGraphicFramePr>
        <p:xfrm>
          <a:off x="655638" y="4343400"/>
          <a:ext cx="7920037" cy="2212975"/>
        </p:xfrm>
        <a:graphic>
          <a:graphicData uri="http://schemas.openxmlformats.org/presentationml/2006/ole">
            <mc:AlternateContent xmlns:mc="http://schemas.openxmlformats.org/markup-compatibility/2006">
              <mc:Choice xmlns:v="urn:schemas-microsoft-com:vml" Requires="v">
                <p:oleObj spid="_x0000_s213508" name="Equation" r:id="rId8" imgW="3175000" imgH="889000" progId="Equation.3">
                  <p:embed/>
                </p:oleObj>
              </mc:Choice>
              <mc:Fallback>
                <p:oleObj name="Equation" r:id="rId8" imgW="3175000" imgH="8890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638" y="4343400"/>
                        <a:ext cx="7920037" cy="2212975"/>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dirty="0" smtClean="0">
                <a:cs typeface="+mj-cs"/>
              </a:rPr>
              <a:t>The momentum operator</a:t>
            </a:r>
          </a:p>
        </p:txBody>
      </p:sp>
      <p:sp>
        <p:nvSpPr>
          <p:cNvPr id="139267" name="Rectangle 3"/>
          <p:cNvSpPr>
            <a:spLocks noGrp="1" noChangeArrowheads="1"/>
          </p:cNvSpPr>
          <p:nvPr>
            <p:ph type="body" idx="1"/>
          </p:nvPr>
        </p:nvSpPr>
        <p:spPr>
          <a:xfrm>
            <a:off x="457200" y="1524000"/>
            <a:ext cx="7924800" cy="4910138"/>
          </a:xfrm>
        </p:spPr>
        <p:txBody>
          <a:bodyPr/>
          <a:lstStyle/>
          <a:p>
            <a:pPr eaLnBrk="1" hangingPunct="1">
              <a:lnSpc>
                <a:spcPct val="90000"/>
              </a:lnSpc>
              <a:defRPr/>
            </a:pPr>
            <a:r>
              <a:rPr lang="en-US" dirty="0" smtClean="0">
                <a:cs typeface="+mn-cs"/>
              </a:rPr>
              <a:t>The simple wave is an </a:t>
            </a:r>
            <a:r>
              <a:rPr lang="en-US" b="1" dirty="0" smtClean="0">
                <a:cs typeface="+mn-cs"/>
              </a:rPr>
              <a:t>eigenfunction </a:t>
            </a:r>
            <a:r>
              <a:rPr lang="en-US" dirty="0" smtClean="0">
                <a:cs typeface="+mn-cs"/>
              </a:rPr>
              <a:t>of the momentum operator with the </a:t>
            </a:r>
            <a:r>
              <a:rPr lang="en-US" b="1" dirty="0" smtClean="0">
                <a:cs typeface="+mn-cs"/>
              </a:rPr>
              <a:t>eigenvalue</a:t>
            </a:r>
            <a:r>
              <a:rPr lang="en-US" b="1" i="1" dirty="0" smtClean="0">
                <a:cs typeface="+mn-cs"/>
              </a:rPr>
              <a:t> </a:t>
            </a:r>
            <a:r>
              <a:rPr lang="en-US" i="1" dirty="0" smtClean="0">
                <a:cs typeface="+mn-cs"/>
              </a:rPr>
              <a:t>h</a:t>
            </a:r>
            <a:r>
              <a:rPr lang="en-US" dirty="0" smtClean="0">
                <a:cs typeface="+mn-cs"/>
              </a:rPr>
              <a:t> / </a:t>
            </a:r>
            <a:r>
              <a:rPr lang="el-GR" i="1" dirty="0" smtClean="0">
                <a:cs typeface="Arial" charset="0"/>
              </a:rPr>
              <a:t>λ</a:t>
            </a:r>
            <a:r>
              <a:rPr lang="en-US" dirty="0" smtClean="0">
                <a:cs typeface="Arial" charset="0"/>
              </a:rPr>
              <a:t>.</a:t>
            </a:r>
            <a:endParaRPr lang="el-GR" dirty="0" smtClean="0">
              <a:cs typeface="Arial" charset="0"/>
            </a:endParaRPr>
          </a:p>
          <a:p>
            <a:pPr eaLnBrk="1" hangingPunct="1">
              <a:lnSpc>
                <a:spcPct val="90000"/>
              </a:lnSpc>
              <a:defRPr/>
            </a:pPr>
            <a:endParaRPr lang="en-US" dirty="0" smtClean="0">
              <a:cs typeface="+mn-cs"/>
            </a:endParaRPr>
          </a:p>
          <a:p>
            <a:pPr eaLnBrk="1" hangingPunct="1">
              <a:lnSpc>
                <a:spcPct val="90000"/>
              </a:lnSpc>
              <a:defRPr/>
            </a:pPr>
            <a:endParaRPr lang="en-US" dirty="0" smtClean="0">
              <a:cs typeface="+mn-cs"/>
            </a:endParaRPr>
          </a:p>
          <a:p>
            <a:pPr eaLnBrk="1" hangingPunct="1">
              <a:lnSpc>
                <a:spcPct val="90000"/>
              </a:lnSpc>
              <a:defRPr/>
            </a:pPr>
            <a:r>
              <a:rPr lang="en-US" dirty="0" smtClean="0">
                <a:cs typeface="+mn-cs"/>
              </a:rPr>
              <a:t>According to </a:t>
            </a:r>
            <a:r>
              <a:rPr lang="en-US" b="1" dirty="0" smtClean="0">
                <a:cs typeface="+mn-cs"/>
              </a:rPr>
              <a:t>de Broglie relation</a:t>
            </a:r>
            <a:r>
              <a:rPr lang="en-US" dirty="0" smtClean="0">
                <a:cs typeface="+mn-cs"/>
              </a:rPr>
              <a:t>:</a:t>
            </a:r>
          </a:p>
          <a:p>
            <a:pPr eaLnBrk="1" hangingPunct="1">
              <a:lnSpc>
                <a:spcPct val="90000"/>
              </a:lnSpc>
              <a:defRPr/>
            </a:pPr>
            <a:endParaRPr lang="en-US" dirty="0" smtClean="0">
              <a:cs typeface="+mn-cs"/>
            </a:endParaRPr>
          </a:p>
          <a:p>
            <a:pPr eaLnBrk="1" hangingPunct="1">
              <a:lnSpc>
                <a:spcPct val="90000"/>
              </a:lnSpc>
              <a:defRPr/>
            </a:pPr>
            <a:endParaRPr lang="en-US" dirty="0" smtClean="0">
              <a:cs typeface="+mn-cs"/>
            </a:endParaRPr>
          </a:p>
          <a:p>
            <a:pPr eaLnBrk="1" hangingPunct="1">
              <a:lnSpc>
                <a:spcPct val="90000"/>
              </a:lnSpc>
              <a:defRPr/>
            </a:pPr>
            <a:r>
              <a:rPr lang="en-US" dirty="0" smtClean="0">
                <a:cs typeface="+mn-cs"/>
              </a:rPr>
              <a:t>The momentum operator makes sense.</a:t>
            </a:r>
          </a:p>
        </p:txBody>
      </p:sp>
      <p:graphicFrame>
        <p:nvGraphicFramePr>
          <p:cNvPr id="215043" name="Object 4"/>
          <p:cNvGraphicFramePr>
            <a:graphicFrameLocks noChangeAspect="1"/>
          </p:cNvGraphicFramePr>
          <p:nvPr/>
        </p:nvGraphicFramePr>
        <p:xfrm>
          <a:off x="3200400" y="2895600"/>
          <a:ext cx="2565400" cy="979488"/>
        </p:xfrm>
        <a:graphic>
          <a:graphicData uri="http://schemas.openxmlformats.org/presentationml/2006/ole">
            <mc:AlternateContent xmlns:mc="http://schemas.openxmlformats.org/markup-compatibility/2006">
              <mc:Choice xmlns:v="urn:schemas-microsoft-com:vml" Requires="v">
                <p:oleObj spid="_x0000_s215391" name="Equation" r:id="rId4" imgW="1028254" imgH="393529" progId="Equation.3">
                  <p:embed/>
                </p:oleObj>
              </mc:Choice>
              <mc:Fallback>
                <p:oleObj name="Equation" r:id="rId4" imgW="1028254"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895600"/>
                        <a:ext cx="2565400" cy="979488"/>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044" name="Object 5"/>
          <p:cNvGraphicFramePr>
            <a:graphicFrameLocks noChangeAspect="1"/>
          </p:cNvGraphicFramePr>
          <p:nvPr/>
        </p:nvGraphicFramePr>
        <p:xfrm>
          <a:off x="3962400" y="4419600"/>
          <a:ext cx="1046163" cy="979488"/>
        </p:xfrm>
        <a:graphic>
          <a:graphicData uri="http://schemas.openxmlformats.org/presentationml/2006/ole">
            <mc:AlternateContent xmlns:mc="http://schemas.openxmlformats.org/markup-compatibility/2006">
              <mc:Choice xmlns:v="urn:schemas-microsoft-com:vml" Requires="v">
                <p:oleObj spid="_x0000_s215392" name="Equation" r:id="rId6" imgW="418918" imgH="393529" progId="Equation.3">
                  <p:embed/>
                </p:oleObj>
              </mc:Choice>
              <mc:Fallback>
                <p:oleObj name="Equation" r:id="rId6" imgW="418918" imgH="39352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4419600"/>
                        <a:ext cx="1046163" cy="979488"/>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dirty="0" smtClean="0">
                <a:cs typeface="+mj-cs"/>
              </a:rPr>
              <a:t>Time-dependent </a:t>
            </a:r>
            <a:br>
              <a:rPr lang="en-US" dirty="0" smtClean="0">
                <a:cs typeface="+mj-cs"/>
              </a:rPr>
            </a:br>
            <a:r>
              <a:rPr lang="en-US" dirty="0" smtClean="0">
                <a:cs typeface="+mj-cs"/>
              </a:rPr>
              <a:t>Schr</a:t>
            </a:r>
            <a:r>
              <a:rPr lang="en-US" dirty="0" smtClean="0">
                <a:cs typeface="Arial" charset="0"/>
              </a:rPr>
              <a:t>ödinger equation </a:t>
            </a:r>
          </a:p>
        </p:txBody>
      </p:sp>
      <p:sp>
        <p:nvSpPr>
          <p:cNvPr id="140291" name="Rectangle 3"/>
          <p:cNvSpPr>
            <a:spLocks noGrp="1" noChangeArrowheads="1"/>
          </p:cNvSpPr>
          <p:nvPr>
            <p:ph type="body" idx="1"/>
          </p:nvPr>
        </p:nvSpPr>
        <p:spPr/>
        <p:txBody>
          <a:bodyPr/>
          <a:lstStyle/>
          <a:p>
            <a:pPr eaLnBrk="1" hangingPunct="1">
              <a:defRPr/>
            </a:pPr>
            <a:r>
              <a:rPr lang="en-US" dirty="0" smtClean="0">
                <a:cs typeface="+mn-cs"/>
              </a:rPr>
              <a:t>We have seen the effect of an operator that differentiates with respect to </a:t>
            </a:r>
            <a:r>
              <a:rPr lang="en-US" i="1" dirty="0" smtClean="0">
                <a:cs typeface="+mn-cs"/>
              </a:rPr>
              <a:t>x</a:t>
            </a:r>
            <a:r>
              <a:rPr lang="en-US" dirty="0" smtClean="0">
                <a:cs typeface="+mn-cs"/>
              </a:rPr>
              <a:t> (position).</a:t>
            </a:r>
          </a:p>
          <a:p>
            <a:pPr eaLnBrk="1" hangingPunct="1">
              <a:defRPr/>
            </a:pPr>
            <a:r>
              <a:rPr lang="en-US" dirty="0" smtClean="0">
                <a:cs typeface="+mn-cs"/>
              </a:rPr>
              <a:t>What if we differentiate with respect to </a:t>
            </a:r>
            <a:r>
              <a:rPr lang="en-US" i="1" dirty="0" smtClean="0">
                <a:cs typeface="+mn-cs"/>
              </a:rPr>
              <a:t>t</a:t>
            </a:r>
            <a:r>
              <a:rPr lang="en-US" dirty="0" smtClean="0">
                <a:cs typeface="+mn-cs"/>
              </a:rPr>
              <a:t> (time)?</a:t>
            </a:r>
          </a:p>
        </p:txBody>
      </p:sp>
      <p:graphicFrame>
        <p:nvGraphicFramePr>
          <p:cNvPr id="217091" name="Object 4"/>
          <p:cNvGraphicFramePr>
            <a:graphicFrameLocks noChangeAspect="1"/>
          </p:cNvGraphicFramePr>
          <p:nvPr/>
        </p:nvGraphicFramePr>
        <p:xfrm>
          <a:off x="914400" y="3962400"/>
          <a:ext cx="7350125" cy="2149475"/>
        </p:xfrm>
        <a:graphic>
          <a:graphicData uri="http://schemas.openxmlformats.org/presentationml/2006/ole">
            <mc:AlternateContent xmlns:mc="http://schemas.openxmlformats.org/markup-compatibility/2006">
              <mc:Choice xmlns:v="urn:schemas-microsoft-com:vml" Requires="v">
                <p:oleObj spid="_x0000_s217278" name="Equation" r:id="rId4" imgW="2946400" imgH="863600" progId="Equation.3">
                  <p:embed/>
                </p:oleObj>
              </mc:Choice>
              <mc:Fallback>
                <p:oleObj name="Equation" r:id="rId4" imgW="2946400" imgH="863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62400"/>
                        <a:ext cx="7350125" cy="2149475"/>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dirty="0" smtClean="0">
                <a:cs typeface="+mj-cs"/>
              </a:rPr>
              <a:t>Time-dependent </a:t>
            </a:r>
            <a:br>
              <a:rPr lang="en-US" dirty="0" smtClean="0">
                <a:cs typeface="+mj-cs"/>
              </a:rPr>
            </a:br>
            <a:r>
              <a:rPr lang="en-US" dirty="0" smtClean="0">
                <a:cs typeface="+mj-cs"/>
              </a:rPr>
              <a:t>Schr</a:t>
            </a:r>
            <a:r>
              <a:rPr lang="en-US" dirty="0" smtClean="0">
                <a:cs typeface="Arial" charset="0"/>
              </a:rPr>
              <a:t>ödinger equation</a:t>
            </a:r>
          </a:p>
        </p:txBody>
      </p:sp>
      <p:sp>
        <p:nvSpPr>
          <p:cNvPr id="141315" name="Rectangle 3"/>
          <p:cNvSpPr>
            <a:spLocks noGrp="1" noChangeArrowheads="1"/>
          </p:cNvSpPr>
          <p:nvPr>
            <p:ph type="body" idx="1"/>
          </p:nvPr>
        </p:nvSpPr>
        <p:spPr/>
        <p:txBody>
          <a:bodyPr/>
          <a:lstStyle/>
          <a:p>
            <a:pPr eaLnBrk="1" hangingPunct="1">
              <a:defRPr/>
            </a:pPr>
            <a:r>
              <a:rPr lang="en-US" dirty="0" smtClean="0">
                <a:cs typeface="+mn-cs"/>
              </a:rPr>
              <a:t>To reiterate the result:</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A sinusoidal wave is an </a:t>
            </a:r>
            <a:r>
              <a:rPr lang="en-US" b="1" dirty="0" smtClean="0">
                <a:cs typeface="+mn-cs"/>
              </a:rPr>
              <a:t>eigenfunction</a:t>
            </a:r>
            <a:r>
              <a:rPr lang="en-US" dirty="0" smtClean="0">
                <a:cs typeface="+mn-cs"/>
              </a:rPr>
              <a:t> of an operator          with an </a:t>
            </a:r>
            <a:r>
              <a:rPr lang="en-US" b="1" dirty="0" smtClean="0">
                <a:cs typeface="+mn-cs"/>
              </a:rPr>
              <a:t>eigenvalue</a:t>
            </a:r>
            <a:r>
              <a:rPr lang="en-US" dirty="0" smtClean="0">
                <a:cs typeface="+mn-cs"/>
              </a:rPr>
              <a:t> of </a:t>
            </a:r>
            <a:r>
              <a:rPr lang="en-US" i="1" dirty="0" smtClean="0">
                <a:cs typeface="+mn-cs"/>
              </a:rPr>
              <a:t>hv.</a:t>
            </a:r>
          </a:p>
          <a:p>
            <a:pPr eaLnBrk="1" hangingPunct="1">
              <a:defRPr/>
            </a:pPr>
            <a:endParaRPr lang="en-US" i="1" dirty="0" smtClean="0">
              <a:cs typeface="+mn-cs"/>
            </a:endParaRPr>
          </a:p>
          <a:p>
            <a:pPr eaLnBrk="1" hangingPunct="1">
              <a:defRPr/>
            </a:pPr>
            <a:r>
              <a:rPr lang="en-US" dirty="0" smtClean="0">
                <a:cs typeface="+mn-cs"/>
              </a:rPr>
              <a:t>According to Planck, </a:t>
            </a:r>
            <a:r>
              <a:rPr lang="en-US" i="1" dirty="0" smtClean="0">
                <a:cs typeface="+mn-cs"/>
              </a:rPr>
              <a:t>hv</a:t>
            </a:r>
            <a:r>
              <a:rPr lang="en-US" dirty="0" smtClean="0">
                <a:cs typeface="+mn-cs"/>
              </a:rPr>
              <a:t> is the energy of an oscillator with frequency </a:t>
            </a:r>
            <a:r>
              <a:rPr lang="en-US" i="1" dirty="0" smtClean="0">
                <a:cs typeface="+mn-cs"/>
              </a:rPr>
              <a:t>v</a:t>
            </a:r>
            <a:r>
              <a:rPr lang="en-US" dirty="0" smtClean="0">
                <a:cs typeface="+mn-cs"/>
              </a:rPr>
              <a:t>.</a:t>
            </a:r>
          </a:p>
        </p:txBody>
      </p:sp>
      <p:graphicFrame>
        <p:nvGraphicFramePr>
          <p:cNvPr id="219139" name="Object 4"/>
          <p:cNvGraphicFramePr>
            <a:graphicFrameLocks noChangeAspect="1"/>
          </p:cNvGraphicFramePr>
          <p:nvPr/>
        </p:nvGraphicFramePr>
        <p:xfrm>
          <a:off x="3327400" y="2438400"/>
          <a:ext cx="2311400" cy="979488"/>
        </p:xfrm>
        <a:graphic>
          <a:graphicData uri="http://schemas.openxmlformats.org/presentationml/2006/ole">
            <mc:AlternateContent xmlns:mc="http://schemas.openxmlformats.org/markup-compatibility/2006">
              <mc:Choice xmlns:v="urn:schemas-microsoft-com:vml" Requires="v">
                <p:oleObj spid="_x0000_s219487" name="Equation" r:id="rId4" imgW="926698" imgH="393529" progId="Equation.3">
                  <p:embed/>
                </p:oleObj>
              </mc:Choice>
              <mc:Fallback>
                <p:oleObj name="Equation" r:id="rId4" imgW="926698"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400" y="2438400"/>
                        <a:ext cx="2311400" cy="979488"/>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9140" name="Object 5"/>
          <p:cNvGraphicFramePr>
            <a:graphicFrameLocks noChangeAspect="1"/>
          </p:cNvGraphicFramePr>
          <p:nvPr/>
        </p:nvGraphicFramePr>
        <p:xfrm>
          <a:off x="2362200" y="3886200"/>
          <a:ext cx="855663" cy="979488"/>
        </p:xfrm>
        <a:graphic>
          <a:graphicData uri="http://schemas.openxmlformats.org/presentationml/2006/ole">
            <mc:AlternateContent xmlns:mc="http://schemas.openxmlformats.org/markup-compatibility/2006">
              <mc:Choice xmlns:v="urn:schemas-microsoft-com:vml" Requires="v">
                <p:oleObj spid="_x0000_s219488" name="Equation" r:id="rId6" imgW="342751" imgH="393529" progId="Equation.3">
                  <p:embed/>
                </p:oleObj>
              </mc:Choice>
              <mc:Fallback>
                <p:oleObj name="Equation" r:id="rId6" imgW="342751" imgH="39352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886200"/>
                        <a:ext cx="855663" cy="9794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cs typeface="+mj-cs"/>
              </a:rPr>
              <a:t>Time-dependent </a:t>
            </a:r>
            <a:br>
              <a:rPr lang="en-US" dirty="0" smtClean="0">
                <a:cs typeface="+mj-cs"/>
              </a:rPr>
            </a:br>
            <a:r>
              <a:rPr lang="en-US" dirty="0" smtClean="0">
                <a:cs typeface="+mj-cs"/>
              </a:rPr>
              <a:t>Schr</a:t>
            </a:r>
            <a:r>
              <a:rPr lang="en-US" dirty="0" smtClean="0">
                <a:cs typeface="Arial" charset="0"/>
              </a:rPr>
              <a:t>ödinger equation</a:t>
            </a:r>
          </a:p>
        </p:txBody>
      </p:sp>
      <p:sp>
        <p:nvSpPr>
          <p:cNvPr id="142339" name="Rectangle 3"/>
          <p:cNvSpPr>
            <a:spLocks noGrp="1" noChangeArrowheads="1"/>
          </p:cNvSpPr>
          <p:nvPr>
            <p:ph type="body" idx="1"/>
          </p:nvPr>
        </p:nvSpPr>
        <p:spPr>
          <a:xfrm>
            <a:off x="381000" y="1371600"/>
            <a:ext cx="8229600" cy="4411663"/>
          </a:xfrm>
        </p:spPr>
        <p:txBody>
          <a:bodyPr/>
          <a:lstStyle/>
          <a:p>
            <a:pPr eaLnBrk="1" hangingPunct="1">
              <a:defRPr/>
            </a:pPr>
            <a:r>
              <a:rPr lang="en-US" dirty="0" smtClean="0">
                <a:cs typeface="+mn-cs"/>
              </a:rPr>
              <a:t>We have found an operator for energy:</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Substituting this into the </a:t>
            </a:r>
            <a:r>
              <a:rPr lang="en-US" b="1" dirty="0" smtClean="0">
                <a:cs typeface="+mn-cs"/>
              </a:rPr>
              <a:t>time-independent</a:t>
            </a:r>
            <a:r>
              <a:rPr lang="en-US" dirty="0" smtClean="0">
                <a:cs typeface="+mn-cs"/>
              </a:rPr>
              <a:t> Schr</a:t>
            </a:r>
            <a:r>
              <a:rPr lang="en-US" dirty="0" smtClean="0">
                <a:cs typeface="Arial" charset="0"/>
              </a:rPr>
              <a:t>ödinger equation (                  ), we obtain </a:t>
            </a:r>
            <a:r>
              <a:rPr lang="en-US" b="1" dirty="0" smtClean="0">
                <a:cs typeface="Arial" charset="0"/>
              </a:rPr>
              <a:t>time-dependent </a:t>
            </a:r>
            <a:r>
              <a:rPr lang="en-US" dirty="0" smtClean="0">
                <a:cs typeface="+mn-cs"/>
              </a:rPr>
              <a:t>Schr</a:t>
            </a:r>
            <a:r>
              <a:rPr lang="en-US" dirty="0" smtClean="0">
                <a:cs typeface="Arial" charset="0"/>
              </a:rPr>
              <a:t>ödinger equation</a:t>
            </a:r>
          </a:p>
        </p:txBody>
      </p:sp>
      <p:graphicFrame>
        <p:nvGraphicFramePr>
          <p:cNvPr id="221187" name="Object 4"/>
          <p:cNvGraphicFramePr>
            <a:graphicFrameLocks noChangeAspect="1"/>
          </p:cNvGraphicFramePr>
          <p:nvPr>
            <p:extLst>
              <p:ext uri="{D42A27DB-BD31-4B8C-83A1-F6EECF244321}">
                <p14:modId xmlns:p14="http://schemas.microsoft.com/office/powerpoint/2010/main" val="3992482927"/>
              </p:ext>
            </p:extLst>
          </p:nvPr>
        </p:nvGraphicFramePr>
        <p:xfrm>
          <a:off x="3276600" y="2133600"/>
          <a:ext cx="2060575" cy="1228725"/>
        </p:xfrm>
        <a:graphic>
          <a:graphicData uri="http://schemas.openxmlformats.org/presentationml/2006/ole">
            <mc:AlternateContent xmlns:mc="http://schemas.openxmlformats.org/markup-compatibility/2006">
              <mc:Choice xmlns:v="urn:schemas-microsoft-com:vml" Requires="v">
                <p:oleObj spid="_x0000_s221560" name="Equation" r:id="rId4" imgW="660113" imgH="393529" progId="Equation.3">
                  <p:embed/>
                </p:oleObj>
              </mc:Choice>
              <mc:Fallback>
                <p:oleObj name="Equation" r:id="rId4" imgW="660113"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133600"/>
                        <a:ext cx="2060575" cy="122872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1188" name="Object 5"/>
          <p:cNvGraphicFramePr>
            <a:graphicFrameLocks noChangeAspect="1"/>
          </p:cNvGraphicFramePr>
          <p:nvPr>
            <p:extLst>
              <p:ext uri="{D42A27DB-BD31-4B8C-83A1-F6EECF244321}">
                <p14:modId xmlns:p14="http://schemas.microsoft.com/office/powerpoint/2010/main" val="979655442"/>
              </p:ext>
            </p:extLst>
          </p:nvPr>
        </p:nvGraphicFramePr>
        <p:xfrm>
          <a:off x="3124200" y="5184775"/>
          <a:ext cx="2667000" cy="1292225"/>
        </p:xfrm>
        <a:graphic>
          <a:graphicData uri="http://schemas.openxmlformats.org/presentationml/2006/ole">
            <mc:AlternateContent xmlns:mc="http://schemas.openxmlformats.org/markup-compatibility/2006">
              <mc:Choice xmlns:v="urn:schemas-microsoft-com:vml" Requires="v">
                <p:oleObj spid="_x0000_s221561" name="Equation" r:id="rId6" imgW="812447" imgH="393529" progId="Equation.3">
                  <p:embed/>
                </p:oleObj>
              </mc:Choice>
              <mc:Fallback>
                <p:oleObj name="Equation" r:id="rId6" imgW="812447" imgH="39352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5184775"/>
                        <a:ext cx="2667000" cy="129222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578128352"/>
              </p:ext>
            </p:extLst>
          </p:nvPr>
        </p:nvGraphicFramePr>
        <p:xfrm>
          <a:off x="4648200" y="3962400"/>
          <a:ext cx="1905000" cy="575469"/>
        </p:xfrm>
        <a:graphic>
          <a:graphicData uri="http://schemas.openxmlformats.org/presentationml/2006/ole">
            <mc:AlternateContent xmlns:mc="http://schemas.openxmlformats.org/markup-compatibility/2006">
              <mc:Choice xmlns:v="urn:schemas-microsoft-com:vml" Requires="v">
                <p:oleObj spid="_x0000_s221562" name="Equation" r:id="rId8" imgW="672808" imgH="203112" progId="Equation.3">
                  <p:embed/>
                </p:oleObj>
              </mc:Choice>
              <mc:Fallback>
                <p:oleObj name="Equation" r:id="rId8" imgW="672808"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962400"/>
                        <a:ext cx="1905000" cy="575469"/>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dirty="0" smtClean="0">
                <a:cs typeface="+mj-cs"/>
              </a:rPr>
              <a:t>Summary</a:t>
            </a:r>
          </a:p>
        </p:txBody>
      </p:sp>
      <p:sp>
        <p:nvSpPr>
          <p:cNvPr id="144387" name="Rectangle 3"/>
          <p:cNvSpPr>
            <a:spLocks noGrp="1" noChangeArrowheads="1"/>
          </p:cNvSpPr>
          <p:nvPr>
            <p:ph type="body" idx="1"/>
          </p:nvPr>
        </p:nvSpPr>
        <p:spPr/>
        <p:txBody>
          <a:bodyPr/>
          <a:lstStyle/>
          <a:p>
            <a:pPr eaLnBrk="1" hangingPunct="1">
              <a:defRPr/>
            </a:pPr>
            <a:r>
              <a:rPr lang="en-US" dirty="0" smtClean="0">
                <a:cs typeface="+mn-cs"/>
              </a:rPr>
              <a:t>We have introduced the Schr</a:t>
            </a:r>
            <a:r>
              <a:rPr lang="en-US" dirty="0" smtClean="0">
                <a:cs typeface="Arial" charset="0"/>
              </a:rPr>
              <a:t>ödinger equation – the equation of motion of quantum mechanics and “the whole of chemistry.”</a:t>
            </a:r>
            <a:r>
              <a:rPr lang="en-US" dirty="0">
                <a:cs typeface="Arial" charset="0"/>
              </a:rPr>
              <a:t>*</a:t>
            </a:r>
            <a:endParaRPr lang="en-US" dirty="0" smtClean="0">
              <a:cs typeface="Arial" charset="0"/>
            </a:endParaRPr>
          </a:p>
          <a:p>
            <a:pPr eaLnBrk="1" hangingPunct="1">
              <a:defRPr/>
            </a:pPr>
            <a:r>
              <a:rPr lang="en-US" dirty="0" smtClean="0">
                <a:cs typeface="Arial" charset="0"/>
              </a:rPr>
              <a:t>The time-independent </a:t>
            </a:r>
            <a:r>
              <a:rPr lang="en-US" dirty="0"/>
              <a:t>Schr</a:t>
            </a:r>
            <a:r>
              <a:rPr lang="en-US" dirty="0">
                <a:cs typeface="Arial" charset="0"/>
              </a:rPr>
              <a:t>ödinger equation </a:t>
            </a:r>
            <a:r>
              <a:rPr lang="en-US" dirty="0" smtClean="0">
                <a:cs typeface="Arial" charset="0"/>
              </a:rPr>
              <a:t>parallels Hamilton’s equation </a:t>
            </a:r>
            <a:r>
              <a:rPr lang="en-US" dirty="0" smtClean="0">
                <a:cs typeface="Arial" charset="0"/>
              </a:rPr>
              <a:t>in </a:t>
            </a:r>
            <a:r>
              <a:rPr lang="en-US" dirty="0" smtClean="0">
                <a:cs typeface="Arial" charset="0"/>
              </a:rPr>
              <a:t>classical </a:t>
            </a:r>
            <a:r>
              <a:rPr lang="en-US" dirty="0" smtClean="0">
                <a:cs typeface="Arial" charset="0"/>
              </a:rPr>
              <a:t>mechanics and physically represents conservation of energy.</a:t>
            </a:r>
          </a:p>
          <a:p>
            <a:pPr eaLnBrk="1" hangingPunct="1">
              <a:defRPr/>
            </a:pPr>
            <a:r>
              <a:rPr lang="en-US" dirty="0" smtClean="0">
                <a:cs typeface="Arial" charset="0"/>
              </a:rPr>
              <a:t>It incorporates the wave-particle duality and quantization of energy.</a:t>
            </a:r>
          </a:p>
        </p:txBody>
      </p:sp>
      <p:sp>
        <p:nvSpPr>
          <p:cNvPr id="2" name="TextBox 1"/>
          <p:cNvSpPr txBox="1"/>
          <p:nvPr/>
        </p:nvSpPr>
        <p:spPr>
          <a:xfrm>
            <a:off x="3200400" y="6260068"/>
            <a:ext cx="2981593" cy="369332"/>
          </a:xfrm>
          <a:prstGeom prst="rect">
            <a:avLst/>
          </a:prstGeom>
          <a:noFill/>
        </p:spPr>
        <p:txBody>
          <a:bodyPr wrap="none" rtlCol="0">
            <a:spAutoFit/>
          </a:bodyPr>
          <a:lstStyle/>
          <a:p>
            <a:r>
              <a:rPr lang="en-US" dirty="0" smtClean="0"/>
              <a:t>*In the words of Paul Dirac.</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pPr eaLnBrk="1" hangingPunct="1">
              <a:defRPr/>
            </a:pPr>
            <a:r>
              <a:rPr lang="en-US" dirty="0" smtClean="0">
                <a:cs typeface="+mj-cs"/>
              </a:rPr>
              <a:t>Summary</a:t>
            </a:r>
          </a:p>
        </p:txBody>
      </p:sp>
      <p:graphicFrame>
        <p:nvGraphicFramePr>
          <p:cNvPr id="363523" name="Group 3"/>
          <p:cNvGraphicFramePr>
            <a:graphicFrameLocks noGrp="1"/>
          </p:cNvGraphicFramePr>
          <p:nvPr>
            <p:ph type="tbl" idx="1"/>
            <p:extLst>
              <p:ext uri="{D42A27DB-BD31-4B8C-83A1-F6EECF244321}">
                <p14:modId xmlns:p14="http://schemas.microsoft.com/office/powerpoint/2010/main" val="2065442529"/>
              </p:ext>
            </p:extLst>
          </p:nvPr>
        </p:nvGraphicFramePr>
        <p:xfrm>
          <a:off x="457200" y="1894807"/>
          <a:ext cx="8229600" cy="4306841"/>
        </p:xfrm>
        <a:graphic>
          <a:graphicData uri="http://schemas.openxmlformats.org/drawingml/2006/table">
            <a:tbl>
              <a:tblPr/>
              <a:tblGrid>
                <a:gridCol w="2743200"/>
                <a:gridCol w="2743200"/>
                <a:gridCol w="2743200"/>
              </a:tblGrid>
              <a:tr h="36677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Classical</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Quantum</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073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Position</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1" u="none" strike="noStrike" cap="none" normalizeH="0" baseline="0" dirty="0">
                          <a:ln>
                            <a:noFill/>
                          </a:ln>
                          <a:solidFill>
                            <a:schemeClr val="tx1"/>
                          </a:solidFill>
                          <a:effectLst/>
                          <a:latin typeface="Arial" charset="0"/>
                          <a:ea typeface="ＭＳ Ｐゴシック" charset="0"/>
                        </a:rPr>
                        <a:t>x</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000" b="0" i="1" u="none" strike="noStrike" cap="none" normalizeH="0" baseline="0" dirty="0">
                        <a:ln>
                          <a:noFill/>
                        </a:ln>
                        <a:solidFill>
                          <a:schemeClr val="tx1"/>
                        </a:solidFill>
                        <a:effectLst/>
                        <a:latin typeface="Arial" charset="0"/>
                        <a:ea typeface="ＭＳ Ｐゴシック"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073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Momentum</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1" u="none" strike="noStrike" cap="none" normalizeH="0" baseline="0" dirty="0">
                          <a:ln>
                            <a:noFill/>
                          </a:ln>
                          <a:solidFill>
                            <a:schemeClr val="tx1"/>
                          </a:solidFill>
                          <a:effectLst/>
                          <a:latin typeface="Arial" charset="0"/>
                          <a:ea typeface="ＭＳ Ｐゴシック" charset="0"/>
                        </a:rPr>
                        <a:t>p = mv</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073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Potential energy</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1" u="none" strike="noStrike" cap="none" normalizeH="0" baseline="0" dirty="0">
                          <a:ln>
                            <a:noFill/>
                          </a:ln>
                          <a:solidFill>
                            <a:schemeClr val="tx1"/>
                          </a:solidFill>
                          <a:effectLst/>
                          <a:latin typeface="Arial" charset="0"/>
                          <a:ea typeface="ＭＳ Ｐゴシック" charset="0"/>
                        </a:rPr>
                        <a:t>V</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000" b="0" i="1" u="none" strike="noStrike" cap="none" normalizeH="0" baseline="0" dirty="0">
                        <a:ln>
                          <a:noFill/>
                        </a:ln>
                        <a:solidFill>
                          <a:schemeClr val="tx1"/>
                        </a:solidFill>
                        <a:effectLst/>
                        <a:latin typeface="Arial" charset="0"/>
                        <a:ea typeface="ＭＳ Ｐゴシック"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073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Energy</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1" u="none" strike="noStrike" cap="none" normalizeH="0" baseline="0" dirty="0">
                          <a:ln>
                            <a:noFill/>
                          </a:ln>
                          <a:solidFill>
                            <a:schemeClr val="tx1"/>
                          </a:solidFill>
                          <a:effectLst/>
                          <a:latin typeface="Arial" charset="0"/>
                          <a:ea typeface="ＭＳ Ｐゴシック" charset="0"/>
                        </a:rPr>
                        <a:t>E</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1" u="none" strike="noStrike" cap="none" normalizeH="0" baseline="0" dirty="0">
                          <a:ln>
                            <a:noFill/>
                          </a:ln>
                          <a:solidFill>
                            <a:schemeClr val="tx1"/>
                          </a:solidFill>
                          <a:effectLst/>
                          <a:latin typeface="Arial" charset="0"/>
                          <a:ea typeface="ＭＳ Ｐゴシック" charset="0"/>
                        </a:rPr>
                        <a:t>      E</a:t>
                      </a:r>
                      <a:r>
                        <a:rPr kumimoji="0" lang="en-US" sz="2000" b="0" i="0" u="none" strike="noStrike" cap="none" normalizeH="0" baseline="0" dirty="0">
                          <a:ln>
                            <a:noFill/>
                          </a:ln>
                          <a:solidFill>
                            <a:schemeClr val="tx1"/>
                          </a:solidFill>
                          <a:effectLst/>
                          <a:latin typeface="Arial" charset="0"/>
                          <a:ea typeface="ＭＳ Ｐゴシック" charset="0"/>
                        </a:rPr>
                        <a:t> or</a:t>
                      </a:r>
                      <a:endParaRPr kumimoji="0" lang="en-US" sz="2000" b="0" i="1" u="none" strike="noStrike" cap="none" normalizeH="0" baseline="0" dirty="0">
                        <a:ln>
                          <a:noFill/>
                        </a:ln>
                        <a:solidFill>
                          <a:schemeClr val="tx1"/>
                        </a:solidFill>
                        <a:effectLst/>
                        <a:latin typeface="Arial" charset="0"/>
                        <a:ea typeface="ＭＳ Ｐゴシック"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8045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Equation</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1" u="none" strike="noStrike" cap="none" normalizeH="0" baseline="0" dirty="0">
                          <a:ln>
                            <a:noFill/>
                          </a:ln>
                          <a:solidFill>
                            <a:schemeClr val="tx1"/>
                          </a:solidFill>
                          <a:effectLst/>
                          <a:latin typeface="Arial" charset="0"/>
                          <a:ea typeface="ＭＳ Ｐゴシック" charset="0"/>
                        </a:rPr>
                        <a:t>H = E</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3833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Wave-particle duality</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No. Particle only</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Yes via the wave function</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3833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rPr>
                        <a:t>Quantization</a:t>
                      </a: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Continuous and </a:t>
                      </a:r>
                      <a:r>
                        <a:rPr kumimoji="0" lang="en-US" sz="2000" b="0" i="0" u="none" strike="noStrike" cap="none" normalizeH="0" baseline="0" dirty="0" smtClean="0">
                          <a:ln>
                            <a:noFill/>
                          </a:ln>
                          <a:solidFill>
                            <a:schemeClr val="tx1"/>
                          </a:solidFill>
                          <a:effectLst/>
                          <a:latin typeface="Arial" charset="0"/>
                          <a:ea typeface="ＭＳ Ｐゴシック" charset="0"/>
                        </a:rPr>
                        <a:t>nearly arbitrary</a:t>
                      </a: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rPr>
                        <a:t>Eigenvalues and quantized</a:t>
                      </a: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aphicFrame>
        <p:nvGraphicFramePr>
          <p:cNvPr id="225320" name="Object 41"/>
          <p:cNvGraphicFramePr>
            <a:graphicFrameLocks noChangeAspect="1"/>
          </p:cNvGraphicFramePr>
          <p:nvPr>
            <p:extLst>
              <p:ext uri="{D42A27DB-BD31-4B8C-83A1-F6EECF244321}">
                <p14:modId xmlns:p14="http://schemas.microsoft.com/office/powerpoint/2010/main" val="3908107618"/>
              </p:ext>
            </p:extLst>
          </p:nvPr>
        </p:nvGraphicFramePr>
        <p:xfrm>
          <a:off x="6705600" y="2671762"/>
          <a:ext cx="1219200" cy="376238"/>
        </p:xfrm>
        <a:graphic>
          <a:graphicData uri="http://schemas.openxmlformats.org/presentationml/2006/ole">
            <mc:AlternateContent xmlns:mc="http://schemas.openxmlformats.org/markup-compatibility/2006">
              <mc:Choice xmlns:v="urn:schemas-microsoft-com:vml" Requires="v">
                <p:oleObj spid="_x0000_s226316" name="Equation" r:id="rId4" imgW="698197" imgH="215806" progId="Equation.3">
                  <p:embed/>
                </p:oleObj>
              </mc:Choice>
              <mc:Fallback>
                <p:oleObj name="Equation" r:id="rId4" imgW="698197" imgH="215806"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671762"/>
                        <a:ext cx="1219200"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21" name="Object 42"/>
          <p:cNvGraphicFramePr>
            <a:graphicFrameLocks noChangeAspect="1"/>
          </p:cNvGraphicFramePr>
          <p:nvPr>
            <p:extLst>
              <p:ext uri="{D42A27DB-BD31-4B8C-83A1-F6EECF244321}">
                <p14:modId xmlns:p14="http://schemas.microsoft.com/office/powerpoint/2010/main" val="973029253"/>
              </p:ext>
            </p:extLst>
          </p:nvPr>
        </p:nvGraphicFramePr>
        <p:xfrm>
          <a:off x="7086600" y="3505200"/>
          <a:ext cx="996950" cy="376237"/>
        </p:xfrm>
        <a:graphic>
          <a:graphicData uri="http://schemas.openxmlformats.org/presentationml/2006/ole">
            <mc:AlternateContent xmlns:mc="http://schemas.openxmlformats.org/markup-compatibility/2006">
              <mc:Choice xmlns:v="urn:schemas-microsoft-com:vml" Requires="v">
                <p:oleObj spid="_x0000_s226317" name="Equation" r:id="rId6" imgW="571252" imgH="215806" progId="Equation.3">
                  <p:embed/>
                </p:oleObj>
              </mc:Choice>
              <mc:Fallback>
                <p:oleObj name="Equation" r:id="rId6" imgW="571252" imgH="215806" progId="Equation.3">
                  <p:embed/>
                  <p:pic>
                    <p:nvPicPr>
                      <p:cNvPr id="0"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505200"/>
                        <a:ext cx="9969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22" name="Object 43"/>
          <p:cNvGraphicFramePr>
            <a:graphicFrameLocks noChangeAspect="1"/>
          </p:cNvGraphicFramePr>
          <p:nvPr/>
        </p:nvGraphicFramePr>
        <p:xfrm>
          <a:off x="6769100" y="3968750"/>
          <a:ext cx="1174750" cy="354013"/>
        </p:xfrm>
        <a:graphic>
          <a:graphicData uri="http://schemas.openxmlformats.org/presentationml/2006/ole">
            <mc:AlternateContent xmlns:mc="http://schemas.openxmlformats.org/markup-compatibility/2006">
              <mc:Choice xmlns:v="urn:schemas-microsoft-com:vml" Requires="v">
                <p:oleObj spid="_x0000_s226318" name="Equation" r:id="rId8" imgW="672808" imgH="203112" progId="Equation.3">
                  <p:embed/>
                </p:oleObj>
              </mc:Choice>
              <mc:Fallback>
                <p:oleObj name="Equation" r:id="rId8" imgW="672808" imgH="203112" progId="Equation.3">
                  <p:embed/>
                  <p:pic>
                    <p:nvPicPr>
                      <p:cNvPr id="0"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9100" y="3968750"/>
                        <a:ext cx="117475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23" name="Object 44"/>
          <p:cNvGraphicFramePr>
            <a:graphicFrameLocks noChangeAspect="1"/>
          </p:cNvGraphicFramePr>
          <p:nvPr>
            <p:extLst>
              <p:ext uri="{D42A27DB-BD31-4B8C-83A1-F6EECF244321}">
                <p14:modId xmlns:p14="http://schemas.microsoft.com/office/powerpoint/2010/main" val="414010329"/>
              </p:ext>
            </p:extLst>
          </p:nvPr>
        </p:nvGraphicFramePr>
        <p:xfrm>
          <a:off x="6400800" y="4267200"/>
          <a:ext cx="1905000" cy="419100"/>
        </p:xfrm>
        <a:graphic>
          <a:graphicData uri="http://schemas.openxmlformats.org/presentationml/2006/ole">
            <mc:AlternateContent xmlns:mc="http://schemas.openxmlformats.org/markup-compatibility/2006">
              <mc:Choice xmlns:v="urn:schemas-microsoft-com:vml" Requires="v">
                <p:oleObj spid="_x0000_s226319" name="Equation" r:id="rId10" imgW="1091726" imgH="241195" progId="Equation.3">
                  <p:embed/>
                </p:oleObj>
              </mc:Choice>
              <mc:Fallback>
                <p:oleObj name="Equation" r:id="rId10" imgW="1091726" imgH="241195" progId="Equation.3">
                  <p:embed/>
                  <p:pic>
                    <p:nvPicPr>
                      <p:cNvPr id="0" name="Object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4267200"/>
                        <a:ext cx="19050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24" name="Object 45"/>
          <p:cNvGraphicFramePr>
            <a:graphicFrameLocks noChangeAspect="1"/>
          </p:cNvGraphicFramePr>
          <p:nvPr>
            <p:extLst>
              <p:ext uri="{D42A27DB-BD31-4B8C-83A1-F6EECF244321}">
                <p14:modId xmlns:p14="http://schemas.microsoft.com/office/powerpoint/2010/main" val="2894215277"/>
              </p:ext>
            </p:extLst>
          </p:nvPr>
        </p:nvGraphicFramePr>
        <p:xfrm>
          <a:off x="7170738" y="3074987"/>
          <a:ext cx="242887" cy="354013"/>
        </p:xfrm>
        <a:graphic>
          <a:graphicData uri="http://schemas.openxmlformats.org/presentationml/2006/ole">
            <mc:AlternateContent xmlns:mc="http://schemas.openxmlformats.org/markup-compatibility/2006">
              <mc:Choice xmlns:v="urn:schemas-microsoft-com:vml" Requires="v">
                <p:oleObj spid="_x0000_s226320" name="Equation" r:id="rId12" imgW="139639" imgH="203112" progId="Equation.DSMT4">
                  <p:embed/>
                </p:oleObj>
              </mc:Choice>
              <mc:Fallback>
                <p:oleObj name="Equation" r:id="rId12" imgW="139639" imgH="203112" progId="Equation.DSMT4">
                  <p:embed/>
                  <p:pic>
                    <p:nvPicPr>
                      <p:cNvPr id="0" name="Object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70738" y="3074987"/>
                        <a:ext cx="242887"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25" name="Object 46"/>
          <p:cNvGraphicFramePr>
            <a:graphicFrameLocks noChangeAspect="1"/>
          </p:cNvGraphicFramePr>
          <p:nvPr>
            <p:extLst>
              <p:ext uri="{D42A27DB-BD31-4B8C-83A1-F6EECF244321}">
                <p14:modId xmlns:p14="http://schemas.microsoft.com/office/powerpoint/2010/main" val="4005691927"/>
              </p:ext>
            </p:extLst>
          </p:nvPr>
        </p:nvGraphicFramePr>
        <p:xfrm>
          <a:off x="7246938" y="2286000"/>
          <a:ext cx="198437" cy="309563"/>
        </p:xfrm>
        <a:graphic>
          <a:graphicData uri="http://schemas.openxmlformats.org/presentationml/2006/ole">
            <mc:AlternateContent xmlns:mc="http://schemas.openxmlformats.org/markup-compatibility/2006">
              <mc:Choice xmlns:v="urn:schemas-microsoft-com:vml" Requires="v">
                <p:oleObj spid="_x0000_s226321" name="Equation" r:id="rId14" imgW="114102" imgH="177492" progId="Equation.DSMT4">
                  <p:embed/>
                </p:oleObj>
              </mc:Choice>
              <mc:Fallback>
                <p:oleObj name="Equation" r:id="rId14" imgW="114102" imgH="177492" progId="Equation.DSMT4">
                  <p:embed/>
                  <p:pic>
                    <p:nvPicPr>
                      <p:cNvPr id="0" name="Object 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46938" y="2286000"/>
                        <a:ext cx="198437"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dirty="0" smtClean="0">
                <a:cs typeface="+mj-cs"/>
              </a:rPr>
              <a:t>The Schr</a:t>
            </a:r>
            <a:r>
              <a:rPr lang="en-US" dirty="0" smtClean="0">
                <a:cs typeface="Arial" charset="0"/>
              </a:rPr>
              <a:t>ödinger equation</a:t>
            </a:r>
          </a:p>
        </p:txBody>
      </p:sp>
      <p:sp>
        <p:nvSpPr>
          <p:cNvPr id="87046" name="Rectangle 6"/>
          <p:cNvSpPr>
            <a:spLocks noGrp="1" noChangeArrowheads="1"/>
          </p:cNvSpPr>
          <p:nvPr>
            <p:ph type="body" idx="1"/>
          </p:nvPr>
        </p:nvSpPr>
        <p:spPr/>
        <p:txBody>
          <a:bodyPr/>
          <a:lstStyle/>
          <a:p>
            <a:pPr eaLnBrk="1" hangingPunct="1">
              <a:defRPr/>
            </a:pPr>
            <a:r>
              <a:rPr lang="en-US" sz="3200" dirty="0" smtClean="0">
                <a:cs typeface="+mn-cs"/>
              </a:rPr>
              <a:t>Classical mechanics fails in describing motion </a:t>
            </a:r>
            <a:r>
              <a:rPr lang="en-US" sz="3200" dirty="0" smtClean="0">
                <a:cs typeface="+mn-cs"/>
              </a:rPr>
              <a:t>at the </a:t>
            </a:r>
            <a:r>
              <a:rPr lang="en-US" sz="3200" dirty="0" smtClean="0">
                <a:cs typeface="+mn-cs"/>
              </a:rPr>
              <a:t>atomic and molecular scales and is simply incorrect. A new, correct equation of motion is needed and it has to recognize:</a:t>
            </a:r>
          </a:p>
          <a:p>
            <a:pPr lvl="1" eaLnBrk="1" hangingPunct="1">
              <a:defRPr/>
            </a:pPr>
            <a:r>
              <a:rPr lang="en-US" sz="2800" dirty="0" smtClean="0"/>
              <a:t>Quantized nature of energy,</a:t>
            </a:r>
          </a:p>
          <a:p>
            <a:pPr lvl="1" eaLnBrk="1" hangingPunct="1">
              <a:defRPr/>
            </a:pPr>
            <a:r>
              <a:rPr lang="en-US" sz="2800" dirty="0" smtClean="0"/>
              <a:t>Wave-particle duality.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dirty="0" smtClean="0">
                <a:cs typeface="+mj-cs"/>
              </a:rPr>
              <a:t>The Schr</a:t>
            </a:r>
            <a:r>
              <a:rPr lang="en-US" dirty="0" smtClean="0">
                <a:cs typeface="Arial" charset="0"/>
              </a:rPr>
              <a:t>ödinger equation</a:t>
            </a:r>
          </a:p>
        </p:txBody>
      </p:sp>
      <p:sp>
        <p:nvSpPr>
          <p:cNvPr id="90120" name="Rectangle 8"/>
          <p:cNvSpPr>
            <a:spLocks noGrp="1" noChangeArrowheads="1"/>
          </p:cNvSpPr>
          <p:nvPr>
            <p:ph type="body" idx="1"/>
          </p:nvPr>
        </p:nvSpPr>
        <p:spPr/>
        <p:txBody>
          <a:bodyPr/>
          <a:lstStyle/>
          <a:p>
            <a:pPr eaLnBrk="1" hangingPunct="1">
              <a:defRPr/>
            </a:pPr>
            <a:r>
              <a:rPr lang="en-US" dirty="0" smtClean="0">
                <a:cs typeface="+mn-cs"/>
              </a:rPr>
              <a:t>The correct equation of motion that works for microscopic particles </a:t>
            </a:r>
            <a:r>
              <a:rPr lang="en-US" dirty="0" smtClean="0">
                <a:cs typeface="+mn-cs"/>
              </a:rPr>
              <a:t>was proposed </a:t>
            </a:r>
            <a:r>
              <a:rPr lang="en-US" dirty="0" smtClean="0">
                <a:cs typeface="+mn-cs"/>
              </a:rPr>
              <a:t>by Erwin Schr</a:t>
            </a:r>
            <a:r>
              <a:rPr lang="en-US" dirty="0" smtClean="0">
                <a:cs typeface="Arial" charset="0"/>
              </a:rPr>
              <a:t>ödinger.</a:t>
            </a:r>
          </a:p>
        </p:txBody>
      </p:sp>
      <p:graphicFrame>
        <p:nvGraphicFramePr>
          <p:cNvPr id="176131" name="Object 6"/>
          <p:cNvGraphicFramePr>
            <a:graphicFrameLocks noGrp="1" noChangeAspect="1"/>
          </p:cNvGraphicFramePr>
          <p:nvPr>
            <p:ph idx="4294967295"/>
          </p:nvPr>
        </p:nvGraphicFramePr>
        <p:xfrm>
          <a:off x="1371600" y="4038600"/>
          <a:ext cx="3962400" cy="1196975"/>
        </p:xfrm>
        <a:graphic>
          <a:graphicData uri="http://schemas.openxmlformats.org/presentationml/2006/ole">
            <mc:AlternateContent xmlns:mc="http://schemas.openxmlformats.org/markup-compatibility/2006">
              <mc:Choice xmlns:v="urn:schemas-microsoft-com:vml" Requires="v">
                <p:oleObj spid="_x0000_s176322" name="Equation" r:id="rId4" imgW="672808" imgH="203112" progId="Equation.3">
                  <p:embed/>
                </p:oleObj>
              </mc:Choice>
              <mc:Fallback>
                <p:oleObj name="Equation" r:id="rId4" imgW="672808" imgH="203112"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038600"/>
                        <a:ext cx="396240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90122" name="AutoShape 10"/>
          <p:cNvSpPr>
            <a:spLocks/>
          </p:cNvSpPr>
          <p:nvPr/>
        </p:nvSpPr>
        <p:spPr bwMode="auto">
          <a:xfrm flipH="1">
            <a:off x="152400" y="3581400"/>
            <a:ext cx="1447800" cy="381000"/>
          </a:xfrm>
          <a:prstGeom prst="callout1">
            <a:avLst>
              <a:gd name="adj1" fmla="val 30000"/>
              <a:gd name="adj2" fmla="val -5264"/>
              <a:gd name="adj3" fmla="val 126667"/>
              <a:gd name="adj4" fmla="val -19412"/>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dirty="0">
                <a:cs typeface="+mn-cs"/>
              </a:rPr>
              <a:t>Hamiltonian</a:t>
            </a:r>
          </a:p>
        </p:txBody>
      </p:sp>
      <p:sp>
        <p:nvSpPr>
          <p:cNvPr id="90123" name="AutoShape 11"/>
          <p:cNvSpPr>
            <a:spLocks/>
          </p:cNvSpPr>
          <p:nvPr/>
        </p:nvSpPr>
        <p:spPr bwMode="auto">
          <a:xfrm flipH="1">
            <a:off x="228600" y="5562600"/>
            <a:ext cx="1676400" cy="381000"/>
          </a:xfrm>
          <a:prstGeom prst="callout1">
            <a:avLst>
              <a:gd name="adj1" fmla="val 30000"/>
              <a:gd name="adj2" fmla="val -4546"/>
              <a:gd name="adj3" fmla="val -105833"/>
              <a:gd name="adj4" fmla="val -29356"/>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dirty="0">
                <a:cs typeface="+mn-cs"/>
              </a:rPr>
              <a:t>Wave function</a:t>
            </a:r>
          </a:p>
        </p:txBody>
      </p:sp>
      <p:sp>
        <p:nvSpPr>
          <p:cNvPr id="90124" name="AutoShape 12"/>
          <p:cNvSpPr>
            <a:spLocks/>
          </p:cNvSpPr>
          <p:nvPr/>
        </p:nvSpPr>
        <p:spPr bwMode="auto">
          <a:xfrm flipH="1">
            <a:off x="4724400" y="5486400"/>
            <a:ext cx="1066800" cy="381000"/>
          </a:xfrm>
          <a:prstGeom prst="callout1">
            <a:avLst>
              <a:gd name="adj1" fmla="val 30000"/>
              <a:gd name="adj2" fmla="val 107139"/>
              <a:gd name="adj3" fmla="val -83750"/>
              <a:gd name="adj4" fmla="val 154315"/>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dirty="0">
                <a:cs typeface="+mn-cs"/>
              </a:rPr>
              <a:t>Energy</a:t>
            </a:r>
          </a:p>
        </p:txBody>
      </p:sp>
      <p:sp>
        <p:nvSpPr>
          <p:cNvPr id="90126" name="Text Box 14"/>
          <p:cNvSpPr txBox="1">
            <a:spLocks noChangeArrowheads="1"/>
          </p:cNvSpPr>
          <p:nvPr/>
        </p:nvSpPr>
        <p:spPr bwMode="auto">
          <a:xfrm>
            <a:off x="1276350" y="6019800"/>
            <a:ext cx="4286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cs typeface="+mn-cs"/>
              </a:rPr>
              <a:t>The Schrödinger equation</a:t>
            </a:r>
          </a:p>
        </p:txBody>
      </p:sp>
      <p:pic>
        <p:nvPicPr>
          <p:cNvPr id="2" name="Picture 1"/>
          <p:cNvPicPr>
            <a:picLocks noChangeAspect="1"/>
          </p:cNvPicPr>
          <p:nvPr/>
        </p:nvPicPr>
        <p:blipFill>
          <a:blip r:embed="rId6"/>
          <a:stretch>
            <a:fillRect/>
          </a:stretch>
        </p:blipFill>
        <p:spPr>
          <a:xfrm>
            <a:off x="6324600" y="3124200"/>
            <a:ext cx="2180543" cy="2832100"/>
          </a:xfrm>
          <a:prstGeom prst="rect">
            <a:avLst/>
          </a:prstGeom>
        </p:spPr>
      </p:pic>
      <p:sp>
        <p:nvSpPr>
          <p:cNvPr id="3" name="TextBox 2"/>
          <p:cNvSpPr txBox="1"/>
          <p:nvPr/>
        </p:nvSpPr>
        <p:spPr>
          <a:xfrm>
            <a:off x="6371022" y="5943600"/>
            <a:ext cx="2070661" cy="369332"/>
          </a:xfrm>
          <a:prstGeom prst="rect">
            <a:avLst/>
          </a:prstGeom>
          <a:noFill/>
        </p:spPr>
        <p:txBody>
          <a:bodyPr wrap="none" rtlCol="0">
            <a:spAutoFit/>
          </a:bodyPr>
          <a:lstStyle/>
          <a:p>
            <a:pPr algn="ctr"/>
            <a:r>
              <a:rPr lang="en-US" dirty="0" smtClean="0"/>
              <a:t>Erwin Schrödinger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dirty="0" smtClean="0">
                <a:cs typeface="+mj-cs"/>
              </a:rPr>
              <a:t>Hamilton</a:t>
            </a:r>
            <a:r>
              <a:rPr lang="ja-JP" altLang="en-US" dirty="0" smtClean="0">
                <a:latin typeface="Arial"/>
                <a:cs typeface="+mj-cs"/>
              </a:rPr>
              <a:t>’</a:t>
            </a:r>
            <a:r>
              <a:rPr lang="en-US" dirty="0" smtClean="0">
                <a:cs typeface="+mj-cs"/>
              </a:rPr>
              <a:t>s representation </a:t>
            </a:r>
            <a:br>
              <a:rPr lang="en-US" dirty="0" smtClean="0">
                <a:cs typeface="+mj-cs"/>
              </a:rPr>
            </a:br>
            <a:r>
              <a:rPr lang="en-US" dirty="0" smtClean="0">
                <a:cs typeface="+mj-cs"/>
              </a:rPr>
              <a:t>of classical mechanics</a:t>
            </a:r>
            <a:endParaRPr lang="en-US" dirty="0" smtClean="0">
              <a:cs typeface="Arial" charset="0"/>
            </a:endParaRPr>
          </a:p>
        </p:txBody>
      </p:sp>
      <p:graphicFrame>
        <p:nvGraphicFramePr>
          <p:cNvPr id="178178" name="Object 8"/>
          <p:cNvGraphicFramePr>
            <a:graphicFrameLocks noGrp="1" noChangeAspect="1"/>
          </p:cNvGraphicFramePr>
          <p:nvPr>
            <p:ph idx="1"/>
          </p:nvPr>
        </p:nvGraphicFramePr>
        <p:xfrm>
          <a:off x="2514600" y="3565525"/>
          <a:ext cx="4038600" cy="2622550"/>
        </p:xfrm>
        <a:graphic>
          <a:graphicData uri="http://schemas.openxmlformats.org/presentationml/2006/ole">
            <mc:AlternateContent xmlns:mc="http://schemas.openxmlformats.org/markup-compatibility/2006">
              <mc:Choice xmlns:v="urn:schemas-microsoft-com:vml" Requires="v">
                <p:oleObj spid="_x0000_s178370" name="Equation" r:id="rId4" imgW="977476" imgH="634725" progId="Equation.3">
                  <p:embed/>
                </p:oleObj>
              </mc:Choice>
              <mc:Fallback>
                <p:oleObj name="Equation" r:id="rId4" imgW="977476" imgH="634725"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565525"/>
                        <a:ext cx="4038600" cy="262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94218" name="AutoShape 10"/>
          <p:cNvSpPr>
            <a:spLocks/>
          </p:cNvSpPr>
          <p:nvPr/>
        </p:nvSpPr>
        <p:spPr bwMode="auto">
          <a:xfrm flipH="1">
            <a:off x="1143000" y="2819400"/>
            <a:ext cx="1447800" cy="381000"/>
          </a:xfrm>
          <a:prstGeom prst="callout1">
            <a:avLst>
              <a:gd name="adj1" fmla="val 30000"/>
              <a:gd name="adj2" fmla="val -5264"/>
              <a:gd name="adj3" fmla="val 197083"/>
              <a:gd name="adj4" fmla="val -54935"/>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dirty="0" smtClean="0">
                <a:cs typeface="+mn-cs"/>
              </a:rPr>
              <a:t>Hamiltonian</a:t>
            </a:r>
            <a:endParaRPr lang="en-US" dirty="0">
              <a:cs typeface="+mn-cs"/>
            </a:endParaRPr>
          </a:p>
        </p:txBody>
      </p:sp>
      <p:sp>
        <p:nvSpPr>
          <p:cNvPr id="94219" name="AutoShape 11"/>
          <p:cNvSpPr>
            <a:spLocks/>
          </p:cNvSpPr>
          <p:nvPr/>
        </p:nvSpPr>
        <p:spPr bwMode="auto">
          <a:xfrm flipH="1">
            <a:off x="6477000" y="2895600"/>
            <a:ext cx="1066800" cy="381000"/>
          </a:xfrm>
          <a:prstGeom prst="callout1">
            <a:avLst>
              <a:gd name="adj1" fmla="val 30000"/>
              <a:gd name="adj2" fmla="val 107139"/>
              <a:gd name="adj3" fmla="val 157917"/>
              <a:gd name="adj4" fmla="val 179014"/>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dirty="0">
                <a:cs typeface="+mn-cs"/>
              </a:rPr>
              <a:t>Energy</a:t>
            </a:r>
          </a:p>
        </p:txBody>
      </p:sp>
      <p:sp>
        <p:nvSpPr>
          <p:cNvPr id="94221" name="Text Box 13"/>
          <p:cNvSpPr txBox="1">
            <a:spLocks noChangeArrowheads="1"/>
          </p:cNvSpPr>
          <p:nvPr/>
        </p:nvSpPr>
        <p:spPr bwMode="auto">
          <a:xfrm>
            <a:off x="228600" y="4191000"/>
            <a:ext cx="1943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dirty="0">
                <a:cs typeface="+mn-cs"/>
              </a:rPr>
              <a:t>Classical</a:t>
            </a:r>
          </a:p>
        </p:txBody>
      </p:sp>
      <p:sp>
        <p:nvSpPr>
          <p:cNvPr id="94222" name="AutoShape 14"/>
          <p:cNvSpPr>
            <a:spLocks/>
          </p:cNvSpPr>
          <p:nvPr/>
        </p:nvSpPr>
        <p:spPr bwMode="auto">
          <a:xfrm flipH="1">
            <a:off x="1143000" y="6324600"/>
            <a:ext cx="1676400" cy="381000"/>
          </a:xfrm>
          <a:prstGeom prst="callout1">
            <a:avLst>
              <a:gd name="adj1" fmla="val 29995"/>
              <a:gd name="adj2" fmla="val -4546"/>
              <a:gd name="adj3" fmla="val -138755"/>
              <a:gd name="adj4" fmla="val -54171"/>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dirty="0">
                <a:cs typeface="+mn-cs"/>
              </a:rPr>
              <a:t>Kinetic energy</a:t>
            </a:r>
          </a:p>
        </p:txBody>
      </p:sp>
      <p:sp>
        <p:nvSpPr>
          <p:cNvPr id="94223" name="AutoShape 15"/>
          <p:cNvSpPr>
            <a:spLocks/>
          </p:cNvSpPr>
          <p:nvPr/>
        </p:nvSpPr>
        <p:spPr bwMode="auto">
          <a:xfrm flipH="1">
            <a:off x="6858000" y="6172200"/>
            <a:ext cx="1981200" cy="381000"/>
          </a:xfrm>
          <a:prstGeom prst="callout1">
            <a:avLst>
              <a:gd name="adj1" fmla="val 30000"/>
              <a:gd name="adj2" fmla="val 103843"/>
              <a:gd name="adj3" fmla="val -91250"/>
              <a:gd name="adj4" fmla="val 12403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dirty="0">
                <a:cs typeface="+mn-cs"/>
              </a:rPr>
              <a:t>Potential energy</a:t>
            </a:r>
          </a:p>
        </p:txBody>
      </p:sp>
      <p:sp>
        <p:nvSpPr>
          <p:cNvPr id="94224" name="Text Box 16"/>
          <p:cNvSpPr txBox="1">
            <a:spLocks noChangeArrowheads="1"/>
          </p:cNvSpPr>
          <p:nvPr/>
        </p:nvSpPr>
        <p:spPr bwMode="auto">
          <a:xfrm>
            <a:off x="603250" y="1676400"/>
            <a:ext cx="80073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2800" dirty="0">
                <a:cs typeface="+mn-cs"/>
              </a:rPr>
              <a:t>Newton</a:t>
            </a:r>
            <a:r>
              <a:rPr lang="ja-JP" altLang="en-US" sz="2800" dirty="0">
                <a:latin typeface="Arial"/>
                <a:cs typeface="+mn-cs"/>
              </a:rPr>
              <a:t>’</a:t>
            </a:r>
            <a:r>
              <a:rPr lang="en-US" sz="2800" dirty="0">
                <a:cs typeface="+mn-cs"/>
              </a:rPr>
              <a:t>s equation of motion = the conservation of energy (kinetic + potential energies = </a:t>
            </a:r>
            <a:r>
              <a:rPr lang="en-US" sz="2800" dirty="0" smtClean="0">
                <a:cs typeface="+mn-cs"/>
              </a:rPr>
              <a:t>constant)</a:t>
            </a:r>
            <a:endParaRPr lang="en-US" sz="2800" dirty="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dirty="0" smtClean="0">
                <a:cs typeface="+mj-cs"/>
              </a:rPr>
              <a:t>Hamilton</a:t>
            </a:r>
            <a:r>
              <a:rPr lang="ja-JP" altLang="en-US" dirty="0" smtClean="0">
                <a:latin typeface="Arial"/>
                <a:cs typeface="+mj-cs"/>
              </a:rPr>
              <a:t>’</a:t>
            </a:r>
            <a:r>
              <a:rPr lang="en-US" dirty="0" smtClean="0">
                <a:cs typeface="+mj-cs"/>
              </a:rPr>
              <a:t>s representation </a:t>
            </a:r>
            <a:br>
              <a:rPr lang="en-US" dirty="0" smtClean="0">
                <a:cs typeface="+mj-cs"/>
              </a:rPr>
            </a:br>
            <a:r>
              <a:rPr lang="en-US" dirty="0" smtClean="0">
                <a:cs typeface="+mj-cs"/>
              </a:rPr>
              <a:t>of classical mechanics</a:t>
            </a:r>
            <a:endParaRPr lang="en-US" dirty="0" smtClean="0">
              <a:cs typeface="Arial" charset="0"/>
            </a:endParaRPr>
          </a:p>
        </p:txBody>
      </p:sp>
      <p:graphicFrame>
        <p:nvGraphicFramePr>
          <p:cNvPr id="178178" name="Object 8"/>
          <p:cNvGraphicFramePr>
            <a:graphicFrameLocks noGrp="1" noChangeAspect="1"/>
          </p:cNvGraphicFramePr>
          <p:nvPr>
            <p:ph idx="1"/>
            <p:extLst>
              <p:ext uri="{D42A27DB-BD31-4B8C-83A1-F6EECF244321}">
                <p14:modId xmlns:p14="http://schemas.microsoft.com/office/powerpoint/2010/main" val="2697031408"/>
              </p:ext>
            </p:extLst>
          </p:nvPr>
        </p:nvGraphicFramePr>
        <p:xfrm>
          <a:off x="381000" y="2511425"/>
          <a:ext cx="8280400" cy="2930525"/>
        </p:xfrm>
        <a:graphic>
          <a:graphicData uri="http://schemas.openxmlformats.org/presentationml/2006/ole">
            <mc:AlternateContent xmlns:mc="http://schemas.openxmlformats.org/markup-compatibility/2006">
              <mc:Choice xmlns:v="urn:schemas-microsoft-com:vml" Requires="v">
                <p:oleObj spid="_x0000_s1061" name="Equation" r:id="rId4" imgW="9220200" imgH="3263900" progId="Equation.DSMT4">
                  <p:embed/>
                </p:oleObj>
              </mc:Choice>
              <mc:Fallback>
                <p:oleObj name="Equation" r:id="rId4" imgW="9220200" imgH="3263900" progId="Equation.DSMT4">
                  <p:embed/>
                  <p:pic>
                    <p:nvPicPr>
                      <p:cNvPr id="0" name=""/>
                      <p:cNvPicPr>
                        <a:picLocks noChangeAspect="1" noChangeArrowheads="1"/>
                      </p:cNvPicPr>
                      <p:nvPr/>
                    </p:nvPicPr>
                    <p:blipFill>
                      <a:blip r:embed="rId5"/>
                      <a:srcRect/>
                      <a:stretch>
                        <a:fillRect/>
                      </a:stretch>
                    </p:blipFill>
                    <p:spPr bwMode="auto">
                      <a:xfrm>
                        <a:off x="381000" y="2511425"/>
                        <a:ext cx="8280400" cy="2930525"/>
                      </a:xfrm>
                      <a:prstGeom prst="rect">
                        <a:avLst/>
                      </a:prstGeom>
                      <a:noFill/>
                      <a:ln>
                        <a:noFill/>
                      </a:ln>
                      <a:effectLst/>
                      <a:extLst/>
                    </p:spPr>
                  </p:pic>
                </p:oleObj>
              </mc:Fallback>
            </mc:AlternateContent>
          </a:graphicData>
        </a:graphic>
      </p:graphicFrame>
      <p:sp>
        <p:nvSpPr>
          <p:cNvPr id="94218" name="AutoShape 10"/>
          <p:cNvSpPr>
            <a:spLocks/>
          </p:cNvSpPr>
          <p:nvPr/>
        </p:nvSpPr>
        <p:spPr bwMode="auto">
          <a:xfrm flipH="1">
            <a:off x="6858000" y="5257800"/>
            <a:ext cx="457200" cy="381000"/>
          </a:xfrm>
          <a:prstGeom prst="callout1">
            <a:avLst>
              <a:gd name="adj1" fmla="val -13164"/>
              <a:gd name="adj2" fmla="val 76780"/>
              <a:gd name="adj3" fmla="val -117624"/>
              <a:gd name="adj4" fmla="val 161881"/>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dirty="0" smtClean="0">
                <a:cs typeface="+mn-cs"/>
              </a:rPr>
              <a:t>−</a:t>
            </a:r>
            <a:r>
              <a:rPr lang="en-US" i="1" dirty="0" smtClean="0">
                <a:cs typeface="+mn-cs"/>
              </a:rPr>
              <a:t>F</a:t>
            </a:r>
            <a:endParaRPr lang="en-US" i="1" dirty="0">
              <a:cs typeface="+mn-cs"/>
            </a:endParaRPr>
          </a:p>
        </p:txBody>
      </p:sp>
      <p:sp>
        <p:nvSpPr>
          <p:cNvPr id="94219" name="AutoShape 11"/>
          <p:cNvSpPr>
            <a:spLocks/>
          </p:cNvSpPr>
          <p:nvPr/>
        </p:nvSpPr>
        <p:spPr bwMode="auto">
          <a:xfrm flipH="1">
            <a:off x="6324600" y="3733800"/>
            <a:ext cx="381000" cy="381000"/>
          </a:xfrm>
          <a:prstGeom prst="callout1">
            <a:avLst>
              <a:gd name="adj1" fmla="val 30000"/>
              <a:gd name="adj2" fmla="val 107139"/>
              <a:gd name="adj3" fmla="val 157917"/>
              <a:gd name="adj4" fmla="val 260552"/>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i="1" dirty="0" smtClean="0">
                <a:cs typeface="+mn-cs"/>
              </a:rPr>
              <a:t>v</a:t>
            </a:r>
            <a:endParaRPr lang="en-US" i="1" dirty="0">
              <a:cs typeface="+mn-cs"/>
            </a:endParaRPr>
          </a:p>
        </p:txBody>
      </p:sp>
      <p:sp>
        <p:nvSpPr>
          <p:cNvPr id="94222" name="AutoShape 14"/>
          <p:cNvSpPr>
            <a:spLocks/>
          </p:cNvSpPr>
          <p:nvPr/>
        </p:nvSpPr>
        <p:spPr bwMode="auto">
          <a:xfrm flipH="1">
            <a:off x="3048000" y="5257800"/>
            <a:ext cx="457200" cy="381000"/>
          </a:xfrm>
          <a:prstGeom prst="callout1">
            <a:avLst>
              <a:gd name="adj1" fmla="val 29995"/>
              <a:gd name="adj2" fmla="val -4546"/>
              <a:gd name="adj3" fmla="val -93193"/>
              <a:gd name="adj4" fmla="val -168086"/>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i="1" dirty="0" smtClean="0">
                <a:cs typeface="+mn-cs"/>
              </a:rPr>
              <a:t>v</a:t>
            </a:r>
            <a:endParaRPr lang="en-US" i="1" dirty="0">
              <a:cs typeface="+mn-cs"/>
            </a:endParaRPr>
          </a:p>
        </p:txBody>
      </p:sp>
      <p:sp>
        <p:nvSpPr>
          <p:cNvPr id="94223" name="AutoShape 15"/>
          <p:cNvSpPr>
            <a:spLocks/>
          </p:cNvSpPr>
          <p:nvPr/>
        </p:nvSpPr>
        <p:spPr bwMode="auto">
          <a:xfrm flipH="1">
            <a:off x="5638800" y="5257800"/>
            <a:ext cx="609600" cy="381000"/>
          </a:xfrm>
          <a:prstGeom prst="callout1">
            <a:avLst>
              <a:gd name="adj1" fmla="val 30000"/>
              <a:gd name="adj2" fmla="val 103843"/>
              <a:gd name="adj3" fmla="val -105638"/>
              <a:gd name="adj4" fmla="val 17615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i="1" dirty="0" smtClean="0">
                <a:cs typeface="+mn-cs"/>
              </a:rPr>
              <a:t>ma</a:t>
            </a:r>
            <a:endParaRPr lang="en-US" i="1" dirty="0">
              <a:cs typeface="+mn-cs"/>
            </a:endParaRPr>
          </a:p>
        </p:txBody>
      </p:sp>
    </p:spTree>
    <p:extLst>
      <p:ext uri="{BB962C8B-B14F-4D97-AF65-F5344CB8AC3E}">
        <p14:creationId xmlns:p14="http://schemas.microsoft.com/office/powerpoint/2010/main" val="354671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dirty="0" smtClean="0">
                <a:cs typeface="+mj-cs"/>
              </a:rPr>
              <a:t>The Schr</a:t>
            </a:r>
            <a:r>
              <a:rPr lang="en-US" dirty="0" smtClean="0">
                <a:cs typeface="Arial" charset="0"/>
              </a:rPr>
              <a:t>ödinger equation</a:t>
            </a:r>
          </a:p>
        </p:txBody>
      </p:sp>
      <p:sp>
        <p:nvSpPr>
          <p:cNvPr id="96259" name="Rectangle 3"/>
          <p:cNvSpPr>
            <a:spLocks noGrp="1" noChangeArrowheads="1"/>
          </p:cNvSpPr>
          <p:nvPr>
            <p:ph type="body" idx="1"/>
          </p:nvPr>
        </p:nvSpPr>
        <p:spPr>
          <a:xfrm>
            <a:off x="457200" y="1719263"/>
            <a:ext cx="8229600" cy="2395537"/>
          </a:xfrm>
        </p:spPr>
        <p:txBody>
          <a:bodyPr/>
          <a:lstStyle/>
          <a:p>
            <a:pPr eaLnBrk="1" hangingPunct="1">
              <a:defRPr/>
            </a:pPr>
            <a:r>
              <a:rPr lang="en-US" dirty="0" smtClean="0">
                <a:cs typeface="+mn-cs"/>
              </a:rPr>
              <a:t>In quantum mechanics, energy should be conserved, just as in classical mechanics.</a:t>
            </a:r>
          </a:p>
          <a:p>
            <a:pPr eaLnBrk="1" hangingPunct="1">
              <a:defRPr/>
            </a:pPr>
            <a:r>
              <a:rPr lang="en-US" dirty="0" smtClean="0">
                <a:cs typeface="+mn-cs"/>
              </a:rPr>
              <a:t>Schr</a:t>
            </a:r>
            <a:r>
              <a:rPr lang="en-US" dirty="0" smtClean="0">
                <a:cs typeface="Arial" charset="0"/>
              </a:rPr>
              <a:t>ödinger used the Hamilton’s equation as the basis of quantum mechanics.</a:t>
            </a:r>
          </a:p>
        </p:txBody>
      </p:sp>
      <p:graphicFrame>
        <p:nvGraphicFramePr>
          <p:cNvPr id="180227" name="Object 10"/>
          <p:cNvGraphicFramePr>
            <a:graphicFrameLocks noChangeAspect="1"/>
          </p:cNvGraphicFramePr>
          <p:nvPr>
            <p:extLst>
              <p:ext uri="{D42A27DB-BD31-4B8C-83A1-F6EECF244321}">
                <p14:modId xmlns:p14="http://schemas.microsoft.com/office/powerpoint/2010/main" val="1234515652"/>
              </p:ext>
            </p:extLst>
          </p:nvPr>
        </p:nvGraphicFramePr>
        <p:xfrm>
          <a:off x="1828800" y="3733800"/>
          <a:ext cx="6629400" cy="1377950"/>
        </p:xfrm>
        <a:graphic>
          <a:graphicData uri="http://schemas.openxmlformats.org/presentationml/2006/ole">
            <mc:AlternateContent xmlns:mc="http://schemas.openxmlformats.org/markup-compatibility/2006">
              <mc:Choice xmlns:v="urn:schemas-microsoft-com:vml" Requires="v">
                <p:oleObj spid="_x0000_s180577" name="Equation" r:id="rId4" imgW="2019300" imgH="419100" progId="Equation.3">
                  <p:embed/>
                </p:oleObj>
              </mc:Choice>
              <mc:Fallback>
                <p:oleObj name="Equation" r:id="rId4" imgW="2019300" imgH="419100" progId="Equation.3">
                  <p:embed/>
                  <p:pic>
                    <p:nvPicPr>
                      <p:cNvPr id="0" name="Object 10"/>
                      <p:cNvPicPr>
                        <a:picLocks noChangeAspect="1" noChangeArrowheads="1"/>
                      </p:cNvPicPr>
                      <p:nvPr/>
                    </p:nvPicPr>
                    <p:blipFill>
                      <a:blip r:embed="rId5"/>
                      <a:srcRect/>
                      <a:stretch>
                        <a:fillRect/>
                      </a:stretch>
                    </p:blipFill>
                    <p:spPr bwMode="auto">
                      <a:xfrm>
                        <a:off x="1828800" y="3733800"/>
                        <a:ext cx="6629400" cy="1377950"/>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0228" name="Object 13"/>
          <p:cNvGraphicFramePr>
            <a:graphicFrameLocks noChangeAspect="1"/>
          </p:cNvGraphicFramePr>
          <p:nvPr/>
        </p:nvGraphicFramePr>
        <p:xfrm>
          <a:off x="1819275" y="5105400"/>
          <a:ext cx="4962525" cy="1462088"/>
        </p:xfrm>
        <a:graphic>
          <a:graphicData uri="http://schemas.openxmlformats.org/presentationml/2006/ole">
            <mc:AlternateContent xmlns:mc="http://schemas.openxmlformats.org/markup-compatibility/2006">
              <mc:Choice xmlns:v="urn:schemas-microsoft-com:vml" Requires="v">
                <p:oleObj spid="_x0000_s180578" name="Equation" r:id="rId6" imgW="1422400" imgH="419100" progId="Equation.3">
                  <p:embed/>
                </p:oleObj>
              </mc:Choice>
              <mc:Fallback>
                <p:oleObj name="Equation" r:id="rId6" imgW="1422400" imgH="4191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275" y="5105400"/>
                        <a:ext cx="4962525" cy="146208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6270" name="Text Box 14"/>
          <p:cNvSpPr txBox="1">
            <a:spLocks noChangeArrowheads="1"/>
          </p:cNvSpPr>
          <p:nvPr/>
        </p:nvSpPr>
        <p:spPr bwMode="auto">
          <a:xfrm>
            <a:off x="0" y="4191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2800" dirty="0">
                <a:cs typeface="+mn-cs"/>
              </a:rPr>
              <a:t>Quantum</a:t>
            </a:r>
          </a:p>
        </p:txBody>
      </p:sp>
      <p:sp>
        <p:nvSpPr>
          <p:cNvPr id="96271" name="Text Box 15"/>
          <p:cNvSpPr txBox="1">
            <a:spLocks noChangeArrowheads="1"/>
          </p:cNvSpPr>
          <p:nvPr/>
        </p:nvSpPr>
        <p:spPr bwMode="auto">
          <a:xfrm>
            <a:off x="0" y="5576888"/>
            <a:ext cx="175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2800" dirty="0">
                <a:cs typeface="+mn-cs"/>
              </a:rPr>
              <a:t>Classical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dirty="0" smtClean="0">
                <a:cs typeface="+mj-cs"/>
              </a:rPr>
              <a:t>Hamilton</a:t>
            </a:r>
            <a:r>
              <a:rPr lang="ja-JP" altLang="en-US" dirty="0" smtClean="0">
                <a:latin typeface="Arial"/>
                <a:cs typeface="+mj-cs"/>
              </a:rPr>
              <a:t>’</a:t>
            </a:r>
            <a:r>
              <a:rPr lang="en-US" dirty="0" smtClean="0">
                <a:cs typeface="+mj-cs"/>
              </a:rPr>
              <a:t>s representation </a:t>
            </a:r>
            <a:br>
              <a:rPr lang="en-US" dirty="0" smtClean="0">
                <a:cs typeface="+mj-cs"/>
              </a:rPr>
            </a:br>
            <a:r>
              <a:rPr lang="en-US" dirty="0" smtClean="0">
                <a:cs typeface="+mj-cs"/>
              </a:rPr>
              <a:t>of classical mechanics</a:t>
            </a:r>
          </a:p>
        </p:txBody>
      </p:sp>
      <p:sp>
        <p:nvSpPr>
          <p:cNvPr id="103427" name="Rectangle 3"/>
          <p:cNvSpPr>
            <a:spLocks noGrp="1" noChangeArrowheads="1"/>
          </p:cNvSpPr>
          <p:nvPr>
            <p:ph type="body" idx="1"/>
          </p:nvPr>
        </p:nvSpPr>
        <p:spPr>
          <a:xfrm>
            <a:off x="457200" y="1371600"/>
            <a:ext cx="8229600" cy="3919538"/>
          </a:xfrm>
        </p:spPr>
        <p:txBody>
          <a:bodyPr/>
          <a:lstStyle/>
          <a:p>
            <a:pPr eaLnBrk="1" hangingPunct="1">
              <a:defRPr/>
            </a:pPr>
            <a:r>
              <a:rPr lang="en-US" dirty="0" smtClean="0">
                <a:cs typeface="+mn-cs"/>
              </a:rPr>
              <a:t>In classical mechanics, </a:t>
            </a:r>
            <a:r>
              <a:rPr lang="en-US" i="1" dirty="0" smtClean="0">
                <a:cs typeface="+mn-cs"/>
              </a:rPr>
              <a:t>H</a:t>
            </a:r>
            <a:r>
              <a:rPr lang="en-US" dirty="0" smtClean="0">
                <a:cs typeface="+mn-cs"/>
              </a:rPr>
              <a:t> is a </a:t>
            </a:r>
            <a:r>
              <a:rPr lang="en-US" b="1" dirty="0" smtClean="0">
                <a:cs typeface="+mn-cs"/>
              </a:rPr>
              <a:t>function</a:t>
            </a:r>
            <a:r>
              <a:rPr lang="en-US" dirty="0" smtClean="0">
                <a:cs typeface="+mn-cs"/>
              </a:rPr>
              <a:t> of </a:t>
            </a:r>
            <a:r>
              <a:rPr lang="en-US" i="1" dirty="0" smtClean="0">
                <a:cs typeface="+mn-cs"/>
              </a:rPr>
              <a:t>p</a:t>
            </a:r>
            <a:r>
              <a:rPr lang="en-US" dirty="0" smtClean="0">
                <a:cs typeface="+mn-cs"/>
              </a:rPr>
              <a:t>,</a:t>
            </a:r>
            <a:r>
              <a:rPr lang="en-US" i="1" dirty="0" smtClean="0">
                <a:cs typeface="+mn-cs"/>
              </a:rPr>
              <a:t> m</a:t>
            </a:r>
            <a:r>
              <a:rPr lang="en-US" dirty="0" smtClean="0">
                <a:cs typeface="+mn-cs"/>
              </a:rPr>
              <a:t>, and </a:t>
            </a:r>
            <a:r>
              <a:rPr lang="en-US" i="1" dirty="0" smtClean="0">
                <a:cs typeface="+mn-cs"/>
              </a:rPr>
              <a:t>x </a:t>
            </a:r>
            <a:r>
              <a:rPr lang="en-US" dirty="0" smtClean="0">
                <a:cs typeface="+mn-cs"/>
              </a:rPr>
              <a:t>; </a:t>
            </a:r>
            <a:r>
              <a:rPr lang="en-US" i="1" dirty="0" smtClean="0">
                <a:cs typeface="+mn-cs"/>
              </a:rPr>
              <a:t>p</a:t>
            </a:r>
            <a:r>
              <a:rPr lang="en-US" dirty="0" smtClean="0">
                <a:cs typeface="+mn-cs"/>
              </a:rPr>
              <a:t> and </a:t>
            </a:r>
            <a:r>
              <a:rPr lang="en-US" i="1" dirty="0" smtClean="0">
                <a:cs typeface="+mn-cs"/>
              </a:rPr>
              <a:t>x</a:t>
            </a:r>
            <a:r>
              <a:rPr lang="en-US" dirty="0" smtClean="0">
                <a:cs typeface="+mn-cs"/>
              </a:rPr>
              <a:t> are functions of time.</a:t>
            </a:r>
          </a:p>
          <a:p>
            <a:pPr eaLnBrk="1" hangingPunct="1">
              <a:defRPr/>
            </a:pPr>
            <a:r>
              <a:rPr lang="en-US" dirty="0" smtClean="0">
                <a:cs typeface="+mn-cs"/>
              </a:rPr>
              <a:t>Once we know the mass (</a:t>
            </a:r>
            <a:r>
              <a:rPr lang="en-US" i="1" dirty="0" smtClean="0">
                <a:cs typeface="+mn-cs"/>
              </a:rPr>
              <a:t>m</a:t>
            </a:r>
            <a:r>
              <a:rPr lang="en-US" dirty="0" smtClean="0">
                <a:cs typeface="+mn-cs"/>
              </a:rPr>
              <a:t>)</a:t>
            </a:r>
            <a:r>
              <a:rPr lang="en-US" i="1" dirty="0" smtClean="0">
                <a:cs typeface="+mn-cs"/>
              </a:rPr>
              <a:t>,</a:t>
            </a:r>
            <a:r>
              <a:rPr lang="en-US" dirty="0" smtClean="0">
                <a:cs typeface="+mn-cs"/>
              </a:rPr>
              <a:t> position (</a:t>
            </a:r>
            <a:r>
              <a:rPr lang="en-US" i="1" dirty="0" smtClean="0">
                <a:cs typeface="+mn-cs"/>
              </a:rPr>
              <a:t>x</a:t>
            </a:r>
            <a:r>
              <a:rPr lang="en-US" dirty="0" smtClean="0">
                <a:cs typeface="+mn-cs"/>
              </a:rPr>
              <a:t>), and velocity (</a:t>
            </a:r>
            <a:r>
              <a:rPr lang="en-US" i="1" dirty="0" smtClean="0">
                <a:cs typeface="+mn-cs"/>
              </a:rPr>
              <a:t>p</a:t>
            </a:r>
            <a:r>
              <a:rPr lang="en-US" dirty="0" smtClean="0">
                <a:cs typeface="+mn-cs"/>
              </a:rPr>
              <a:t> = </a:t>
            </a:r>
            <a:r>
              <a:rPr lang="en-US" i="1" dirty="0" smtClean="0">
                <a:cs typeface="+mn-cs"/>
              </a:rPr>
              <a:t>mv</a:t>
            </a:r>
            <a:r>
              <a:rPr lang="en-US" dirty="0" smtClean="0">
                <a:cs typeface="+mn-cs"/>
              </a:rPr>
              <a:t>) of a </a:t>
            </a:r>
            <a:r>
              <a:rPr lang="en-US" b="1" dirty="0" smtClean="0">
                <a:cs typeface="+mn-cs"/>
              </a:rPr>
              <a:t>particle</a:t>
            </a:r>
            <a:r>
              <a:rPr lang="en-US" dirty="0" smtClean="0">
                <a:cs typeface="+mn-cs"/>
              </a:rPr>
              <a:t>, we can know the exact trajectory (positions as a function of time) of the particle from the classical mechanics.</a:t>
            </a:r>
            <a:endParaRPr lang="en-US" b="1" dirty="0" smtClean="0">
              <a:cs typeface="+mn-cs"/>
            </a:endParaRPr>
          </a:p>
        </p:txBody>
      </p:sp>
      <p:graphicFrame>
        <p:nvGraphicFramePr>
          <p:cNvPr id="182275" name="Object 7"/>
          <p:cNvGraphicFramePr>
            <a:graphicFrameLocks noChangeAspect="1"/>
          </p:cNvGraphicFramePr>
          <p:nvPr>
            <p:extLst>
              <p:ext uri="{D42A27DB-BD31-4B8C-83A1-F6EECF244321}">
                <p14:modId xmlns:p14="http://schemas.microsoft.com/office/powerpoint/2010/main" val="843269823"/>
              </p:ext>
            </p:extLst>
          </p:nvPr>
        </p:nvGraphicFramePr>
        <p:xfrm>
          <a:off x="2057400" y="4876800"/>
          <a:ext cx="4964113" cy="1462087"/>
        </p:xfrm>
        <a:graphic>
          <a:graphicData uri="http://schemas.openxmlformats.org/presentationml/2006/ole">
            <mc:AlternateContent xmlns:mc="http://schemas.openxmlformats.org/markup-compatibility/2006">
              <mc:Choice xmlns:v="urn:schemas-microsoft-com:vml" Requires="v">
                <p:oleObj spid="_x0000_s182461" name="Equation" r:id="rId4" imgW="1422400" imgH="419100" progId="Equation.3">
                  <p:embed/>
                </p:oleObj>
              </mc:Choice>
              <mc:Fallback>
                <p:oleObj name="Equation" r:id="rId4" imgW="1422400" imgH="4191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76800"/>
                        <a:ext cx="4964113" cy="1462087"/>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dirty="0" smtClean="0">
                <a:cs typeface="+mj-cs"/>
              </a:rPr>
              <a:t>The Schr</a:t>
            </a:r>
            <a:r>
              <a:rPr lang="en-US" dirty="0" smtClean="0">
                <a:cs typeface="Arial" charset="0"/>
              </a:rPr>
              <a:t>ödinger equation</a:t>
            </a:r>
          </a:p>
        </p:txBody>
      </p:sp>
      <p:sp>
        <p:nvSpPr>
          <p:cNvPr id="101379" name="Rectangle 3"/>
          <p:cNvSpPr>
            <a:spLocks noGrp="1" noChangeArrowheads="1"/>
          </p:cNvSpPr>
          <p:nvPr>
            <p:ph type="body" idx="1"/>
          </p:nvPr>
        </p:nvSpPr>
        <p:spPr>
          <a:xfrm>
            <a:off x="457200" y="1719263"/>
            <a:ext cx="8229600" cy="2166937"/>
          </a:xfrm>
        </p:spPr>
        <p:txBody>
          <a:bodyPr/>
          <a:lstStyle/>
          <a:p>
            <a:pPr eaLnBrk="1" hangingPunct="1">
              <a:defRPr/>
            </a:pPr>
            <a:r>
              <a:rPr lang="en-US" dirty="0" smtClean="0">
                <a:cs typeface="+mn-cs"/>
              </a:rPr>
              <a:t>However, the concept of trajectory is strictly for particles only. Schr</a:t>
            </a:r>
            <a:r>
              <a:rPr lang="en-US" dirty="0" smtClean="0">
                <a:cs typeface="Arial" charset="0"/>
              </a:rPr>
              <a:t>ödinger needed to modify the equation to account for the wave-particle duality.</a:t>
            </a:r>
          </a:p>
          <a:p>
            <a:pPr lvl="1" eaLnBrk="1" hangingPunct="1">
              <a:defRPr/>
            </a:pPr>
            <a:r>
              <a:rPr lang="en-US" dirty="0" smtClean="0">
                <a:cs typeface="Arial" charset="0"/>
              </a:rPr>
              <a:t>Introduction of a </a:t>
            </a:r>
            <a:r>
              <a:rPr lang="en-US" b="1" dirty="0" smtClean="0">
                <a:cs typeface="Arial" charset="0"/>
              </a:rPr>
              <a:t>wave function</a:t>
            </a:r>
            <a:r>
              <a:rPr lang="en-US" dirty="0" smtClean="0">
                <a:cs typeface="Arial" charset="0"/>
              </a:rPr>
              <a:t>.</a:t>
            </a:r>
          </a:p>
        </p:txBody>
      </p:sp>
      <p:graphicFrame>
        <p:nvGraphicFramePr>
          <p:cNvPr id="184323" name="Object 7"/>
          <p:cNvGraphicFramePr>
            <a:graphicFrameLocks noChangeAspect="1"/>
          </p:cNvGraphicFramePr>
          <p:nvPr>
            <p:extLst>
              <p:ext uri="{D42A27DB-BD31-4B8C-83A1-F6EECF244321}">
                <p14:modId xmlns:p14="http://schemas.microsoft.com/office/powerpoint/2010/main" val="3291624144"/>
              </p:ext>
            </p:extLst>
          </p:nvPr>
        </p:nvGraphicFramePr>
        <p:xfrm>
          <a:off x="1219200" y="4267200"/>
          <a:ext cx="6629400" cy="1377950"/>
        </p:xfrm>
        <a:graphic>
          <a:graphicData uri="http://schemas.openxmlformats.org/presentationml/2006/ole">
            <mc:AlternateContent xmlns:mc="http://schemas.openxmlformats.org/markup-compatibility/2006">
              <mc:Choice xmlns:v="urn:schemas-microsoft-com:vml" Requires="v">
                <p:oleObj spid="_x0000_s184510" name="Equation" r:id="rId4" imgW="2019300" imgH="419100" progId="Equation.3">
                  <p:embed/>
                </p:oleObj>
              </mc:Choice>
              <mc:Fallback>
                <p:oleObj name="Equation" r:id="rId4" imgW="2019300" imgH="419100" progId="Equation.3">
                  <p:embed/>
                  <p:pic>
                    <p:nvPicPr>
                      <p:cNvPr id="0" name="Object 7"/>
                      <p:cNvPicPr>
                        <a:picLocks noChangeAspect="1" noChangeArrowheads="1"/>
                      </p:cNvPicPr>
                      <p:nvPr/>
                    </p:nvPicPr>
                    <p:blipFill>
                      <a:blip r:embed="rId5"/>
                      <a:srcRect/>
                      <a:stretch>
                        <a:fillRect/>
                      </a:stretch>
                    </p:blipFill>
                    <p:spPr bwMode="auto">
                      <a:xfrm>
                        <a:off x="1219200" y="4267200"/>
                        <a:ext cx="6629400" cy="1377950"/>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1384" name="AutoShape 8"/>
          <p:cNvSpPr>
            <a:spLocks/>
          </p:cNvSpPr>
          <p:nvPr/>
        </p:nvSpPr>
        <p:spPr bwMode="auto">
          <a:xfrm>
            <a:off x="2819400" y="5867400"/>
            <a:ext cx="2590800" cy="457200"/>
          </a:xfrm>
          <a:prstGeom prst="accentCallout1">
            <a:avLst>
              <a:gd name="adj1" fmla="val 25000"/>
              <a:gd name="adj2" fmla="val -2940"/>
              <a:gd name="adj3" fmla="val -121528"/>
              <a:gd name="adj4" fmla="val -3590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800" dirty="0">
                <a:cs typeface="+mn-cs"/>
              </a:rPr>
              <a:t>Wave function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24298</TotalTime>
  <Words>1004</Words>
  <Application>Microsoft Office PowerPoint</Application>
  <PresentationFormat>On-screen Show (4:3)</PresentationFormat>
  <Paragraphs>183</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Network</vt:lpstr>
      <vt:lpstr>Equation</vt:lpstr>
      <vt:lpstr>Lecture 3 The Schrödinger equation</vt:lpstr>
      <vt:lpstr>The Schrödinger equation</vt:lpstr>
      <vt:lpstr>The Schrödinger equation</vt:lpstr>
      <vt:lpstr>The Schrödinger equation</vt:lpstr>
      <vt:lpstr>Hamilton’s representation  of classical mechanics</vt:lpstr>
      <vt:lpstr>Hamilton’s representation  of classical mechanics</vt:lpstr>
      <vt:lpstr>The Schrödinger equation</vt:lpstr>
      <vt:lpstr>Hamilton’s representation  of classical mechanics</vt:lpstr>
      <vt:lpstr>The Schrödinger equation</vt:lpstr>
      <vt:lpstr>The Schrödinger equation</vt:lpstr>
      <vt:lpstr>What is an operator?</vt:lpstr>
      <vt:lpstr>The Schrödinger equation</vt:lpstr>
      <vt:lpstr>Eigenvalues and  Eigenfunctions</vt:lpstr>
      <vt:lpstr>The Schrödinger equation</vt:lpstr>
      <vt:lpstr>The Hamiltonian operator</vt:lpstr>
      <vt:lpstr>The Hamiltonian operator</vt:lpstr>
      <vt:lpstr>The Hamiltonian operator</vt:lpstr>
      <vt:lpstr>The Hamiltonian operator</vt:lpstr>
      <vt:lpstr>The momentum operator</vt:lpstr>
      <vt:lpstr>The simple wave</vt:lpstr>
      <vt:lpstr>The simple wave</vt:lpstr>
      <vt:lpstr>The momentum operator</vt:lpstr>
      <vt:lpstr>The momentum operator</vt:lpstr>
      <vt:lpstr>Time-dependent  Schrödinger equation </vt:lpstr>
      <vt:lpstr>Time-dependent  Schrödinger equation</vt:lpstr>
      <vt:lpstr>Time-dependent  Schrödinger equation</vt:lpstr>
      <vt:lpstr>Summary</vt:lpstr>
      <vt:lpstr>Summary</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CHM 4412 Physical Chemistry II</dc:title>
  <dc:creator>So Hirata</dc:creator>
  <cp:lastModifiedBy>Christine</cp:lastModifiedBy>
  <cp:revision>552</cp:revision>
  <dcterms:created xsi:type="dcterms:W3CDTF">2004-10-28T18:09:17Z</dcterms:created>
  <dcterms:modified xsi:type="dcterms:W3CDTF">2014-04-20T21:55:11Z</dcterms:modified>
</cp:coreProperties>
</file>