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4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5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6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7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8.bin" ContentType="application/vnd.openxmlformats-officedocument.oleObject"/>
  <Override PartName="/ppt/notesSlides/notesSlide21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22.xml" ContentType="application/vnd.openxmlformats-officedocument.presentationml.notesSlide+xml"/>
  <Override PartName="/ppt/embeddings/oleObject32.bin" ContentType="application/vnd.openxmlformats-officedocument.oleObject"/>
  <Override PartName="/ppt/notesSlides/notesSlide23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7"/>
  </p:notesMasterIdLst>
  <p:sldIdLst>
    <p:sldId id="385" r:id="rId2"/>
    <p:sldId id="386" r:id="rId3"/>
    <p:sldId id="287" r:id="rId4"/>
    <p:sldId id="404" r:id="rId5"/>
    <p:sldId id="288" r:id="rId6"/>
    <p:sldId id="289" r:id="rId7"/>
    <p:sldId id="290" r:id="rId8"/>
    <p:sldId id="392" r:id="rId9"/>
    <p:sldId id="291" r:id="rId10"/>
    <p:sldId id="387" r:id="rId11"/>
    <p:sldId id="340" r:id="rId12"/>
    <p:sldId id="388" r:id="rId13"/>
    <p:sldId id="394" r:id="rId14"/>
    <p:sldId id="391" r:id="rId15"/>
    <p:sldId id="393" r:id="rId16"/>
    <p:sldId id="390" r:id="rId17"/>
    <p:sldId id="395" r:id="rId18"/>
    <p:sldId id="396" r:id="rId19"/>
    <p:sldId id="397" r:id="rId20"/>
    <p:sldId id="399" r:id="rId21"/>
    <p:sldId id="400" r:id="rId22"/>
    <p:sldId id="401" r:id="rId23"/>
    <p:sldId id="403" r:id="rId24"/>
    <p:sldId id="402" r:id="rId25"/>
    <p:sldId id="40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E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4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1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0" Type="http://schemas.openxmlformats.org/officeDocument/2006/relationships/image" Target="../media/image29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8E0BD2-6C36-4D46-AB2B-DC4533C0A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14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7F329-FD1D-C747-818E-4F14A7729BA8}" type="slidenum">
              <a:rPr lang="en-US"/>
              <a:pPr/>
              <a:t>11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E198B-C81F-974D-B996-1D98AD2019DA}" type="slidenum">
              <a:rPr lang="en-US"/>
              <a:pPr/>
              <a:t>12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D91DE-7C7F-6943-BFDD-EDDA242307FE}" type="slidenum">
              <a:rPr lang="en-US"/>
              <a:pPr/>
              <a:t>13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869FA-6269-1940-BA0A-3FB0213BF078}" type="slidenum">
              <a:rPr lang="en-US"/>
              <a:pPr/>
              <a:t>14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869FA-6269-1940-BA0A-3FB0213BF078}" type="slidenum">
              <a:rPr lang="en-US"/>
              <a:pPr/>
              <a:t>15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D6A10-1AEE-2048-8E0D-74D7B51FFADA}" type="slidenum">
              <a:rPr lang="en-US"/>
              <a:pPr/>
              <a:t>16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869FA-6269-1940-BA0A-3FB0213BF078}" type="slidenum">
              <a:rPr lang="en-US"/>
              <a:pPr/>
              <a:t>17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D91DE-7C7F-6943-BFDD-EDDA242307FE}" type="slidenum">
              <a:rPr lang="en-US"/>
              <a:pPr/>
              <a:t>18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8FC1F-9420-3C49-B943-679BC0ACD3C8}" type="slidenum">
              <a:rPr lang="en-US"/>
              <a:pPr/>
              <a:t>19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EB79-850C-D440-8701-B8E0724F6762}" type="slidenum">
              <a:rPr lang="en-US"/>
              <a:pPr/>
              <a:t>20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93386-FC3F-D34C-9D38-9231DB76A237}" type="slidenum">
              <a:rPr lang="en-US"/>
              <a:pPr/>
              <a:t>2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E198B-C81F-974D-B996-1D98AD2019DA}" type="slidenum">
              <a:rPr lang="en-US"/>
              <a:pPr/>
              <a:t>21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869FA-6269-1940-BA0A-3FB0213BF078}" type="slidenum">
              <a:rPr lang="en-US"/>
              <a:pPr/>
              <a:t>22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869FA-6269-1940-BA0A-3FB0213BF078}" type="slidenum">
              <a:rPr lang="en-US"/>
              <a:pPr/>
              <a:t>23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D6A10-1AEE-2048-8E0D-74D7B51FFADA}" type="slidenum">
              <a:rPr lang="en-US"/>
              <a:pPr/>
              <a:t>24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70F6E-4B2E-2442-90AC-3A4E67488A37}" type="slidenum">
              <a:rPr lang="en-US"/>
              <a:pPr/>
              <a:t>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6F242-3CA4-E846-9E71-13E629E92736}" type="slidenum">
              <a:rPr lang="en-US"/>
              <a:pPr/>
              <a:t>5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BDD81-F0B0-EB45-BAE7-1AB168EE9293}" type="slidenum">
              <a:rPr lang="en-US"/>
              <a:pPr/>
              <a:t>6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2E1E2-6385-9E4D-8D01-5C50F73B29C7}" type="slidenum">
              <a:rPr lang="en-US"/>
              <a:pPr/>
              <a:t>7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D91DE-7C7F-6943-BFDD-EDDA242307FE}" type="slidenum">
              <a:rPr lang="en-US"/>
              <a:pPr/>
              <a:t>8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D91DE-7C7F-6943-BFDD-EDDA242307FE}" type="slidenum">
              <a:rPr lang="en-US"/>
              <a:pPr/>
              <a:t>9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D91DE-7C7F-6943-BFDD-EDDA242307FE}" type="slidenum">
              <a:rPr lang="en-US"/>
              <a:pPr/>
              <a:t>10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3E534D-6ADA-9746-80BB-0227385BC9F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346EF-16D2-E441-A879-84474C861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C0258-4341-CD40-9160-C47BB1B7C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1B6F7-17FA-E64E-87AD-906BEE9C2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3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71209-6AE4-6740-8686-F21A95A9AA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7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5704D-41DF-1843-A39A-D6EF557C9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13D11-CA03-A246-A131-124A15CEC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152F6-9042-4841-9E76-C70F294D4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CECC8-6332-0B47-B6FB-8473FA05B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5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EAF4D-F649-B54F-8780-F0CA5DA25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39011-5649-684F-ABD8-5745A9299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4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364E1F7-1B47-EF44-BE8C-7B9AC6EF3E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6.e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emf"/><Relationship Id="rId20" Type="http://schemas.openxmlformats.org/officeDocument/2006/relationships/oleObject" Target="../embeddings/oleObject25.bin"/><Relationship Id="rId21" Type="http://schemas.openxmlformats.org/officeDocument/2006/relationships/image" Target="../media/image28.emf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9.emf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4.e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5.e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6.e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16.e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2.png"/><Relationship Id="rId5" Type="http://schemas.openxmlformats.org/officeDocument/2006/relationships/image" Target="../media/image9.png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18.emf"/><Relationship Id="rId6" Type="http://schemas.openxmlformats.org/officeDocument/2006/relationships/image" Target="../media/image35.png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19.emf"/><Relationship Id="rId7" Type="http://schemas.openxmlformats.org/officeDocument/2006/relationships/image" Target="../media/image36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29</a:t>
            </a:r>
            <a:br>
              <a:rPr lang="en-US" sz="5400" dirty="0" smtClean="0"/>
            </a:br>
            <a:r>
              <a:rPr lang="en-US" sz="3200" dirty="0" smtClean="0"/>
              <a:t>Point-group symmetry II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657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/>
              <a:t>Step 3 answer: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274555"/>
            <a:ext cx="3775585" cy="217132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02754"/>
              </p:ext>
            </p:extLst>
          </p:nvPr>
        </p:nvGraphicFramePr>
        <p:xfrm>
          <a:off x="1524000" y="4876800"/>
          <a:ext cx="6248399" cy="152399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41400"/>
                <a:gridCol w="886298"/>
                <a:gridCol w="864140"/>
                <a:gridCol w="864140"/>
                <a:gridCol w="864140"/>
                <a:gridCol w="1728281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2v</a:t>
                      </a:r>
                      <a:r>
                        <a:rPr lang="en-US" sz="1400" b="0" i="0" dirty="0" smtClean="0"/>
                        <a:t>,</a:t>
                      </a:r>
                      <a:r>
                        <a:rPr lang="en-US" sz="1400" b="0" i="1" dirty="0" smtClean="0"/>
                        <a:t> </a:t>
                      </a:r>
                      <a:r>
                        <a:rPr lang="en-US" sz="1400" b="0" i="0" dirty="0" smtClean="0"/>
                        <a:t>2</a:t>
                      </a:r>
                      <a:r>
                        <a:rPr lang="en-US" sz="1400" b="0" i="1" dirty="0" smtClean="0"/>
                        <a:t>mm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r>
                        <a:rPr lang="en-US" sz="1400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h</a:t>
                      </a:r>
                      <a:r>
                        <a:rPr lang="en-US" sz="1400" b="0" dirty="0" smtClean="0"/>
                        <a:t> = 4</a:t>
                      </a:r>
                      <a:endParaRPr lang="en-US" sz="1400" b="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z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x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y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z</a:t>
                      </a:r>
                      <a:r>
                        <a:rPr lang="en-US" sz="1400" b="0" baseline="30000" dirty="0" smtClean="0"/>
                        <a:t>2</a:t>
                      </a:r>
                      <a:endParaRPr lang="en-US" sz="1400" b="0" baseline="300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−1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x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zx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y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symmetry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1524000" y="5486398"/>
            <a:ext cx="4495800" cy="30480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413" y="2286001"/>
            <a:ext cx="3974987" cy="2286000"/>
          </a:xfrm>
          <a:prstGeom prst="rect">
            <a:avLst/>
          </a:prstGeom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438400" y="3124200"/>
            <a:ext cx="2832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transforms </a:t>
            </a:r>
            <a:r>
              <a:rPr lang="en-US" sz="2800" dirty="0" smtClean="0">
                <a:solidFill>
                  <a:srgbClr val="0000FF"/>
                </a:solidFill>
              </a:rPr>
              <a:t>as A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2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77881"/>
            <a:ext cx="5181600" cy="2979919"/>
          </a:xfrm>
          <a:prstGeom prst="rect">
            <a:avLst/>
          </a:prstGeom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</a:t>
            </a:r>
            <a:r>
              <a:rPr lang="el-GR" dirty="0">
                <a:cs typeface="Arial" charset="0"/>
              </a:rPr>
              <a:t>σ</a:t>
            </a:r>
            <a:r>
              <a:rPr lang="en-US" baseline="-25000" dirty="0">
                <a:cs typeface="Arial" charset="0"/>
              </a:rPr>
              <a:t>v</a:t>
            </a:r>
            <a:r>
              <a:rPr lang="en-US" dirty="0">
                <a:cs typeface="Arial" charset="0"/>
              </a:rPr>
              <a:t> and </a:t>
            </a:r>
            <a:r>
              <a:rPr lang="en-US" dirty="0" smtClean="0">
                <a:cs typeface="Arial" charset="0"/>
              </a:rPr>
              <a:t>which is </a:t>
            </a:r>
            <a:r>
              <a:rPr lang="el-GR" dirty="0" smtClean="0">
                <a:cs typeface="Arial" charset="0"/>
              </a:rPr>
              <a:t>σ</a:t>
            </a:r>
            <a:r>
              <a:rPr lang="en-US" i="1" dirty="0" smtClean="0">
                <a:cs typeface="Arial" charset="0"/>
              </a:rPr>
              <a:t>'</a:t>
            </a:r>
            <a:r>
              <a:rPr lang="en-US" baseline="-25000" dirty="0" smtClean="0">
                <a:cs typeface="Arial" charset="0"/>
              </a:rPr>
              <a:t>v</a:t>
            </a:r>
            <a:r>
              <a:rPr lang="en-US" dirty="0">
                <a:cs typeface="Arial" charset="0"/>
              </a:rPr>
              <a:t>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562600" cy="4833937"/>
          </a:xfrm>
        </p:spPr>
        <p:txBody>
          <a:bodyPr/>
          <a:lstStyle/>
          <a:p>
            <a:r>
              <a:rPr lang="en-US" dirty="0" smtClean="0"/>
              <a:t>Which </a:t>
            </a:r>
            <a:r>
              <a:rPr lang="en-US" dirty="0" err="1" smtClean="0"/>
              <a:t>σ</a:t>
            </a:r>
            <a:r>
              <a:rPr lang="en-US" dirty="0"/>
              <a:t> </a:t>
            </a:r>
            <a:r>
              <a:rPr lang="en-US" dirty="0" smtClean="0"/>
              <a:t>we call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v</a:t>
            </a:r>
            <a:r>
              <a:rPr lang="en-US" dirty="0" smtClean="0"/>
              <a:t> is arbitrary and is a matter of choice.   </a:t>
            </a:r>
          </a:p>
          <a:p>
            <a:r>
              <a:rPr lang="en-US" dirty="0" smtClean="0"/>
              <a:t>Depending on this choice, the same orbital may be labeled B</a:t>
            </a:r>
            <a:r>
              <a:rPr lang="en-US" baseline="-25000" dirty="0" smtClean="0"/>
              <a:t>1</a:t>
            </a:r>
            <a:r>
              <a:rPr lang="en-US" dirty="0" smtClean="0"/>
              <a:t> or B</a:t>
            </a:r>
            <a:r>
              <a:rPr lang="en-US" baseline="-25000" dirty="0" smtClean="0"/>
              <a:t>2</a:t>
            </a:r>
            <a:r>
              <a:rPr lang="en-US" dirty="0" smtClean="0"/>
              <a:t>. Both are correct.</a:t>
            </a:r>
          </a:p>
          <a:p>
            <a:r>
              <a:rPr lang="en-US" dirty="0" smtClean="0"/>
              <a:t>No physical conclusions (such as spectroscopic selection rules) will be altered by the choice.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04234"/>
              </p:ext>
            </p:extLst>
          </p:nvPr>
        </p:nvGraphicFramePr>
        <p:xfrm>
          <a:off x="2514601" y="4800601"/>
          <a:ext cx="6248399" cy="152399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41400"/>
                <a:gridCol w="886298"/>
                <a:gridCol w="864140"/>
                <a:gridCol w="864140"/>
                <a:gridCol w="864140"/>
                <a:gridCol w="1728281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2v</a:t>
                      </a:r>
                      <a:r>
                        <a:rPr lang="en-US" sz="1400" b="0" i="0" dirty="0" smtClean="0"/>
                        <a:t>,</a:t>
                      </a:r>
                      <a:r>
                        <a:rPr lang="en-US" sz="1400" b="0" i="1" dirty="0" smtClean="0"/>
                        <a:t> </a:t>
                      </a:r>
                      <a:r>
                        <a:rPr lang="en-US" sz="1400" b="0" i="0" dirty="0" smtClean="0"/>
                        <a:t>2</a:t>
                      </a:r>
                      <a:r>
                        <a:rPr lang="en-US" sz="1400" b="0" i="1" dirty="0" smtClean="0"/>
                        <a:t>mm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r>
                        <a:rPr lang="en-US" sz="1400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h</a:t>
                      </a:r>
                      <a:r>
                        <a:rPr lang="en-US" sz="1400" b="0" dirty="0" smtClean="0"/>
                        <a:t> = 4</a:t>
                      </a:r>
                      <a:endParaRPr lang="en-US" sz="1400" b="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z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x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y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z</a:t>
                      </a:r>
                      <a:r>
                        <a:rPr lang="en-US" sz="1400" b="0" baseline="30000" dirty="0" smtClean="0"/>
                        <a:t>2</a:t>
                      </a:r>
                      <a:endParaRPr lang="en-US" sz="1400" b="0" baseline="300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−1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x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zx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y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symmetry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4: </a:t>
            </a:r>
            <a:r>
              <a:rPr lang="en-US" dirty="0" smtClean="0"/>
              <a:t>find whether the integral of </a:t>
            </a:r>
            <a:r>
              <a:rPr lang="en-US" dirty="0" smtClean="0"/>
              <a:t>the orbital </a:t>
            </a:r>
            <a:r>
              <a:rPr lang="en-US" dirty="0" smtClean="0"/>
              <a:t>is zero by symmetry (we </a:t>
            </a:r>
            <a:r>
              <a:rPr lang="en-US" dirty="0"/>
              <a:t>cannot know </a:t>
            </a:r>
            <a:r>
              <a:rPr lang="en-US" dirty="0" smtClean="0"/>
              <a:t>the </a:t>
            </a:r>
            <a:r>
              <a:rPr lang="en-US" dirty="0"/>
              <a:t>nonzero </a:t>
            </a:r>
            <a:r>
              <a:rPr lang="en-US" dirty="0" smtClean="0"/>
              <a:t>values from symmetry)</a:t>
            </a:r>
            <a:r>
              <a:rPr lang="en-US" dirty="0"/>
              <a:t>.</a:t>
            </a:r>
          </a:p>
          <a:p>
            <a:r>
              <a:rPr lang="en-US" b="1" dirty="0" smtClean="0"/>
              <a:t>Rule 2: </a:t>
            </a:r>
            <a:r>
              <a:rPr lang="en-US" dirty="0"/>
              <a:t>o</a:t>
            </a:r>
            <a:r>
              <a:rPr lang="en-US" dirty="0" smtClean="0"/>
              <a:t>nly the integral of an integrand with the </a:t>
            </a:r>
            <a:r>
              <a:rPr lang="en-US" b="1" dirty="0"/>
              <a:t>totally symmetric </a:t>
            </a:r>
            <a:r>
              <a:rPr lang="en-US" b="1" dirty="0" err="1" smtClean="0"/>
              <a:t>irrep</a:t>
            </a:r>
            <a:r>
              <a:rPr lang="en-US" dirty="0" smtClean="0"/>
              <a:t> (A, A</a:t>
            </a:r>
            <a:r>
              <a:rPr lang="en-US" baseline="-25000" dirty="0" smtClean="0"/>
              <a:t>1</a:t>
            </a:r>
            <a:r>
              <a:rPr lang="en-US" dirty="0" smtClean="0"/>
              <a:t>, A’, A</a:t>
            </a:r>
            <a:r>
              <a:rPr lang="en-US" baseline="-25000" dirty="0" smtClean="0"/>
              <a:t>g</a:t>
            </a:r>
            <a:r>
              <a:rPr lang="en-US" dirty="0"/>
              <a:t>,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/>
              <a:t>’ </a:t>
            </a:r>
            <a:r>
              <a:rPr lang="en-US" dirty="0" smtClean="0"/>
              <a:t>A</a:t>
            </a:r>
            <a:r>
              <a:rPr lang="en-US" baseline="-25000" dirty="0" smtClean="0"/>
              <a:t>1g</a:t>
            </a:r>
            <a:r>
              <a:rPr lang="en-US" dirty="0" smtClean="0"/>
              <a:t>, etc.) is nonzero.</a:t>
            </a:r>
            <a:endParaRPr lang="en-US" b="1" dirty="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2514600" y="5105401"/>
            <a:ext cx="44958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-76200" y="4800601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3300"/>
                </a:solidFill>
              </a:rPr>
              <a:t>Totally symmetric =</a:t>
            </a:r>
          </a:p>
          <a:p>
            <a:pPr algn="r"/>
            <a:r>
              <a:rPr lang="en-US" dirty="0">
                <a:solidFill>
                  <a:srgbClr val="FF3300"/>
                </a:solidFill>
              </a:rPr>
              <a:t>1</a:t>
            </a:r>
            <a:r>
              <a:rPr lang="en-US" baseline="30000" dirty="0">
                <a:solidFill>
                  <a:srgbClr val="FF3300"/>
                </a:solidFill>
              </a:rPr>
              <a:t>st</a:t>
            </a:r>
            <a:r>
              <a:rPr lang="en-US" dirty="0">
                <a:solidFill>
                  <a:srgbClr val="FF3300"/>
                </a:solidFill>
              </a:rPr>
              <a:t> row (all </a:t>
            </a:r>
            <a:r>
              <a:rPr lang="en-US" dirty="0" smtClean="0">
                <a:solidFill>
                  <a:srgbClr val="FF3300"/>
                </a:solidFill>
              </a:rPr>
              <a:t>characters are +1)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8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b="1" dirty="0" smtClean="0"/>
              <a:t>Step 4 answers: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2133600"/>
            <a:ext cx="3810000" cy="2191117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symmetry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2438400" y="3048000"/>
            <a:ext cx="2832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transforms </a:t>
            </a:r>
            <a:r>
              <a:rPr lang="en-US" sz="2800" dirty="0" smtClean="0">
                <a:solidFill>
                  <a:srgbClr val="0000FF"/>
                </a:solidFill>
              </a:rPr>
              <a:t>as B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0" y="4343400"/>
            <a:ext cx="3775585" cy="2171325"/>
          </a:xfrm>
          <a:prstGeom prst="rect">
            <a:avLst/>
          </a:prstGeom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438400" y="5269245"/>
            <a:ext cx="2832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transforms </a:t>
            </a:r>
            <a:r>
              <a:rPr lang="en-US" sz="2800" dirty="0" smtClean="0">
                <a:solidFill>
                  <a:srgbClr val="0000FF"/>
                </a:solidFill>
              </a:rPr>
              <a:t>as A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19912"/>
              </p:ext>
            </p:extLst>
          </p:nvPr>
        </p:nvGraphicFramePr>
        <p:xfrm>
          <a:off x="6502400" y="2922587"/>
          <a:ext cx="19081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7" name="Equation" r:id="rId6" imgW="685800" imgH="292100" progId="Equation.DSMT4">
                  <p:embed/>
                </p:oleObj>
              </mc:Choice>
              <mc:Fallback>
                <p:oleObj name="Equation" r:id="rId6" imgW="685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2922587"/>
                        <a:ext cx="190817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08917"/>
              </p:ext>
            </p:extLst>
          </p:nvPr>
        </p:nvGraphicFramePr>
        <p:xfrm>
          <a:off x="6515100" y="5132387"/>
          <a:ext cx="19431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8" name="Equation" r:id="rId8" imgW="698500" imgH="292100" progId="Equation.DSMT4">
                  <p:embed/>
                </p:oleObj>
              </mc:Choice>
              <mc:Fallback>
                <p:oleObj name="Equation" r:id="rId8" imgW="698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5132387"/>
                        <a:ext cx="19431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5486400" y="3124200"/>
            <a:ext cx="838200" cy="457200"/>
          </a:xfrm>
          <a:prstGeom prst="rightArrow">
            <a:avLst/>
          </a:prstGeom>
          <a:solidFill>
            <a:srgbClr val="FF66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486400" y="5334000"/>
            <a:ext cx="838200" cy="457200"/>
          </a:xfrm>
          <a:prstGeom prst="rightArrow">
            <a:avLst/>
          </a:prstGeom>
          <a:solidFill>
            <a:srgbClr val="FF66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14483"/>
            <a:ext cx="3810000" cy="2191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514483"/>
            <a:ext cx="3775585" cy="2171325"/>
          </a:xfrm>
          <a:prstGeom prst="rect">
            <a:avLst/>
          </a:prstGeom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symmetry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dirty="0" smtClean="0"/>
              <a:t>In practice, we are interested in the integral of a </a:t>
            </a:r>
            <a:r>
              <a:rPr lang="en-US" i="1" dirty="0" smtClean="0"/>
              <a:t>product</a:t>
            </a:r>
            <a:r>
              <a:rPr lang="en-US" dirty="0" smtClean="0"/>
              <a:t> of functions (not a single function) such as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Step 5: </a:t>
            </a:r>
            <a:r>
              <a:rPr lang="en-US" dirty="0"/>
              <a:t>f</a:t>
            </a:r>
            <a:r>
              <a:rPr lang="en-US" dirty="0" smtClean="0"/>
              <a:t>ind the </a:t>
            </a:r>
            <a:r>
              <a:rPr lang="en-US" dirty="0" err="1" smtClean="0"/>
              <a:t>irrep</a:t>
            </a:r>
            <a:r>
              <a:rPr lang="en-US" dirty="0" smtClean="0"/>
              <a:t> of the integrands and whether the integrals are zero by symmetry. </a:t>
            </a:r>
            <a:endParaRPr lang="en-US" b="1" dirty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563577"/>
              </p:ext>
            </p:extLst>
          </p:nvPr>
        </p:nvGraphicFramePr>
        <p:xfrm>
          <a:off x="3429000" y="3048000"/>
          <a:ext cx="208121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18" name="Equation" r:id="rId6" imgW="749300" imgH="292100" progId="Equation.DSMT4">
                  <p:embed/>
                </p:oleObj>
              </mc:Choice>
              <mc:Fallback>
                <p:oleObj name="Equation" r:id="rId6" imgW="749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8000"/>
                        <a:ext cx="208121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106222"/>
              </p:ext>
            </p:extLst>
          </p:nvPr>
        </p:nvGraphicFramePr>
        <p:xfrm>
          <a:off x="6019800" y="3048000"/>
          <a:ext cx="1906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19" name="Equation" r:id="rId8" imgW="685800" imgH="292100" progId="Equation.DSMT4">
                  <p:embed/>
                </p:oleObj>
              </mc:Choice>
              <mc:Fallback>
                <p:oleObj name="Equation" r:id="rId8" imgW="685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48000"/>
                        <a:ext cx="19065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687007"/>
              </p:ext>
            </p:extLst>
          </p:nvPr>
        </p:nvGraphicFramePr>
        <p:xfrm>
          <a:off x="1330325" y="3048000"/>
          <a:ext cx="16954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20" name="Equation" r:id="rId10" imgW="609600" imgH="292100" progId="Equation.DSMT4">
                  <p:embed/>
                </p:oleObj>
              </mc:Choice>
              <mc:Fallback>
                <p:oleObj name="Equation" r:id="rId10" imgW="609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3048000"/>
                        <a:ext cx="1695450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200400" y="5124083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B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9400" y="5124083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41597"/>
              </p:ext>
            </p:extLst>
          </p:nvPr>
        </p:nvGraphicFramePr>
        <p:xfrm>
          <a:off x="1903413" y="5047883"/>
          <a:ext cx="4587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21" name="Equation" r:id="rId12" imgW="165100" imgH="241300" progId="Equation.DSMT4">
                  <p:embed/>
                </p:oleObj>
              </mc:Choice>
              <mc:Fallback>
                <p:oleObj name="Equation" r:id="rId12" imgW="16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5047883"/>
                        <a:ext cx="45878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41328"/>
              </p:ext>
            </p:extLst>
          </p:nvPr>
        </p:nvGraphicFramePr>
        <p:xfrm>
          <a:off x="5297488" y="5047883"/>
          <a:ext cx="4937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22" name="Equation" r:id="rId14" imgW="177800" imgH="241300" progId="Equation.DSMT4">
                  <p:embed/>
                </p:oleObj>
              </mc:Choice>
              <mc:Fallback>
                <p:oleObj name="Equation" r:id="rId14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5047883"/>
                        <a:ext cx="4937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87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symmetry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Rule 3:  </a:t>
            </a:r>
            <a:r>
              <a:rPr lang="en-US" i="1" dirty="0" smtClean="0"/>
              <a:t>    </a:t>
            </a:r>
            <a:r>
              <a:rPr lang="en-US" dirty="0"/>
              <a:t>is totally </a:t>
            </a:r>
            <a:r>
              <a:rPr lang="en-US" dirty="0" smtClean="0"/>
              <a:t>symmetric. The </a:t>
            </a:r>
            <a:r>
              <a:rPr lang="en-US" dirty="0" err="1" smtClean="0"/>
              <a:t>irreps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axis operator </a:t>
            </a:r>
            <a:r>
              <a:rPr lang="en-US" i="1" dirty="0" smtClean="0"/>
              <a:t>   </a:t>
            </a:r>
            <a:r>
              <a:rPr lang="en-US" dirty="0" smtClean="0"/>
              <a:t> </a:t>
            </a:r>
            <a:r>
              <a:rPr lang="en-US" dirty="0"/>
              <a:t>etc. are given in the </a:t>
            </a:r>
            <a:r>
              <a:rPr lang="en-US" dirty="0" smtClean="0"/>
              <a:t>table.</a:t>
            </a:r>
            <a:endParaRPr lang="en-US" b="1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67571"/>
              </p:ext>
            </p:extLst>
          </p:nvPr>
        </p:nvGraphicFramePr>
        <p:xfrm>
          <a:off x="2268538" y="1644650"/>
          <a:ext cx="4937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4" name="Equation" r:id="rId4" imgW="177800" imgH="203200" progId="Equation.DSMT4">
                  <p:embed/>
                </p:oleObj>
              </mc:Choice>
              <mc:Fallback>
                <p:oleObj name="Equation" r:id="rId4" imgW="17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644650"/>
                        <a:ext cx="49371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15253"/>
              </p:ext>
            </p:extLst>
          </p:nvPr>
        </p:nvGraphicFramePr>
        <p:xfrm>
          <a:off x="3200400" y="2209800"/>
          <a:ext cx="3524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5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09800"/>
                        <a:ext cx="3524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661662"/>
              </p:ext>
            </p:extLst>
          </p:nvPr>
        </p:nvGraphicFramePr>
        <p:xfrm>
          <a:off x="914400" y="3048000"/>
          <a:ext cx="7162800" cy="1854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93800"/>
                <a:gridCol w="1016000"/>
                <a:gridCol w="990600"/>
                <a:gridCol w="990600"/>
                <a:gridCol w="9906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2v</a:t>
                      </a:r>
                      <a:r>
                        <a:rPr lang="en-US" b="0" i="0" dirty="0" smtClean="0"/>
                        <a:t>,</a:t>
                      </a:r>
                      <a:r>
                        <a:rPr lang="en-US" b="0" i="1" dirty="0" smtClean="0"/>
                        <a:t> </a:t>
                      </a:r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mm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r>
                        <a:rPr lang="en-US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h</a:t>
                      </a:r>
                      <a:r>
                        <a:rPr lang="en-US" b="0" dirty="0" smtClean="0"/>
                        <a:t> = 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x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zx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y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6096000" y="3429000"/>
            <a:ext cx="1981200" cy="144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66230"/>
              </p:ext>
            </p:extLst>
          </p:nvPr>
        </p:nvGraphicFramePr>
        <p:xfrm>
          <a:off x="914400" y="3327400"/>
          <a:ext cx="7162800" cy="1854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93800"/>
                <a:gridCol w="1016000"/>
                <a:gridCol w="990600"/>
                <a:gridCol w="990600"/>
                <a:gridCol w="9906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2v</a:t>
                      </a:r>
                      <a:r>
                        <a:rPr lang="en-US" b="0" i="0" dirty="0" smtClean="0"/>
                        <a:t>,</a:t>
                      </a:r>
                      <a:r>
                        <a:rPr lang="en-US" b="0" i="1" dirty="0" smtClean="0"/>
                        <a:t> </a:t>
                      </a:r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mm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r>
                        <a:rPr lang="en-US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h</a:t>
                      </a:r>
                      <a:r>
                        <a:rPr lang="en-US" b="0" dirty="0" smtClean="0"/>
                        <a:t> = 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x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zx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y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symmetry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r>
              <a:rPr lang="en-US" b="1" dirty="0" smtClean="0"/>
              <a:t>Rule 4: </a:t>
            </a:r>
            <a:r>
              <a:rPr lang="en-US" dirty="0"/>
              <a:t>t</a:t>
            </a:r>
            <a:r>
              <a:rPr lang="en-US" dirty="0" smtClean="0"/>
              <a:t>he characters of the </a:t>
            </a:r>
            <a:r>
              <a:rPr lang="en-US" b="1" dirty="0" err="1" smtClean="0"/>
              <a:t>irrep</a:t>
            </a:r>
            <a:r>
              <a:rPr lang="en-US" b="1" dirty="0" smtClean="0"/>
              <a:t> of a product of </a:t>
            </a:r>
            <a:r>
              <a:rPr lang="en-US" b="1" dirty="0" err="1" smtClean="0"/>
              <a:t>irreps</a:t>
            </a:r>
            <a:r>
              <a:rPr lang="en-US" b="1" dirty="0" smtClean="0"/>
              <a:t> </a:t>
            </a:r>
            <a:r>
              <a:rPr lang="en-US" dirty="0" smtClean="0"/>
              <a:t>are the </a:t>
            </a:r>
            <a:r>
              <a:rPr lang="en-US" dirty="0" err="1" smtClean="0"/>
              <a:t>columnwise</a:t>
            </a:r>
            <a:r>
              <a:rPr lang="en-US" dirty="0" smtClean="0"/>
              <a:t> products of characters of </a:t>
            </a:r>
            <a:r>
              <a:rPr lang="en-US" dirty="0" err="1" smtClean="0"/>
              <a:t>irreps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914400" y="4038600"/>
            <a:ext cx="5181600" cy="38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914400" y="4800600"/>
            <a:ext cx="5181600" cy="38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2667000" y="525780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493962" y="56991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657600" y="525780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3429000" y="5715000"/>
            <a:ext cx="469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–1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4648200" y="525780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4419600" y="5715000"/>
            <a:ext cx="32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5638800" y="525780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410200" y="57150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–1</a:t>
            </a:r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 flipV="1">
            <a:off x="6096000" y="4419600"/>
            <a:ext cx="609600" cy="1524000"/>
          </a:xfrm>
          <a:prstGeom prst="curvedLeftArrow">
            <a:avLst>
              <a:gd name="adj1" fmla="val 36181"/>
              <a:gd name="adj2" fmla="val 71829"/>
              <a:gd name="adj3" fmla="val 3333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6629400" y="5562600"/>
            <a:ext cx="61053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</a:t>
            </a:r>
            <a:r>
              <a:rPr lang="en-US" sz="3200" baseline="-25000" dirty="0" smtClean="0">
                <a:solidFill>
                  <a:srgbClr val="0000FF"/>
                </a:solidFill>
              </a:rPr>
              <a:t>1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473686"/>
              </p:ext>
            </p:extLst>
          </p:nvPr>
        </p:nvGraphicFramePr>
        <p:xfrm>
          <a:off x="381000" y="4648200"/>
          <a:ext cx="4587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6" name="Equation" r:id="rId4" imgW="165100" imgH="241300" progId="Equation.DSMT4">
                  <p:embed/>
                </p:oleObj>
              </mc:Choice>
              <mc:Fallback>
                <p:oleObj name="Equation" r:id="rId4" imgW="16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48200"/>
                        <a:ext cx="45878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12189"/>
              </p:ext>
            </p:extLst>
          </p:nvPr>
        </p:nvGraphicFramePr>
        <p:xfrm>
          <a:off x="381000" y="3886200"/>
          <a:ext cx="4937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7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86200"/>
                        <a:ext cx="4937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40773"/>
              </p:ext>
            </p:extLst>
          </p:nvPr>
        </p:nvGraphicFramePr>
        <p:xfrm>
          <a:off x="1143000" y="5486400"/>
          <a:ext cx="8826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8" name="Equation" r:id="rId8" imgW="317500" imgH="254000" progId="Equation.DSMT4">
                  <p:embed/>
                </p:oleObj>
              </mc:Choice>
              <mc:Fallback>
                <p:oleObj name="Equation" r:id="rId8" imgW="317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86400"/>
                        <a:ext cx="8826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36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symmetry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b="1" dirty="0" smtClean="0"/>
              <a:t>Step 5 answers:</a:t>
            </a:r>
            <a:r>
              <a:rPr lang="en-US" dirty="0" smtClean="0"/>
              <a:t> 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77010"/>
              </p:ext>
            </p:extLst>
          </p:nvPr>
        </p:nvGraphicFramePr>
        <p:xfrm>
          <a:off x="76200" y="3151187"/>
          <a:ext cx="5432426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68" name="Equation" r:id="rId4" imgW="1955800" imgH="292100" progId="Equation.DSMT4">
                  <p:embed/>
                </p:oleObj>
              </mc:Choice>
              <mc:Fallback>
                <p:oleObj name="Equation" r:id="rId4" imgW="1955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151187"/>
                        <a:ext cx="5432426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55447"/>
              </p:ext>
            </p:extLst>
          </p:nvPr>
        </p:nvGraphicFramePr>
        <p:xfrm>
          <a:off x="152400" y="4114800"/>
          <a:ext cx="52609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69" name="Equation" r:id="rId6" imgW="1892300" imgH="292100" progId="Equation.DSMT4">
                  <p:embed/>
                </p:oleObj>
              </mc:Choice>
              <mc:Fallback>
                <p:oleObj name="Equation" r:id="rId6" imgW="1892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14800"/>
                        <a:ext cx="526097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516342"/>
              </p:ext>
            </p:extLst>
          </p:nvPr>
        </p:nvGraphicFramePr>
        <p:xfrm>
          <a:off x="914400" y="2209800"/>
          <a:ext cx="42037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0" name="Equation" r:id="rId8" imgW="1511300" imgH="292100" progId="Equation.DSMT4">
                  <p:embed/>
                </p:oleObj>
              </mc:Choice>
              <mc:Fallback>
                <p:oleObj name="Equation" r:id="rId8" imgW="1511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42037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26052"/>
              </p:ext>
            </p:extLst>
          </p:nvPr>
        </p:nvGraphicFramePr>
        <p:xfrm>
          <a:off x="1371600" y="5105400"/>
          <a:ext cx="6248399" cy="152399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41400"/>
                <a:gridCol w="886298"/>
                <a:gridCol w="864140"/>
                <a:gridCol w="864140"/>
                <a:gridCol w="864140"/>
                <a:gridCol w="1728281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2v</a:t>
                      </a:r>
                      <a:r>
                        <a:rPr lang="en-US" sz="1400" b="0" i="0" dirty="0" smtClean="0"/>
                        <a:t>,</a:t>
                      </a:r>
                      <a:r>
                        <a:rPr lang="en-US" sz="1400" b="0" i="1" dirty="0" smtClean="0"/>
                        <a:t> </a:t>
                      </a:r>
                      <a:r>
                        <a:rPr lang="en-US" sz="1400" b="0" i="0" dirty="0" smtClean="0"/>
                        <a:t>2</a:t>
                      </a:r>
                      <a:r>
                        <a:rPr lang="en-US" sz="1400" b="0" i="1" dirty="0" smtClean="0"/>
                        <a:t>mm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r>
                        <a:rPr lang="en-US" sz="1400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h</a:t>
                      </a:r>
                      <a:r>
                        <a:rPr lang="en-US" sz="1400" b="0" dirty="0" smtClean="0"/>
                        <a:t> = 4</a:t>
                      </a:r>
                      <a:endParaRPr lang="en-US" sz="1400" b="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z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x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y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z</a:t>
                      </a:r>
                      <a:r>
                        <a:rPr lang="en-US" sz="1400" b="0" baseline="30000" dirty="0" smtClean="0"/>
                        <a:t>2</a:t>
                      </a:r>
                      <a:endParaRPr lang="en-US" sz="1400" b="0" baseline="300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−1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x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zx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y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5257800" y="2362200"/>
            <a:ext cx="838200" cy="457200"/>
          </a:xfrm>
          <a:prstGeom prst="rightArrow">
            <a:avLst/>
          </a:prstGeom>
          <a:solidFill>
            <a:srgbClr val="FF66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428427"/>
              </p:ext>
            </p:extLst>
          </p:nvPr>
        </p:nvGraphicFramePr>
        <p:xfrm>
          <a:off x="6172200" y="2209800"/>
          <a:ext cx="23320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1" name="Equation" r:id="rId10" imgW="838200" imgH="292100" progId="Equation.DSMT4">
                  <p:embed/>
                </p:oleObj>
              </mc:Choice>
              <mc:Fallback>
                <p:oleObj name="Equation" r:id="rId10" imgW="838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09800"/>
                        <a:ext cx="233203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54392"/>
              </p:ext>
            </p:extLst>
          </p:nvPr>
        </p:nvGraphicFramePr>
        <p:xfrm>
          <a:off x="6400800" y="4114800"/>
          <a:ext cx="25431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2" name="Equation" r:id="rId12" imgW="914400" imgH="292100" progId="Equation.DSMT4">
                  <p:embed/>
                </p:oleObj>
              </mc:Choice>
              <mc:Fallback>
                <p:oleObj name="Equation" r:id="rId12" imgW="9144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14800"/>
                        <a:ext cx="254317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5486400" y="4267200"/>
            <a:ext cx="838200" cy="457200"/>
          </a:xfrm>
          <a:prstGeom prst="rightArrow">
            <a:avLst/>
          </a:prstGeom>
          <a:solidFill>
            <a:srgbClr val="3366FF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562600" y="3303587"/>
            <a:ext cx="838200" cy="457200"/>
          </a:xfrm>
          <a:prstGeom prst="rightArrow">
            <a:avLst/>
          </a:prstGeom>
          <a:solidFill>
            <a:srgbClr val="FF6600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69248"/>
              </p:ext>
            </p:extLst>
          </p:nvPr>
        </p:nvGraphicFramePr>
        <p:xfrm>
          <a:off x="6427788" y="3151187"/>
          <a:ext cx="271621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3" name="Equation" r:id="rId14" imgW="977900" imgH="292100" progId="Equation.DSMT4">
                  <p:embed/>
                </p:oleObj>
              </mc:Choice>
              <mc:Fallback>
                <p:oleObj name="Equation" r:id="rId14" imgW="977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3151187"/>
                        <a:ext cx="271621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8229600" y="4267200"/>
            <a:ext cx="457200" cy="533400"/>
          </a:xfrm>
          <a:prstGeom prst="ellipse">
            <a:avLst/>
          </a:prstGeom>
          <a:solidFill>
            <a:srgbClr val="3366FF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711540"/>
              </p:ext>
            </p:extLst>
          </p:nvPr>
        </p:nvGraphicFramePr>
        <p:xfrm>
          <a:off x="990600" y="6248400"/>
          <a:ext cx="304800" cy="44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4" name="Equation" r:id="rId16" imgW="165100" imgH="241300" progId="Equation.DSMT4">
                  <p:embed/>
                </p:oleObj>
              </mc:Choice>
              <mc:Fallback>
                <p:oleObj name="Equation" r:id="rId16" imgW="16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248400"/>
                        <a:ext cx="304800" cy="446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19972"/>
              </p:ext>
            </p:extLst>
          </p:nvPr>
        </p:nvGraphicFramePr>
        <p:xfrm>
          <a:off x="990600" y="5562600"/>
          <a:ext cx="328003" cy="44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5" name="Equation" r:id="rId18" imgW="177800" imgH="241300" progId="Equation.DSMT4">
                  <p:embed/>
                </p:oleObj>
              </mc:Choice>
              <mc:Fallback>
                <p:oleObj name="Equation" r:id="rId18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62600"/>
                        <a:ext cx="328003" cy="446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5262"/>
              </p:ext>
            </p:extLst>
          </p:nvPr>
        </p:nvGraphicFramePr>
        <p:xfrm>
          <a:off x="685800" y="5368925"/>
          <a:ext cx="3286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6" name="Equation" r:id="rId20" imgW="177800" imgH="203200" progId="Equation.DSMT4">
                  <p:embed/>
                </p:oleObj>
              </mc:Choice>
              <mc:Fallback>
                <p:oleObj name="Equation" r:id="rId20" imgW="17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68925"/>
                        <a:ext cx="3286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70057"/>
              </p:ext>
            </p:extLst>
          </p:nvPr>
        </p:nvGraphicFramePr>
        <p:xfrm>
          <a:off x="733425" y="6018212"/>
          <a:ext cx="23336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7" name="Equation" r:id="rId22" imgW="127000" imgH="165100" progId="Equation.DSMT4">
                  <p:embed/>
                </p:oleObj>
              </mc:Choice>
              <mc:Fallback>
                <p:oleObj name="Equation" r:id="rId22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6018212"/>
                        <a:ext cx="23336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39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43200"/>
            <a:ext cx="4921253" cy="2830195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1 justification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b="1" dirty="0" smtClean="0"/>
              <a:t>Rule 1: </a:t>
            </a:r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 smtClean="0"/>
              <a:t>real orbital </a:t>
            </a:r>
            <a:r>
              <a:rPr lang="en-US" dirty="0"/>
              <a:t>(</a:t>
            </a:r>
            <a:r>
              <a:rPr lang="en-US" dirty="0" smtClean="0"/>
              <a:t>vibration, </a:t>
            </a:r>
            <a:r>
              <a:rPr lang="en-US" dirty="0"/>
              <a:t>etc.) </a:t>
            </a:r>
            <a:r>
              <a:rPr lang="en-US" dirty="0" smtClean="0"/>
              <a:t>must </a:t>
            </a:r>
            <a:r>
              <a:rPr lang="en-US" i="1" dirty="0" smtClean="0"/>
              <a:t>transform</a:t>
            </a:r>
            <a:r>
              <a:rPr lang="en-US" dirty="0" smtClean="0"/>
              <a:t> </a:t>
            </a:r>
            <a:r>
              <a:rPr lang="en-US" dirty="0"/>
              <a:t>as one of </a:t>
            </a:r>
            <a:r>
              <a:rPr lang="en-US" dirty="0" err="1" smtClean="0"/>
              <a:t>irreps</a:t>
            </a:r>
            <a:r>
              <a:rPr lang="en-US" dirty="0" smtClean="0"/>
              <a:t>. 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748974"/>
            <a:ext cx="4876800" cy="280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9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1 justification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8138"/>
            <a:ext cx="8229600" cy="4411662"/>
          </a:xfrm>
        </p:spPr>
        <p:txBody>
          <a:bodyPr/>
          <a:lstStyle/>
          <a:p>
            <a:r>
              <a:rPr lang="en-US" dirty="0" smtClean="0"/>
              <a:t>Symmetry </a:t>
            </a:r>
            <a:r>
              <a:rPr lang="en-US" dirty="0"/>
              <a:t>operations (</a:t>
            </a:r>
            <a:r>
              <a:rPr lang="en-US" i="1" dirty="0"/>
              <a:t>E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l-GR" dirty="0">
                <a:cs typeface="Arial" charset="0"/>
              </a:rPr>
              <a:t>σ</a:t>
            </a:r>
            <a:r>
              <a:rPr lang="en-US" dirty="0">
                <a:cs typeface="Arial" charset="0"/>
              </a:rPr>
              <a:t>, etc.) are all </a:t>
            </a:r>
            <a:r>
              <a:rPr lang="en-US" b="1" dirty="0">
                <a:cs typeface="Arial" charset="0"/>
              </a:rPr>
              <a:t>operators</a:t>
            </a:r>
            <a:r>
              <a:rPr lang="en-US" dirty="0">
                <a:cs typeface="Arial" charset="0"/>
              </a:rPr>
              <a:t> (just like Hamiltonian operator).</a:t>
            </a:r>
          </a:p>
          <a:p>
            <a:r>
              <a:rPr lang="en-US" dirty="0" smtClean="0">
                <a:cs typeface="Arial" charset="0"/>
              </a:rPr>
              <a:t>Each </a:t>
            </a:r>
            <a:r>
              <a:rPr lang="en-US" dirty="0" err="1" smtClean="0">
                <a:cs typeface="Arial" charset="0"/>
              </a:rPr>
              <a:t>irrep</a:t>
            </a:r>
            <a:r>
              <a:rPr lang="en-US" dirty="0" smtClean="0">
                <a:cs typeface="Arial" charset="0"/>
              </a:rPr>
              <a:t> is a </a:t>
            </a:r>
            <a:r>
              <a:rPr lang="en-US" b="1" dirty="0" smtClean="0">
                <a:cs typeface="Arial" charset="0"/>
              </a:rPr>
              <a:t>simultaneous</a:t>
            </a:r>
            <a:r>
              <a:rPr lang="en-US" dirty="0" smtClean="0">
                <a:cs typeface="Arial" charset="0"/>
              </a:rPr>
              <a:t> </a:t>
            </a:r>
            <a:r>
              <a:rPr lang="en-US" b="1" dirty="0" err="1" smtClean="0">
                <a:cs typeface="Arial" charset="0"/>
              </a:rPr>
              <a:t>eigenfunction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of all of </a:t>
            </a:r>
            <a:r>
              <a:rPr lang="en-US" dirty="0">
                <a:cs typeface="Arial" charset="0"/>
              </a:rPr>
              <a:t>these symmetry operators</a:t>
            </a:r>
            <a:r>
              <a:rPr lang="en-US" b="1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with </a:t>
            </a:r>
            <a:r>
              <a:rPr lang="en-US" b="1" dirty="0">
                <a:cs typeface="Arial" charset="0"/>
              </a:rPr>
              <a:t>eigenvalues </a:t>
            </a:r>
            <a:r>
              <a:rPr lang="en-US" dirty="0">
                <a:cs typeface="Arial" charset="0"/>
              </a:rPr>
              <a:t>+1 or –1 </a:t>
            </a:r>
            <a:r>
              <a:rPr lang="en-US" dirty="0" smtClean="0">
                <a:cs typeface="Arial" charset="0"/>
              </a:rPr>
              <a:t>(characters)</a:t>
            </a:r>
            <a:r>
              <a:rPr lang="en-US" dirty="0">
                <a:cs typeface="Arial" charset="0"/>
              </a:rPr>
              <a:t>.</a:t>
            </a:r>
            <a:endParaRPr lang="en-US" b="1" dirty="0">
              <a:cs typeface="Arial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608227"/>
              </p:ext>
            </p:extLst>
          </p:nvPr>
        </p:nvGraphicFramePr>
        <p:xfrm>
          <a:off x="533400" y="4191000"/>
          <a:ext cx="1894222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5" name="Equation" r:id="rId4" imgW="812800" imgH="1016000" progId="Equation.DSMT4">
                  <p:embed/>
                </p:oleObj>
              </mc:Choice>
              <mc:Fallback>
                <p:oleObj name="Equation" r:id="rId4" imgW="8128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1894222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74576"/>
              </p:ext>
            </p:extLst>
          </p:nvPr>
        </p:nvGraphicFramePr>
        <p:xfrm>
          <a:off x="2667000" y="4495800"/>
          <a:ext cx="6248399" cy="152399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41400"/>
                <a:gridCol w="886298"/>
                <a:gridCol w="864140"/>
                <a:gridCol w="864140"/>
                <a:gridCol w="864140"/>
                <a:gridCol w="1728281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2v</a:t>
                      </a:r>
                      <a:r>
                        <a:rPr lang="en-US" sz="1400" b="0" i="0" dirty="0" smtClean="0"/>
                        <a:t>,</a:t>
                      </a:r>
                      <a:r>
                        <a:rPr lang="en-US" sz="1400" b="0" i="1" dirty="0" smtClean="0"/>
                        <a:t> </a:t>
                      </a:r>
                      <a:r>
                        <a:rPr lang="en-US" sz="1400" b="0" i="0" dirty="0" smtClean="0"/>
                        <a:t>2</a:t>
                      </a:r>
                      <a:r>
                        <a:rPr lang="en-US" sz="1400" b="0" i="1" dirty="0" smtClean="0"/>
                        <a:t>mm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r>
                        <a:rPr lang="en-US" sz="1400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h</a:t>
                      </a:r>
                      <a:r>
                        <a:rPr lang="en-US" sz="1400" b="0" dirty="0" smtClean="0"/>
                        <a:t> = 4</a:t>
                      </a:r>
                      <a:endParaRPr lang="en-US" sz="1400" b="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z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x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y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z</a:t>
                      </a:r>
                      <a:r>
                        <a:rPr lang="en-US" sz="1400" b="0" baseline="30000" dirty="0" smtClean="0"/>
                        <a:t>2</a:t>
                      </a:r>
                      <a:endParaRPr lang="en-US" sz="1400" b="0" baseline="300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−1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x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zx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y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67000" y="5715000"/>
            <a:ext cx="44958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Symmetry logic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Symmetry </a:t>
            </a:r>
            <a:r>
              <a:rPr lang="en-US" dirty="0"/>
              <a:t>works in stages. (1) </a:t>
            </a:r>
            <a:r>
              <a:rPr lang="en-US" dirty="0" smtClean="0"/>
              <a:t>List all the </a:t>
            </a:r>
            <a:r>
              <a:rPr lang="en-US" b="1" dirty="0"/>
              <a:t>symmetry elements</a:t>
            </a:r>
            <a:r>
              <a:rPr lang="en-US" dirty="0"/>
              <a:t> of a molecule (e.g., water has mirror plane symmetry); (2) </a:t>
            </a:r>
            <a:r>
              <a:rPr lang="en-US" dirty="0" smtClean="0"/>
              <a:t>Identify </a:t>
            </a:r>
            <a:r>
              <a:rPr lang="en-US" dirty="0"/>
              <a:t>the </a:t>
            </a:r>
            <a:r>
              <a:rPr lang="en-US" b="1" dirty="0"/>
              <a:t>symmetry group </a:t>
            </a:r>
            <a:r>
              <a:rPr lang="en-US" dirty="0"/>
              <a:t>of the molecule (water is C</a:t>
            </a:r>
            <a:r>
              <a:rPr lang="en-US" baseline="-25000" dirty="0"/>
              <a:t>2v</a:t>
            </a:r>
            <a:r>
              <a:rPr lang="en-US" dirty="0"/>
              <a:t>); (3) </a:t>
            </a:r>
            <a:r>
              <a:rPr lang="en-US" dirty="0" smtClean="0"/>
              <a:t>Assign the molecule’s orbitals, vibrational modes, etc. to the </a:t>
            </a:r>
            <a:r>
              <a:rPr lang="en-US" b="1" dirty="0" smtClean="0"/>
              <a:t>symmetry species </a:t>
            </a:r>
            <a:r>
              <a:rPr lang="en-US" dirty="0" smtClean="0"/>
              <a:t>or </a:t>
            </a:r>
            <a:r>
              <a:rPr lang="en-US" b="1" dirty="0" smtClean="0"/>
              <a:t>irreducible representations </a:t>
            </a:r>
            <a:r>
              <a:rPr lang="en-US" dirty="0" smtClean="0"/>
              <a:t>(</a:t>
            </a:r>
            <a:r>
              <a:rPr lang="en-US" b="1" dirty="0" err="1" smtClean="0"/>
              <a:t>irreps</a:t>
            </a:r>
            <a:r>
              <a:rPr lang="en-US" dirty="0"/>
              <a:t>) </a:t>
            </a:r>
            <a:r>
              <a:rPr lang="en-US" dirty="0" smtClean="0"/>
              <a:t>of the symmetry group.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In this lecture, we learn step (3).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7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1 justification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153400" cy="483393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Symmetry operators </a:t>
            </a:r>
            <a:r>
              <a:rPr lang="en-US" dirty="0"/>
              <a:t>(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l-GR" i="1" dirty="0">
                <a:cs typeface="Arial" charset="0"/>
              </a:rPr>
              <a:t>σ</a:t>
            </a:r>
            <a:r>
              <a:rPr lang="en-US" dirty="0">
                <a:cs typeface="Arial" charset="0"/>
              </a:rPr>
              <a:t>, etc.</a:t>
            </a:r>
            <a:r>
              <a:rPr lang="en-US" dirty="0" smtClean="0">
                <a:cs typeface="Arial" charset="0"/>
              </a:rPr>
              <a:t>) </a:t>
            </a:r>
            <a:r>
              <a:rPr lang="en-US" dirty="0">
                <a:cs typeface="Arial" charset="0"/>
              </a:rPr>
              <a:t>and the Hamiltonian operator </a:t>
            </a:r>
            <a:r>
              <a:rPr lang="en-US" i="1" dirty="0">
                <a:cs typeface="Arial" charset="0"/>
              </a:rPr>
              <a:t>H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commute</a:t>
            </a:r>
            <a:r>
              <a:rPr lang="en-US" dirty="0" smtClean="0">
                <a:cs typeface="Arial" charset="0"/>
              </a:rPr>
              <a:t> because the shape of the potential </a:t>
            </a:r>
            <a:r>
              <a:rPr lang="en-US" dirty="0">
                <a:cs typeface="Arial" charset="0"/>
              </a:rPr>
              <a:t>energy </a:t>
            </a:r>
            <a:r>
              <a:rPr lang="en-US" dirty="0" smtClean="0">
                <a:cs typeface="Arial" charset="0"/>
              </a:rPr>
              <a:t>function is invariant to </a:t>
            </a:r>
            <a:r>
              <a:rPr lang="en-US" dirty="0">
                <a:cs typeface="Arial" charset="0"/>
              </a:rPr>
              <a:t>any of the symmetry operation.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cs typeface="Arial" charset="0"/>
              </a:rPr>
              <a:t>H </a:t>
            </a:r>
            <a:r>
              <a:rPr lang="en-US" dirty="0">
                <a:cs typeface="Arial" charset="0"/>
              </a:rPr>
              <a:t>and </a:t>
            </a:r>
            <a:r>
              <a:rPr lang="en-US" dirty="0" smtClean="0">
                <a:cs typeface="Arial" charset="0"/>
              </a:rPr>
              <a:t>all symmetry operations </a:t>
            </a:r>
            <a:r>
              <a:rPr lang="en-US" dirty="0">
                <a:cs typeface="Arial" charset="0"/>
              </a:rPr>
              <a:t>have </a:t>
            </a:r>
            <a:r>
              <a:rPr lang="en-US" b="1" dirty="0">
                <a:cs typeface="Arial" charset="0"/>
              </a:rPr>
              <a:t>simultaneous </a:t>
            </a:r>
            <a:r>
              <a:rPr lang="en-US" b="1" dirty="0" err="1">
                <a:cs typeface="Arial" charset="0"/>
              </a:rPr>
              <a:t>eigenfunctions</a:t>
            </a:r>
            <a:r>
              <a:rPr lang="en-US" b="1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– orbitals, vibrations, </a:t>
            </a:r>
            <a:r>
              <a:rPr lang="en-US" dirty="0" smtClean="0">
                <a:cs typeface="Arial" charset="0"/>
              </a:rPr>
              <a:t>etc. which are </a:t>
            </a:r>
            <a:r>
              <a:rPr lang="en-US" dirty="0" err="1" smtClean="0">
                <a:cs typeface="Arial" charset="0"/>
              </a:rPr>
              <a:t>eigenfunctions</a:t>
            </a:r>
            <a:r>
              <a:rPr lang="en-US" dirty="0" smtClean="0">
                <a:cs typeface="Arial" charset="0"/>
              </a:rPr>
              <a:t> of </a:t>
            </a:r>
            <a:r>
              <a:rPr lang="en-US" i="1" dirty="0" smtClean="0">
                <a:cs typeface="Arial" charset="0"/>
              </a:rPr>
              <a:t>H</a:t>
            </a:r>
            <a:r>
              <a:rPr lang="en-US" dirty="0" smtClean="0">
                <a:cs typeface="Arial" charset="0"/>
              </a:rPr>
              <a:t> (or related operators) are also simultaneous </a:t>
            </a:r>
            <a:r>
              <a:rPr lang="en-US" dirty="0" err="1" smtClean="0">
                <a:cs typeface="Arial" charset="0"/>
              </a:rPr>
              <a:t>eigenfunctions</a:t>
            </a:r>
            <a:r>
              <a:rPr lang="en-US" dirty="0" smtClean="0">
                <a:cs typeface="Arial" charset="0"/>
              </a:rPr>
              <a:t> of symmetry operations, i.e., </a:t>
            </a:r>
            <a:r>
              <a:rPr lang="en-US" dirty="0" err="1" smtClean="0">
                <a:cs typeface="Arial" charset="0"/>
              </a:rPr>
              <a:t>irreps</a:t>
            </a:r>
            <a:r>
              <a:rPr lang="en-US" dirty="0" smtClean="0">
                <a:cs typeface="Arial" charset="0"/>
              </a:rPr>
              <a:t>.</a:t>
            </a:r>
            <a:endParaRPr lang="en-US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8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8432" y="4481511"/>
            <a:ext cx="3999832" cy="2300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267200"/>
            <a:ext cx="4038600" cy="232258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0116"/>
              </p:ext>
            </p:extLst>
          </p:nvPr>
        </p:nvGraphicFramePr>
        <p:xfrm>
          <a:off x="1447801" y="2971801"/>
          <a:ext cx="6248399" cy="152399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41400"/>
                <a:gridCol w="886298"/>
                <a:gridCol w="864140"/>
                <a:gridCol w="864140"/>
                <a:gridCol w="864140"/>
                <a:gridCol w="1728281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2v</a:t>
                      </a:r>
                      <a:r>
                        <a:rPr lang="en-US" sz="1400" b="0" i="0" dirty="0" smtClean="0"/>
                        <a:t>,</a:t>
                      </a:r>
                      <a:r>
                        <a:rPr lang="en-US" sz="1400" b="0" i="1" dirty="0" smtClean="0"/>
                        <a:t> </a:t>
                      </a:r>
                      <a:r>
                        <a:rPr lang="en-US" sz="1400" b="0" i="0" dirty="0" smtClean="0"/>
                        <a:t>2</a:t>
                      </a:r>
                      <a:r>
                        <a:rPr lang="en-US" sz="1400" b="0" i="1" dirty="0" smtClean="0"/>
                        <a:t>mm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r>
                        <a:rPr lang="en-US" sz="1400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h</a:t>
                      </a:r>
                      <a:r>
                        <a:rPr lang="en-US" sz="1400" b="0" dirty="0" smtClean="0"/>
                        <a:t> = 4</a:t>
                      </a:r>
                      <a:endParaRPr lang="en-US" sz="1400" b="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z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x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y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z</a:t>
                      </a:r>
                      <a:r>
                        <a:rPr lang="en-US" sz="1400" b="0" baseline="30000" dirty="0" smtClean="0"/>
                        <a:t>2</a:t>
                      </a:r>
                      <a:endParaRPr lang="en-US" sz="1400" b="0" baseline="300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−1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x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zx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y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2 justification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Rule 2: </a:t>
            </a:r>
            <a:r>
              <a:rPr lang="en-US" dirty="0"/>
              <a:t>o</a:t>
            </a:r>
            <a:r>
              <a:rPr lang="en-US" dirty="0" smtClean="0"/>
              <a:t>nly the integral of an integrand with the </a:t>
            </a:r>
            <a:r>
              <a:rPr lang="en-US" b="1" dirty="0"/>
              <a:t>totally symmetric </a:t>
            </a:r>
            <a:r>
              <a:rPr lang="en-US" b="1" dirty="0" err="1" smtClean="0"/>
              <a:t>irrep</a:t>
            </a:r>
            <a:r>
              <a:rPr lang="en-US" dirty="0" smtClean="0"/>
              <a:t> is nonzero.</a:t>
            </a:r>
            <a:endParaRPr lang="en-US" b="1" dirty="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4267200" y="3581401"/>
            <a:ext cx="1676400" cy="304799"/>
          </a:xfrm>
          <a:prstGeom prst="roundRect">
            <a:avLst>
              <a:gd name="adj" fmla="val 16667"/>
            </a:avLst>
          </a:prstGeom>
          <a:solidFill>
            <a:srgbClr val="FF6600">
              <a:alpha val="27000"/>
            </a:srgbClr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289719"/>
              </p:ext>
            </p:extLst>
          </p:nvPr>
        </p:nvGraphicFramePr>
        <p:xfrm>
          <a:off x="3352800" y="5105400"/>
          <a:ext cx="2743200" cy="1001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7" name="Equation" r:id="rId6" imgW="939800" imgH="342900" progId="Equation.DSMT4">
                  <p:embed/>
                </p:oleObj>
              </mc:Choice>
              <mc:Fallback>
                <p:oleObj name="Equation" r:id="rId6" imgW="9398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05400"/>
                        <a:ext cx="2743200" cy="1001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352800" y="4191000"/>
            <a:ext cx="1752600" cy="304800"/>
          </a:xfrm>
          <a:prstGeom prst="roundRect">
            <a:avLst>
              <a:gd name="adj" fmla="val 16667"/>
            </a:avLst>
          </a:prstGeom>
          <a:solidFill>
            <a:srgbClr val="FF6600">
              <a:alpha val="27000"/>
            </a:srgbClr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352800" y="388620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6600">
              <a:alpha val="27000"/>
            </a:srgbClr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105400" y="3886200"/>
            <a:ext cx="838200" cy="304800"/>
          </a:xfrm>
          <a:prstGeom prst="roundRect">
            <a:avLst>
              <a:gd name="adj" fmla="val 16667"/>
            </a:avLst>
          </a:prstGeom>
          <a:solidFill>
            <a:srgbClr val="FF6600">
              <a:alpha val="27000"/>
            </a:srgbClr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6400800" cy="1938992"/>
          </a:xfrm>
          <a:prstGeom prst="rect">
            <a:avLst/>
          </a:prstGeom>
          <a:solidFill>
            <a:srgbClr val="F5F0E8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Character “–1” </a:t>
            </a:r>
            <a:r>
              <a:rPr lang="en-US" sz="2400" dirty="0">
                <a:solidFill>
                  <a:srgbClr val="FF3300"/>
                </a:solidFill>
              </a:rPr>
              <a:t>means the integrand has </a:t>
            </a:r>
            <a:r>
              <a:rPr lang="en-US" sz="2400" dirty="0" smtClean="0">
                <a:solidFill>
                  <a:srgbClr val="FF3300"/>
                </a:solidFill>
              </a:rPr>
              <a:t>positive </a:t>
            </a:r>
            <a:r>
              <a:rPr lang="en-US" sz="2400" dirty="0">
                <a:solidFill>
                  <a:srgbClr val="FF3300"/>
                </a:solidFill>
              </a:rPr>
              <a:t>and negative </a:t>
            </a:r>
            <a:r>
              <a:rPr lang="en-US" sz="2400" dirty="0" smtClean="0">
                <a:solidFill>
                  <a:srgbClr val="FF3300"/>
                </a:solidFill>
              </a:rPr>
              <a:t>lobes of identical shapes and sizes that </a:t>
            </a:r>
            <a:r>
              <a:rPr lang="en-US" sz="2400" dirty="0">
                <a:solidFill>
                  <a:srgbClr val="FF3300"/>
                </a:solidFill>
              </a:rPr>
              <a:t>are </a:t>
            </a:r>
            <a:r>
              <a:rPr lang="en-US" sz="2400" dirty="0" smtClean="0">
                <a:solidFill>
                  <a:srgbClr val="FF3300"/>
                </a:solidFill>
              </a:rPr>
              <a:t>superimposed by </a:t>
            </a:r>
            <a:r>
              <a:rPr lang="en-US" sz="2400" dirty="0">
                <a:solidFill>
                  <a:srgbClr val="FF3300"/>
                </a:solidFill>
              </a:rPr>
              <a:t>the symmetry operation</a:t>
            </a:r>
            <a:r>
              <a:rPr lang="en-US" sz="2400" dirty="0" smtClean="0">
                <a:solidFill>
                  <a:srgbClr val="FF3300"/>
                </a:solidFill>
              </a:rPr>
              <a:t>. The presence of just </a:t>
            </a:r>
            <a:r>
              <a:rPr lang="en-US" sz="2400" dirty="0">
                <a:solidFill>
                  <a:srgbClr val="FF3300"/>
                </a:solidFill>
              </a:rPr>
              <a:t>one “–</a:t>
            </a:r>
            <a:r>
              <a:rPr lang="en-US" sz="2400" dirty="0" smtClean="0">
                <a:solidFill>
                  <a:srgbClr val="FF3300"/>
                </a:solidFill>
              </a:rPr>
              <a:t>1” means that the integral is zero.</a:t>
            </a:r>
            <a:endParaRPr 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4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 justification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Rule 3:  </a:t>
            </a:r>
            <a:r>
              <a:rPr lang="en-US" i="1" dirty="0" smtClean="0"/>
              <a:t>    </a:t>
            </a:r>
            <a:r>
              <a:rPr lang="en-US" dirty="0"/>
              <a:t>is totally </a:t>
            </a:r>
            <a:r>
              <a:rPr lang="en-US" dirty="0" smtClean="0"/>
              <a:t>symmetric.</a:t>
            </a:r>
            <a:endParaRPr lang="en-US" b="1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17575"/>
              </p:ext>
            </p:extLst>
          </p:nvPr>
        </p:nvGraphicFramePr>
        <p:xfrm>
          <a:off x="2268538" y="1644650"/>
          <a:ext cx="4937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4" imgW="177800" imgH="203200" progId="Equation.DSMT4">
                  <p:embed/>
                </p:oleObj>
              </mc:Choice>
              <mc:Fallback>
                <p:oleObj name="Equation" r:id="rId4" imgW="17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644650"/>
                        <a:ext cx="49371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018" y="2667000"/>
            <a:ext cx="5564982" cy="3200400"/>
          </a:xfrm>
          <a:prstGeom prst="rect">
            <a:avLst/>
          </a:prstGeom>
        </p:spPr>
      </p:pic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82574"/>
              </p:ext>
            </p:extLst>
          </p:nvPr>
        </p:nvGraphicFramePr>
        <p:xfrm>
          <a:off x="922338" y="2514600"/>
          <a:ext cx="29972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7" imgW="1079500" imgH="419100" progId="Equation.DSMT4">
                  <p:embed/>
                </p:oleObj>
              </mc:Choice>
              <mc:Fallback>
                <p:oleObj name="Equation" r:id="rId7" imgW="1079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2514600"/>
                        <a:ext cx="29972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239674"/>
              </p:ext>
            </p:extLst>
          </p:nvPr>
        </p:nvGraphicFramePr>
        <p:xfrm>
          <a:off x="457200" y="3962400"/>
          <a:ext cx="3843338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9" imgW="1384300" imgH="698500" progId="Equation.DSMT4">
                  <p:embed/>
                </p:oleObj>
              </mc:Choice>
              <mc:Fallback>
                <p:oleObj name="Equation" r:id="rId9" imgW="13843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3843338" cy="194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83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1" y="4371864"/>
            <a:ext cx="4267200" cy="2454051"/>
          </a:xfrm>
          <a:prstGeom prst="rect">
            <a:avLst/>
          </a:prstGeom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 justification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b="1" dirty="0" smtClean="0"/>
              <a:t>Rule 3: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irreps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axis operator </a:t>
            </a:r>
            <a:r>
              <a:rPr lang="en-US" i="1" dirty="0" smtClean="0"/>
              <a:t>   </a:t>
            </a:r>
            <a:r>
              <a:rPr lang="en-US" dirty="0" smtClean="0"/>
              <a:t> </a:t>
            </a:r>
            <a:r>
              <a:rPr lang="en-US" dirty="0"/>
              <a:t>etc. are given in the </a:t>
            </a:r>
            <a:r>
              <a:rPr lang="en-US" dirty="0" smtClean="0"/>
              <a:t>table.</a:t>
            </a:r>
            <a:endParaRPr lang="en-US" b="1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156420"/>
              </p:ext>
            </p:extLst>
          </p:nvPr>
        </p:nvGraphicFramePr>
        <p:xfrm>
          <a:off x="6705600" y="1524000"/>
          <a:ext cx="3524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1" name="Equation" r:id="rId5" imgW="127000" imgH="165100" progId="Equation.DSMT4">
                  <p:embed/>
                </p:oleObj>
              </mc:Choice>
              <mc:Fallback>
                <p:oleObj name="Equation" r:id="rId5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524000"/>
                        <a:ext cx="3524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72536"/>
              </p:ext>
            </p:extLst>
          </p:nvPr>
        </p:nvGraphicFramePr>
        <p:xfrm>
          <a:off x="914400" y="2514600"/>
          <a:ext cx="7162800" cy="1854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93800"/>
                <a:gridCol w="1016000"/>
                <a:gridCol w="990600"/>
                <a:gridCol w="990600"/>
                <a:gridCol w="9906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2v</a:t>
                      </a:r>
                      <a:r>
                        <a:rPr lang="en-US" b="0" i="0" dirty="0" smtClean="0"/>
                        <a:t>,</a:t>
                      </a:r>
                      <a:r>
                        <a:rPr lang="en-US" b="0" i="1" dirty="0" smtClean="0"/>
                        <a:t> </a:t>
                      </a:r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mm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r>
                        <a:rPr lang="en-US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h</a:t>
                      </a:r>
                      <a:r>
                        <a:rPr lang="en-US" b="0" dirty="0" smtClean="0"/>
                        <a:t> = 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x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zx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y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6096000" y="2895600"/>
            <a:ext cx="1981200" cy="144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4572000"/>
            <a:ext cx="3886200" cy="22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2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04407"/>
              </p:ext>
            </p:extLst>
          </p:nvPr>
        </p:nvGraphicFramePr>
        <p:xfrm>
          <a:off x="914400" y="3327400"/>
          <a:ext cx="7162800" cy="1854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93800"/>
                <a:gridCol w="1016000"/>
                <a:gridCol w="990600"/>
                <a:gridCol w="990600"/>
                <a:gridCol w="9906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2v</a:t>
                      </a:r>
                      <a:r>
                        <a:rPr lang="en-US" b="0" i="0" dirty="0" smtClean="0"/>
                        <a:t>,</a:t>
                      </a:r>
                      <a:r>
                        <a:rPr lang="en-US" b="0" i="1" dirty="0" smtClean="0"/>
                        <a:t> </a:t>
                      </a:r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mm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r>
                        <a:rPr lang="en-US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h</a:t>
                      </a:r>
                      <a:r>
                        <a:rPr lang="en-US" b="0" dirty="0" smtClean="0"/>
                        <a:t> = 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x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zx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y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4 justification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r>
              <a:rPr lang="en-US" b="1" dirty="0" smtClean="0"/>
              <a:t>Rule 4: </a:t>
            </a:r>
            <a:r>
              <a:rPr lang="en-US" dirty="0"/>
              <a:t>t</a:t>
            </a:r>
            <a:r>
              <a:rPr lang="en-US" dirty="0" smtClean="0"/>
              <a:t>he characters of the </a:t>
            </a:r>
            <a:r>
              <a:rPr lang="en-US" b="1" dirty="0" err="1" smtClean="0"/>
              <a:t>irrep</a:t>
            </a:r>
            <a:r>
              <a:rPr lang="en-US" b="1" dirty="0" smtClean="0"/>
              <a:t> of a product of </a:t>
            </a:r>
            <a:r>
              <a:rPr lang="en-US" b="1" dirty="0" err="1" smtClean="0"/>
              <a:t>irreps</a:t>
            </a:r>
            <a:r>
              <a:rPr lang="en-US" b="1" dirty="0" smtClean="0"/>
              <a:t> </a:t>
            </a:r>
            <a:r>
              <a:rPr lang="en-US" dirty="0" smtClean="0"/>
              <a:t>are the </a:t>
            </a:r>
            <a:r>
              <a:rPr lang="en-US" dirty="0" err="1" smtClean="0"/>
              <a:t>columnwise</a:t>
            </a:r>
            <a:r>
              <a:rPr lang="en-US" dirty="0" smtClean="0"/>
              <a:t> products of characters of </a:t>
            </a:r>
            <a:r>
              <a:rPr lang="en-US" dirty="0" err="1" smtClean="0"/>
              <a:t>irreps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914400" y="4038600"/>
            <a:ext cx="5181600" cy="38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914400" y="4800600"/>
            <a:ext cx="5181600" cy="38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2667000" y="525780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493962" y="56991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657600" y="525780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3429000" y="5715000"/>
            <a:ext cx="469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–1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4648200" y="525780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4419600" y="5715000"/>
            <a:ext cx="32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5638800" y="525780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410200" y="57150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–1</a:t>
            </a:r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 flipV="1">
            <a:off x="6096000" y="4419600"/>
            <a:ext cx="609600" cy="1524000"/>
          </a:xfrm>
          <a:prstGeom prst="curvedLeftArrow">
            <a:avLst>
              <a:gd name="adj1" fmla="val 36181"/>
              <a:gd name="adj2" fmla="val 71829"/>
              <a:gd name="adj3" fmla="val 3333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6629400" y="5562600"/>
            <a:ext cx="61053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</a:t>
            </a:r>
            <a:r>
              <a:rPr lang="en-US" sz="3200" baseline="-25000" dirty="0" smtClean="0">
                <a:solidFill>
                  <a:srgbClr val="0000FF"/>
                </a:solidFill>
              </a:rPr>
              <a:t>1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65591"/>
              </p:ext>
            </p:extLst>
          </p:nvPr>
        </p:nvGraphicFramePr>
        <p:xfrm>
          <a:off x="381000" y="4648200"/>
          <a:ext cx="4587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6" name="Equation" r:id="rId4" imgW="165100" imgH="241300" progId="Equation.DSMT4">
                  <p:embed/>
                </p:oleObj>
              </mc:Choice>
              <mc:Fallback>
                <p:oleObj name="Equation" r:id="rId4" imgW="16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48200"/>
                        <a:ext cx="45878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89021"/>
              </p:ext>
            </p:extLst>
          </p:nvPr>
        </p:nvGraphicFramePr>
        <p:xfrm>
          <a:off x="381000" y="3886200"/>
          <a:ext cx="4937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7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86200"/>
                        <a:ext cx="4937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228215"/>
              </p:ext>
            </p:extLst>
          </p:nvPr>
        </p:nvGraphicFramePr>
        <p:xfrm>
          <a:off x="1143000" y="5486400"/>
          <a:ext cx="8826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8" name="Equation" r:id="rId8" imgW="317500" imgH="254000" progId="Equation.DSMT4">
                  <p:embed/>
                </p:oleObj>
              </mc:Choice>
              <mc:Fallback>
                <p:oleObj name="Equation" r:id="rId8" imgW="317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86400"/>
                        <a:ext cx="8826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82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learned how to assign orbitals (and other attributes) of a molecule to the irreducible representations of the symmetry group.</a:t>
            </a:r>
          </a:p>
          <a:p>
            <a:r>
              <a:rPr lang="en-US" dirty="0" smtClean="0"/>
              <a:t>We have learned how to obtain the </a:t>
            </a:r>
            <a:r>
              <a:rPr lang="en-US" dirty="0" err="1" smtClean="0"/>
              <a:t>irrep</a:t>
            </a:r>
            <a:r>
              <a:rPr lang="en-US" dirty="0" smtClean="0"/>
              <a:t> of a product of </a:t>
            </a:r>
            <a:r>
              <a:rPr lang="en-US" dirty="0" err="1" smtClean="0"/>
              <a:t>irreps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From these, we can tell whether integrals of orbitals (and others) are zero by symmetry.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1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tables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learn how to assign a molecule’s orbitals, vibrational modes, etc. to </a:t>
            </a:r>
            <a:r>
              <a:rPr lang="en-US" b="1" dirty="0" smtClean="0"/>
              <a:t>irreducible representations </a:t>
            </a:r>
            <a:r>
              <a:rPr lang="en-US" dirty="0" smtClean="0"/>
              <a:t>(</a:t>
            </a:r>
            <a:r>
              <a:rPr lang="en-US" b="1" dirty="0" err="1" smtClean="0"/>
              <a:t>irreps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We do so with the aid of </a:t>
            </a:r>
            <a:r>
              <a:rPr lang="en-US" b="1" dirty="0"/>
              <a:t>character tables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then know </a:t>
            </a:r>
            <a:r>
              <a:rPr lang="en-US" b="1" dirty="0" smtClean="0"/>
              <a:t>whether</a:t>
            </a:r>
            <a:r>
              <a:rPr lang="en-US" dirty="0" smtClean="0"/>
              <a:t> </a:t>
            </a:r>
            <a:r>
              <a:rPr lang="en-US" b="1" dirty="0" smtClean="0"/>
              <a:t>integrals</a:t>
            </a:r>
            <a:r>
              <a:rPr lang="en-US" dirty="0" smtClean="0"/>
              <a:t> of our interest (such as transition dipole moments, overlap integrals, Hamiltonian matrix elements) </a:t>
            </a:r>
            <a:r>
              <a:rPr lang="en-US" b="1" dirty="0" smtClean="0"/>
              <a:t>are zero by symmetry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600200"/>
            <a:ext cx="8229600" cy="1905000"/>
          </a:xfrm>
          <a:prstGeom prst="ellipse">
            <a:avLst/>
          </a:prstGeom>
          <a:solidFill>
            <a:srgbClr val="FF6600">
              <a:alpha val="2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" y="4267200"/>
            <a:ext cx="8229600" cy="1905000"/>
          </a:xfrm>
          <a:prstGeom prst="ellipse">
            <a:avLst/>
          </a:prstGeom>
          <a:solidFill>
            <a:srgbClr val="3366FF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group and </a:t>
            </a:r>
            <a:r>
              <a:rPr lang="en-US" dirty="0" err="1" smtClean="0"/>
              <a:t>irreps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458387"/>
              </p:ext>
            </p:extLst>
          </p:nvPr>
        </p:nvGraphicFramePr>
        <p:xfrm>
          <a:off x="6781800" y="1752600"/>
          <a:ext cx="1073798" cy="1229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1" name="Equation" r:id="rId3" imgW="177800" imgH="203200" progId="Equation.DSMT4">
                  <p:embed/>
                </p:oleObj>
              </mc:Choice>
              <mc:Fallback>
                <p:oleObj name="Equation" r:id="rId3" imgW="17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752600"/>
                        <a:ext cx="1073798" cy="1229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89331"/>
              </p:ext>
            </p:extLst>
          </p:nvPr>
        </p:nvGraphicFramePr>
        <p:xfrm>
          <a:off x="5867400" y="4800600"/>
          <a:ext cx="3101525" cy="85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2" name="Equation" r:id="rId5" imgW="876300" imgH="241300" progId="Equation.DSMT4">
                  <p:embed/>
                </p:oleObj>
              </mc:Choice>
              <mc:Fallback>
                <p:oleObj name="Equation" r:id="rId5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00600"/>
                        <a:ext cx="3101525" cy="855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335176"/>
              </p:ext>
            </p:extLst>
          </p:nvPr>
        </p:nvGraphicFramePr>
        <p:xfrm>
          <a:off x="1143000" y="1752600"/>
          <a:ext cx="145704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3" name="Equation" r:id="rId7" imgW="241300" imgH="241300" progId="Equation.DSMT4">
                  <p:embed/>
                </p:oleObj>
              </mc:Choice>
              <mc:Fallback>
                <p:oleObj name="Equation" r:id="rId7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1457048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90561"/>
              </p:ext>
            </p:extLst>
          </p:nvPr>
        </p:nvGraphicFramePr>
        <p:xfrm>
          <a:off x="381000" y="4782437"/>
          <a:ext cx="2743200" cy="85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4" name="Equation" r:id="rId9" imgW="774700" imgH="241300" progId="Equation.DSMT4">
                  <p:embed/>
                </p:oleObj>
              </mc:Choice>
              <mc:Fallback>
                <p:oleObj name="Equation" r:id="rId9" imgW="774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82437"/>
                        <a:ext cx="2743200" cy="85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6180" y="1752600"/>
            <a:ext cx="105591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7580" y="4090988"/>
            <a:ext cx="1556420" cy="22336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6448" y="3124200"/>
            <a:ext cx="94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Parent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6180" y="6324600"/>
            <a:ext cx="113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Children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086600" y="3124200"/>
            <a:ext cx="457200" cy="1752600"/>
          </a:xfrm>
          <a:prstGeom prst="downArrow">
            <a:avLst/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524000" y="3124200"/>
            <a:ext cx="457200" cy="1752600"/>
          </a:xfrm>
          <a:prstGeom prst="downArrow">
            <a:avLst/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310980" y="3505200"/>
            <a:ext cx="457200" cy="609600"/>
          </a:xfrm>
          <a:prstGeom prst="downArrow">
            <a:avLst/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dirty="0" smtClean="0"/>
              <a:t>symmetry (review)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the water molecule.</a:t>
            </a:r>
          </a:p>
          <a:p>
            <a:r>
              <a:rPr lang="en-US" b="1" dirty="0"/>
              <a:t>Step </a:t>
            </a:r>
            <a:r>
              <a:rPr lang="en-US" b="1" dirty="0" smtClean="0"/>
              <a:t>1:</a:t>
            </a:r>
            <a:r>
              <a:rPr lang="en-US" dirty="0" smtClean="0"/>
              <a:t> </a:t>
            </a:r>
            <a:r>
              <a:rPr lang="en-US" dirty="0"/>
              <a:t>Identify its point group.</a:t>
            </a:r>
          </a:p>
          <a:p>
            <a:r>
              <a:rPr lang="en-US" b="1" dirty="0"/>
              <a:t>Step 1 </a:t>
            </a:r>
            <a:r>
              <a:rPr lang="en-US" b="1" dirty="0" smtClean="0"/>
              <a:t>answer: </a:t>
            </a:r>
            <a:r>
              <a:rPr lang="en-US" dirty="0"/>
              <a:t>C</a:t>
            </a:r>
            <a:r>
              <a:rPr lang="en-US" baseline="-25000" dirty="0"/>
              <a:t>2v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657600"/>
            <a:ext cx="4683181" cy="269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114800"/>
            <a:ext cx="1785069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symmetry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b="1" dirty="0" smtClean="0"/>
              <a:t>Step </a:t>
            </a:r>
            <a:r>
              <a:rPr lang="en-US" b="1" dirty="0"/>
              <a:t>2: </a:t>
            </a:r>
            <a:r>
              <a:rPr lang="en-US" dirty="0" smtClean="0"/>
              <a:t>find the </a:t>
            </a:r>
            <a:r>
              <a:rPr lang="en-US" b="1" dirty="0"/>
              <a:t>character table </a:t>
            </a:r>
            <a:r>
              <a:rPr lang="en-US" dirty="0"/>
              <a:t>of C</a:t>
            </a:r>
            <a:r>
              <a:rPr lang="en-US" baseline="-25000" dirty="0"/>
              <a:t>2v</a:t>
            </a:r>
            <a:r>
              <a:rPr lang="en-US" dirty="0"/>
              <a:t> </a:t>
            </a:r>
            <a:r>
              <a:rPr lang="en-US" dirty="0" smtClean="0"/>
              <a:t>and read it (in your </a:t>
            </a:r>
            <a:r>
              <a:rPr lang="en-US" dirty="0"/>
              <a:t>text book – no need to memorize </a:t>
            </a:r>
            <a:r>
              <a:rPr lang="en-US" dirty="0" smtClean="0"/>
              <a:t>any or all </a:t>
            </a:r>
            <a:r>
              <a:rPr lang="en-US" dirty="0"/>
              <a:t>the </a:t>
            </a:r>
            <a:r>
              <a:rPr lang="en-US" dirty="0" smtClean="0"/>
              <a:t>tables)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94784"/>
              </p:ext>
            </p:extLst>
          </p:nvPr>
        </p:nvGraphicFramePr>
        <p:xfrm>
          <a:off x="990600" y="3276600"/>
          <a:ext cx="7162800" cy="1854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93800"/>
                <a:gridCol w="1016000"/>
                <a:gridCol w="990600"/>
                <a:gridCol w="990600"/>
                <a:gridCol w="9906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2v</a:t>
                      </a:r>
                      <a:r>
                        <a:rPr lang="en-US" b="0" i="0" dirty="0" smtClean="0"/>
                        <a:t>,</a:t>
                      </a:r>
                      <a:r>
                        <a:rPr lang="en-US" b="0" i="1" dirty="0" smtClean="0"/>
                        <a:t> </a:t>
                      </a:r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mm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r>
                        <a:rPr lang="en-US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h</a:t>
                      </a:r>
                      <a:r>
                        <a:rPr lang="en-US" b="0" dirty="0" smtClean="0"/>
                        <a:t> = 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x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zx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y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2395"/>
              </p:ext>
            </p:extLst>
          </p:nvPr>
        </p:nvGraphicFramePr>
        <p:xfrm>
          <a:off x="914400" y="3022600"/>
          <a:ext cx="7162800" cy="1854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93800"/>
                <a:gridCol w="1016000"/>
                <a:gridCol w="990600"/>
                <a:gridCol w="990600"/>
                <a:gridCol w="9906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2v</a:t>
                      </a:r>
                      <a:r>
                        <a:rPr lang="en-US" b="0" i="0" dirty="0" smtClean="0"/>
                        <a:t>,</a:t>
                      </a:r>
                      <a:r>
                        <a:rPr lang="en-US" b="0" i="1" dirty="0" smtClean="0"/>
                        <a:t> </a:t>
                      </a:r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mm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2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r>
                        <a:rPr lang="en-US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h</a:t>
                      </a:r>
                      <a:r>
                        <a:rPr lang="en-US" b="0" dirty="0" smtClean="0"/>
                        <a:t> = 4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x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zx</a:t>
                      </a:r>
                      <a:endParaRPr lang="en-US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2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y</a:t>
                      </a:r>
                      <a:r>
                        <a:rPr lang="en-US" b="0" i="0" dirty="0" smtClean="0"/>
                        <a:t>, </a:t>
                      </a:r>
                      <a:r>
                        <a:rPr lang="en-US" b="0" i="1" dirty="0" err="1" smtClean="0"/>
                        <a:t>xy</a:t>
                      </a:r>
                      <a:endParaRPr lang="en-US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symmetry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2 answer: </a:t>
            </a:r>
            <a:r>
              <a:rPr lang="en-US" dirty="0" smtClean="0"/>
              <a:t>keys given below.</a:t>
            </a:r>
            <a:endParaRPr lang="en-US" b="1" dirty="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2286000" y="2971800"/>
            <a:ext cx="36576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800350" y="2438400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Operations of C</a:t>
            </a:r>
            <a:r>
              <a:rPr lang="en-US" sz="2400" baseline="-25000" dirty="0">
                <a:solidFill>
                  <a:srgbClr val="0000FF"/>
                </a:solidFill>
              </a:rPr>
              <a:t>2v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295400" y="3429000"/>
            <a:ext cx="457200" cy="144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2362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3300"/>
                </a:solidFill>
              </a:rPr>
              <a:t>Irreducible representations (or </a:t>
            </a:r>
            <a:r>
              <a:rPr lang="en-US" sz="2400" b="1" dirty="0" err="1">
                <a:solidFill>
                  <a:srgbClr val="FF3300"/>
                </a:solidFill>
              </a:rPr>
              <a:t>irreps</a:t>
            </a:r>
            <a:r>
              <a:rPr lang="en-US" sz="24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682785" y="4953000"/>
            <a:ext cx="28798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Tables of +1 and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–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1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(characters)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cs typeface="Arial" charset="0"/>
            </a:endParaRPr>
          </a:p>
        </p:txBody>
      </p:sp>
      <p:sp>
        <p:nvSpPr>
          <p:cNvPr id="40970" name="AutoShape 10"/>
          <p:cNvSpPr>
            <a:spLocks/>
          </p:cNvSpPr>
          <p:nvPr/>
        </p:nvSpPr>
        <p:spPr bwMode="auto">
          <a:xfrm rot="5400000">
            <a:off x="6896100" y="4457700"/>
            <a:ext cx="381000" cy="1219200"/>
          </a:xfrm>
          <a:prstGeom prst="rightBrace">
            <a:avLst>
              <a:gd name="adj1" fmla="val 39583"/>
              <a:gd name="adj2" fmla="val 50000"/>
            </a:avLst>
          </a:prstGeom>
          <a:noFill/>
          <a:ln w="222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260679" y="5181600"/>
            <a:ext cx="17403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660066"/>
                </a:solidFill>
              </a:rPr>
              <a:t>x</a:t>
            </a:r>
            <a:r>
              <a:rPr lang="en-US" sz="2400" dirty="0">
                <a:solidFill>
                  <a:srgbClr val="660066"/>
                </a:solidFill>
              </a:rPr>
              <a:t>, </a:t>
            </a:r>
            <a:r>
              <a:rPr lang="en-US" sz="2400" i="1" dirty="0">
                <a:solidFill>
                  <a:srgbClr val="660066"/>
                </a:solidFill>
              </a:rPr>
              <a:t>y</a:t>
            </a:r>
            <a:r>
              <a:rPr lang="en-US" sz="2400" dirty="0">
                <a:solidFill>
                  <a:srgbClr val="660066"/>
                </a:solidFill>
              </a:rPr>
              <a:t>, </a:t>
            </a:r>
            <a:r>
              <a:rPr lang="en-US" sz="2400" i="1" dirty="0">
                <a:solidFill>
                  <a:srgbClr val="660066"/>
                </a:solidFill>
              </a:rPr>
              <a:t>z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axes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7162800" y="2590800"/>
            <a:ext cx="3810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781800" y="2190690"/>
            <a:ext cx="15624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Order of C</a:t>
            </a:r>
            <a:r>
              <a:rPr lang="en-US" baseline="-25000" dirty="0" smtClean="0">
                <a:solidFill>
                  <a:srgbClr val="008000"/>
                </a:solidFill>
              </a:rPr>
              <a:t>2v</a:t>
            </a:r>
            <a:endParaRPr lang="en-US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189605"/>
            <a:ext cx="4921253" cy="2830195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symmetry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195379"/>
            <a:ext cx="4876800" cy="2804630"/>
          </a:xfrm>
          <a:prstGeom prst="rect">
            <a:avLst/>
          </a:prstGeom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b="1" dirty="0" smtClean="0"/>
              <a:t>Rule 1: </a:t>
            </a:r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 smtClean="0"/>
              <a:t>real* orbital (real electronic wave function, real vibrational wave function, </a:t>
            </a:r>
            <a:r>
              <a:rPr lang="en-US" dirty="0"/>
              <a:t>etc.) </a:t>
            </a:r>
            <a:r>
              <a:rPr lang="en-US" dirty="0" smtClean="0"/>
              <a:t>must </a:t>
            </a:r>
            <a:r>
              <a:rPr lang="en-US" i="1" dirty="0" smtClean="0"/>
              <a:t>transform</a:t>
            </a:r>
            <a:r>
              <a:rPr lang="en-US" dirty="0" smtClean="0"/>
              <a:t> </a:t>
            </a:r>
            <a:r>
              <a:rPr lang="en-US" dirty="0"/>
              <a:t>as one of </a:t>
            </a:r>
            <a:r>
              <a:rPr lang="en-US" dirty="0" err="1" smtClean="0"/>
              <a:t>irreps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b="1" dirty="0" smtClean="0"/>
              <a:t>Step 3: </a:t>
            </a:r>
            <a:r>
              <a:rPr lang="en-US" dirty="0"/>
              <a:t>i</a:t>
            </a:r>
            <a:r>
              <a:rPr lang="en-US" dirty="0" smtClean="0"/>
              <a:t>dentify the </a:t>
            </a:r>
            <a:r>
              <a:rPr lang="en-US" dirty="0" err="1" smtClean="0"/>
              <a:t>irrep</a:t>
            </a:r>
            <a:r>
              <a:rPr lang="en-US" dirty="0" smtClean="0"/>
              <a:t> of each orbital.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1823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*Complex orbitals are necessary in periodic solids and relativistic molecular quantum chemistry, where space group and double group are used, respectively. Here, we discuss real </a:t>
            </a:r>
            <a:r>
              <a:rPr lang="en-US" sz="1400" dirty="0" err="1" smtClean="0"/>
              <a:t>Abelian</a:t>
            </a:r>
            <a:r>
              <a:rPr lang="en-US" sz="1400" dirty="0" smtClean="0"/>
              <a:t> point-group symmetry.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566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b="1" dirty="0" smtClean="0"/>
              <a:t>Step 3 answer: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209800"/>
            <a:ext cx="3810000" cy="2191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413" y="2286001"/>
            <a:ext cx="3974987" cy="22860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65333"/>
              </p:ext>
            </p:extLst>
          </p:nvPr>
        </p:nvGraphicFramePr>
        <p:xfrm>
          <a:off x="1524000" y="4876800"/>
          <a:ext cx="6248399" cy="152399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41400"/>
                <a:gridCol w="886298"/>
                <a:gridCol w="864140"/>
                <a:gridCol w="864140"/>
                <a:gridCol w="864140"/>
                <a:gridCol w="1728281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2v</a:t>
                      </a:r>
                      <a:r>
                        <a:rPr lang="en-US" sz="1400" b="0" i="0" dirty="0" smtClean="0"/>
                        <a:t>,</a:t>
                      </a:r>
                      <a:r>
                        <a:rPr lang="en-US" sz="1400" b="0" i="1" dirty="0" smtClean="0"/>
                        <a:t> </a:t>
                      </a:r>
                      <a:r>
                        <a:rPr lang="en-US" sz="1400" b="0" i="0" dirty="0" smtClean="0"/>
                        <a:t>2</a:t>
                      </a:r>
                      <a:r>
                        <a:rPr lang="en-US" sz="1400" b="0" i="1" dirty="0" smtClean="0"/>
                        <a:t>mm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r>
                        <a:rPr lang="en-US" sz="1400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h</a:t>
                      </a:r>
                      <a:r>
                        <a:rPr lang="en-US" sz="1400" b="0" dirty="0" smtClean="0"/>
                        <a:t> = 4</a:t>
                      </a:r>
                      <a:endParaRPr lang="en-US" sz="1400" b="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z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x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y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z</a:t>
                      </a:r>
                      <a:r>
                        <a:rPr lang="en-US" sz="1400" b="0" baseline="30000" dirty="0" smtClean="0"/>
                        <a:t>2</a:t>
                      </a:r>
                      <a:endParaRPr lang="en-US" sz="1400" b="0" baseline="300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−1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x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zx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y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symmetry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1524000" y="6096000"/>
            <a:ext cx="44958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2438400" y="3124200"/>
            <a:ext cx="2832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transforms </a:t>
            </a:r>
            <a:r>
              <a:rPr lang="en-US" sz="2800" dirty="0" smtClean="0">
                <a:solidFill>
                  <a:srgbClr val="0000FF"/>
                </a:solidFill>
              </a:rPr>
              <a:t>as B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4568</TotalTime>
  <Words>1554</Words>
  <Application>Microsoft Macintosh PowerPoint</Application>
  <PresentationFormat>On-screen Show (4:3)</PresentationFormat>
  <Paragraphs>474</Paragraphs>
  <Slides>25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Network</vt:lpstr>
      <vt:lpstr>Equation</vt:lpstr>
      <vt:lpstr>Lecture 29 Point-group symmetry II</vt:lpstr>
      <vt:lpstr>Symmetry logic</vt:lpstr>
      <vt:lpstr>Character tables</vt:lpstr>
      <vt:lpstr>Symmetry group and irreps</vt:lpstr>
      <vt:lpstr>How to use symmetry (review)</vt:lpstr>
      <vt:lpstr>How to use symmetry</vt:lpstr>
      <vt:lpstr>How to use symmetry</vt:lpstr>
      <vt:lpstr>How to use symmetry</vt:lpstr>
      <vt:lpstr>How to use symmetry</vt:lpstr>
      <vt:lpstr>How to use symmetry</vt:lpstr>
      <vt:lpstr>Which is σv and which is σ'v?</vt:lpstr>
      <vt:lpstr>How to use symmetry</vt:lpstr>
      <vt:lpstr>How to use symmetry</vt:lpstr>
      <vt:lpstr>How to use symmetry</vt:lpstr>
      <vt:lpstr>How to use symmetry</vt:lpstr>
      <vt:lpstr>How to use symmetry</vt:lpstr>
      <vt:lpstr>How to use symmetry</vt:lpstr>
      <vt:lpstr>Rule 1 justification</vt:lpstr>
      <vt:lpstr>Rule 1 justification</vt:lpstr>
      <vt:lpstr>Rule 1 justification</vt:lpstr>
      <vt:lpstr>Rule 2 justification</vt:lpstr>
      <vt:lpstr>Rule 3 justification</vt:lpstr>
      <vt:lpstr>Rule 3 justification</vt:lpstr>
      <vt:lpstr>Rule 4 justification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15</dc:title>
  <dc:creator>So Hirata</dc:creator>
  <cp:lastModifiedBy>So Hirata</cp:lastModifiedBy>
  <cp:revision>111</cp:revision>
  <dcterms:created xsi:type="dcterms:W3CDTF">2005-01-18T02:52:24Z</dcterms:created>
  <dcterms:modified xsi:type="dcterms:W3CDTF">2012-11-04T18:19:51Z</dcterms:modified>
</cp:coreProperties>
</file>