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8"/>
  </p:notesMasterIdLst>
  <p:sldIdLst>
    <p:sldId id="478" r:id="rId2"/>
    <p:sldId id="298" r:id="rId3"/>
    <p:sldId id="511" r:id="rId4"/>
    <p:sldId id="311" r:id="rId5"/>
    <p:sldId id="512" r:id="rId6"/>
    <p:sldId id="496" r:id="rId7"/>
    <p:sldId id="513" r:id="rId8"/>
    <p:sldId id="491" r:id="rId9"/>
    <p:sldId id="492" r:id="rId10"/>
    <p:sldId id="493" r:id="rId11"/>
    <p:sldId id="495" r:id="rId12"/>
    <p:sldId id="323" r:id="rId13"/>
    <p:sldId id="497" r:id="rId14"/>
    <p:sldId id="517" r:id="rId15"/>
    <p:sldId id="498" r:id="rId16"/>
    <p:sldId id="500" r:id="rId17"/>
    <p:sldId id="501" r:id="rId18"/>
    <p:sldId id="502" r:id="rId19"/>
    <p:sldId id="503" r:id="rId20"/>
    <p:sldId id="504" r:id="rId21"/>
    <p:sldId id="507" r:id="rId22"/>
    <p:sldId id="514" r:id="rId23"/>
    <p:sldId id="515" r:id="rId24"/>
    <p:sldId id="516" r:id="rId25"/>
    <p:sldId id="518" r:id="rId26"/>
    <p:sldId id="366" r:id="rId2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0E9"/>
    <a:srgbClr val="E9DED2"/>
    <a:srgbClr val="FDF3DC"/>
    <a:srgbClr val="F0E7D1"/>
    <a:srgbClr val="9933FF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66"/>
  </p:normalViewPr>
  <p:slideViewPr>
    <p:cSldViewPr>
      <p:cViewPr>
        <p:scale>
          <a:sx n="65" d="100"/>
          <a:sy n="65" d="100"/>
        </p:scale>
        <p:origin x="1320" y="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9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39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67E527-A554-DF41-87AD-21CC9AA87A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20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1AFD8-134F-904E-AC70-294EC372AEEF}" type="slidenum">
              <a:rPr lang="en-US"/>
              <a:pPr/>
              <a:t>10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07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1AFD8-134F-904E-AC70-294EC372AEEF}" type="slidenum">
              <a:rPr lang="en-US"/>
              <a:pPr/>
              <a:t>11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34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67BF3-04C3-424B-9683-244C10B0191E}" type="slidenum">
              <a:rPr lang="en-US"/>
              <a:pPr/>
              <a:t>12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C6D73-8D31-0042-A01C-368DFAB58E4B}" type="slidenum">
              <a:rPr lang="en-US"/>
              <a:pPr/>
              <a:t>13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70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0DDFEE-DE3D-9045-A6C5-05ACB6C3E703}" type="slidenum">
              <a:rPr lang="en-US"/>
              <a:pPr/>
              <a:t>14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76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0DDFEE-DE3D-9045-A6C5-05ACB6C3E703}" type="slidenum">
              <a:rPr lang="en-US"/>
              <a:pPr/>
              <a:t>15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5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33515-6D74-6845-9AAB-13BE7408002D}" type="slidenum">
              <a:rPr lang="en-US"/>
              <a:pPr/>
              <a:t>16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62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8D1EB-589B-F241-B11B-30024AFBF33B}" type="slidenum">
              <a:rPr lang="en-US"/>
              <a:pPr/>
              <a:t>17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0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84B7B-7DC0-5040-8C58-280934297C5D}" type="slidenum">
              <a:rPr lang="en-US"/>
              <a:pPr/>
              <a:t>18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72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9388F-46BE-AF44-9967-82F7259FC80C}" type="slidenum">
              <a:rPr lang="en-US"/>
              <a:pPr/>
              <a:t>19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6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46804-1D86-9F47-B442-0756D3D2B753}" type="slidenum">
              <a:rPr lang="en-US"/>
              <a:pPr/>
              <a:t>2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4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A1BDC-F814-A34F-9AF4-D0E8F2A6B7C5}" type="slidenum">
              <a:rPr lang="en-US"/>
              <a:pPr/>
              <a:t>20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56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3A5C2-AD37-254D-A26B-B8D61F1420D9}" type="slidenum">
              <a:rPr lang="en-US"/>
              <a:pPr/>
              <a:t>21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0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3A5C2-AD37-254D-A26B-B8D61F1420D9}" type="slidenum">
              <a:rPr lang="en-US"/>
              <a:pPr/>
              <a:t>22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04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3A5C2-AD37-254D-A26B-B8D61F1420D9}" type="slidenum">
              <a:rPr lang="en-US"/>
              <a:pPr/>
              <a:t>23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97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3A5C2-AD37-254D-A26B-B8D61F1420D9}" type="slidenum">
              <a:rPr lang="en-US"/>
              <a:pPr/>
              <a:t>24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00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5B995-B3A5-DF4C-BA2E-0B308FBD1404}" type="slidenum">
              <a:rPr lang="en-US"/>
              <a:pPr/>
              <a:t>25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82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A49F2-0B00-114D-857D-24E5C63F713E}" type="slidenum">
              <a:rPr lang="en-US"/>
              <a:pPr/>
              <a:t>26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1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79604-39AA-2945-856E-D452D5BE5717}" type="slidenum">
              <a:rPr lang="en-US"/>
              <a:pPr/>
              <a:t>3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1AFD8-134F-904E-AC70-294EC372AEEF}" type="slidenum">
              <a:rPr lang="en-US"/>
              <a:pPr/>
              <a:t>4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2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61D3-F6E6-2549-8FD9-4FDBE4C1BA39}" type="slidenum">
              <a:rPr lang="en-US"/>
              <a:pPr/>
              <a:t>5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1A938-46D6-044B-883D-31116D89EEC7}" type="slidenum">
              <a:rPr lang="en-US"/>
              <a:pPr/>
              <a:t>6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36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1A938-46D6-044B-883D-31116D89EEC7}" type="slidenum">
              <a:rPr lang="en-US"/>
              <a:pPr/>
              <a:t>7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5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1AFD8-134F-904E-AC70-294EC372AEEF}" type="slidenum">
              <a:rPr lang="en-US"/>
              <a:pPr/>
              <a:t>8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37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8ACB4-FBFB-F745-98DF-9AAFC959CBCB}" type="slidenum">
              <a:rPr lang="en-US"/>
              <a:pPr/>
              <a:t>9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962EE8-3E68-CF4A-B5B6-D4A8566F6C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D7A7D-90F0-0445-A5B1-5A5A7C055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2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46C6F-7BBE-AA46-AF36-100DCED6DA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3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A5F6F-150A-8548-9AEE-58331C3A4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0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8C79D-637E-D74A-A1D4-994603BD86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06092-1473-BE4B-83C4-3FB36CFDD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7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AB311-A98E-AF41-A479-124E7AB357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E3E3B-E531-C143-B629-F7BC4A136C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1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8CEF4-72AD-1940-A0D6-155B7D04C3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1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8686A-B745-674C-8D6B-CBC2009D2A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D6819-9840-A944-AE15-8D55A5EAF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7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37819BC-FCE1-0746-869D-0FC2B735C0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2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3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25.png"/><Relationship Id="rId10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2.pn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3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37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3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4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4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44.png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4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4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oleObject" Target="../embeddings/oleObject28.bin"/><Relationship Id="rId7" Type="http://schemas.openxmlformats.org/officeDocument/2006/relationships/image" Target="../media/image46.w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4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5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52.png"/><Relationship Id="rId5" Type="http://schemas.openxmlformats.org/officeDocument/2006/relationships/oleObject" Target="../embeddings/oleObject31.bin"/><Relationship Id="rId6" Type="http://schemas.openxmlformats.org/officeDocument/2006/relationships/image" Target="../media/image51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53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5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56.png"/><Relationship Id="rId5" Type="http://schemas.openxmlformats.org/officeDocument/2006/relationships/oleObject" Target="../embeddings/oleObject34.bin"/><Relationship Id="rId6" Type="http://schemas.openxmlformats.org/officeDocument/2006/relationships/image" Target="../media/image5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11.emf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9.emf"/><Relationship Id="rId10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27</a:t>
            </a:r>
            <a:br>
              <a:rPr lang="en-US" sz="5400" dirty="0" smtClean="0"/>
            </a:br>
            <a:r>
              <a:rPr lang="en-US" sz="3200" dirty="0" smtClean="0"/>
              <a:t>Molecular orbital theory III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70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752600"/>
            <a:ext cx="2828188" cy="1626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809" y="1600200"/>
            <a:ext cx="2895600" cy="1665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808" y="4953000"/>
            <a:ext cx="2914990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4808" y="3276600"/>
            <a:ext cx="2914992" cy="1676400"/>
          </a:xfrm>
          <a:prstGeom prst="rect">
            <a:avLst/>
          </a:prstGeom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 theory for Ne</a:t>
            </a:r>
            <a:r>
              <a:rPr lang="en-US" baseline="-25000" dirty="0" smtClean="0"/>
              <a:t>2</a:t>
            </a:r>
            <a:r>
              <a:rPr lang="en-US" dirty="0" smtClean="0"/>
              <a:t>, F</a:t>
            </a:r>
            <a:r>
              <a:rPr lang="en-US" baseline="-25000" dirty="0" smtClean="0"/>
              <a:t>2</a:t>
            </a:r>
            <a:r>
              <a:rPr lang="en-US" dirty="0" smtClean="0"/>
              <a:t> and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042592" y="2819400"/>
            <a:ext cx="776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324008" y="16764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857408" y="16764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4247808" y="20574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33608" y="20574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781208" y="20574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4400208" y="20574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4247808" y="25908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933608" y="25908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781208" y="25908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400208" y="25908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4324008" y="29718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857408" y="29718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4324008" y="33528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857408" y="33528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4324008" y="46482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4857408" y="46482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4324008" y="63246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857408" y="63246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4324008" y="50292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4857408" y="50292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2133600" y="3505200"/>
            <a:ext cx="53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03619" y="4191000"/>
            <a:ext cx="59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3581400"/>
            <a:ext cx="2209801" cy="127084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5181600"/>
            <a:ext cx="2209801" cy="1270848"/>
          </a:xfrm>
          <a:prstGeom prst="rect">
            <a:avLst/>
          </a:prstGeom>
        </p:spPr>
      </p:pic>
      <p:sp>
        <p:nvSpPr>
          <p:cNvPr id="40" name="Donut 39"/>
          <p:cNvSpPr/>
          <p:nvPr/>
        </p:nvSpPr>
        <p:spPr bwMode="auto">
          <a:xfrm>
            <a:off x="3886200" y="1828800"/>
            <a:ext cx="1447800" cy="762000"/>
          </a:xfrm>
          <a:prstGeom prst="donut">
            <a:avLst/>
          </a:prstGeom>
          <a:solidFill>
            <a:srgbClr val="FF6600">
              <a:alpha val="36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6606" y="1752600"/>
            <a:ext cx="25129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Hund’s</a:t>
            </a:r>
            <a:r>
              <a:rPr lang="en-US" dirty="0" smtClean="0">
                <a:solidFill>
                  <a:srgbClr val="FF6600"/>
                </a:solidFill>
              </a:rPr>
              <a:t> rule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O</a:t>
            </a:r>
            <a:r>
              <a:rPr lang="en-US" baseline="-25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 is magnetic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8" grpId="0"/>
      <p:bldP spid="38" grpId="1"/>
      <p:bldP spid="39" grpId="0"/>
      <p:bldP spid="40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600200"/>
            <a:ext cx="2895600" cy="16652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276600"/>
            <a:ext cx="2914992" cy="167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1752600"/>
            <a:ext cx="2828188" cy="16264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1600199"/>
            <a:ext cx="2971800" cy="170907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3429000"/>
            <a:ext cx="2649989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4808" y="4953000"/>
            <a:ext cx="2914990" cy="1676400"/>
          </a:xfrm>
          <a:prstGeom prst="rect">
            <a:avLst/>
          </a:prstGeom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 theory for N</a:t>
            </a:r>
            <a:r>
              <a:rPr lang="en-US" baseline="-25000" dirty="0" smtClean="0"/>
              <a:t>2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/>
              <a:t>, </a:t>
            </a:r>
            <a:r>
              <a:rPr lang="en-US" dirty="0" smtClean="0"/>
              <a:t>and 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142441" y="2819400"/>
            <a:ext cx="577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4247808" y="25908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933608" y="25908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781208" y="25908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400208" y="25908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4324008" y="25146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857408" y="25146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4324008" y="38862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857408" y="38862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4324008" y="46482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4857408" y="46482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4324008" y="63246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857408" y="63246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4324008" y="50292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4857408" y="5029200"/>
            <a:ext cx="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2113612" y="3505200"/>
            <a:ext cx="577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C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23518" y="4191000"/>
            <a:ext cx="557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B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400" y="3581400"/>
            <a:ext cx="2209801" cy="127084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400" y="5129952"/>
            <a:ext cx="2209801" cy="1270848"/>
          </a:xfrm>
          <a:prstGeom prst="rect">
            <a:avLst/>
          </a:prstGeom>
        </p:spPr>
      </p:pic>
      <p:sp>
        <p:nvSpPr>
          <p:cNvPr id="2" name="Up-Down Arrow 1"/>
          <p:cNvSpPr/>
          <p:nvPr/>
        </p:nvSpPr>
        <p:spPr bwMode="auto">
          <a:xfrm>
            <a:off x="6705600" y="3200400"/>
            <a:ext cx="381000" cy="914400"/>
          </a:xfrm>
          <a:prstGeom prst="upDownArrow">
            <a:avLst/>
          </a:prstGeom>
          <a:solidFill>
            <a:srgbClr val="FF6600">
              <a:alpha val="43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Up Arrow 2"/>
          <p:cNvSpPr/>
          <p:nvPr/>
        </p:nvSpPr>
        <p:spPr bwMode="auto">
          <a:xfrm>
            <a:off x="6705600" y="2667000"/>
            <a:ext cx="381000" cy="457200"/>
          </a:xfrm>
          <a:prstGeom prst="upArrow">
            <a:avLst/>
          </a:prstGeom>
          <a:solidFill>
            <a:srgbClr val="FF6600">
              <a:alpha val="36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Up Arrow 44"/>
          <p:cNvSpPr/>
          <p:nvPr/>
        </p:nvSpPr>
        <p:spPr bwMode="auto">
          <a:xfrm rot="10800000">
            <a:off x="6705600" y="4205464"/>
            <a:ext cx="381000" cy="671335"/>
          </a:xfrm>
          <a:prstGeom prst="upArrow">
            <a:avLst/>
          </a:prstGeom>
          <a:solidFill>
            <a:srgbClr val="FF6600">
              <a:alpha val="36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6" name="Up-Down Arrow 45"/>
          <p:cNvSpPr/>
          <p:nvPr/>
        </p:nvSpPr>
        <p:spPr bwMode="auto">
          <a:xfrm>
            <a:off x="4343401" y="3124200"/>
            <a:ext cx="381000" cy="457200"/>
          </a:xfrm>
          <a:prstGeom prst="upDownArrow">
            <a:avLst/>
          </a:prstGeom>
          <a:solidFill>
            <a:srgbClr val="FF6600">
              <a:alpha val="43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7" name="Up Arrow 46"/>
          <p:cNvSpPr/>
          <p:nvPr/>
        </p:nvSpPr>
        <p:spPr bwMode="auto">
          <a:xfrm>
            <a:off x="4343401" y="2667000"/>
            <a:ext cx="381000" cy="457200"/>
          </a:xfrm>
          <a:prstGeom prst="upArrow">
            <a:avLst/>
          </a:prstGeom>
          <a:solidFill>
            <a:srgbClr val="FF6600">
              <a:alpha val="36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Up Arrow 47"/>
          <p:cNvSpPr/>
          <p:nvPr/>
        </p:nvSpPr>
        <p:spPr bwMode="auto">
          <a:xfrm rot="10800000">
            <a:off x="4343401" y="3505200"/>
            <a:ext cx="381000" cy="457200"/>
          </a:xfrm>
          <a:prstGeom prst="upArrow">
            <a:avLst/>
          </a:prstGeom>
          <a:solidFill>
            <a:srgbClr val="FF6600">
              <a:alpha val="36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Donut 48"/>
          <p:cNvSpPr/>
          <p:nvPr/>
        </p:nvSpPr>
        <p:spPr bwMode="auto">
          <a:xfrm>
            <a:off x="3886200" y="2246293"/>
            <a:ext cx="1447800" cy="762000"/>
          </a:xfrm>
          <a:prstGeom prst="donut">
            <a:avLst/>
          </a:prstGeom>
          <a:solidFill>
            <a:srgbClr val="FF6600">
              <a:alpha val="36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6506" y="2170093"/>
            <a:ext cx="2473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6600"/>
                </a:solidFill>
              </a:rPr>
              <a:t>Hund’s</a:t>
            </a:r>
            <a:r>
              <a:rPr lang="en-US" dirty="0" smtClean="0">
                <a:solidFill>
                  <a:srgbClr val="FF6600"/>
                </a:solidFill>
              </a:rPr>
              <a:t> rule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B</a:t>
            </a:r>
            <a:r>
              <a:rPr lang="en-US" baseline="-25000" dirty="0" smtClean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 is magnetic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664908"/>
              </p:ext>
            </p:extLst>
          </p:nvPr>
        </p:nvGraphicFramePr>
        <p:xfrm>
          <a:off x="457200" y="5105400"/>
          <a:ext cx="1974066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98" name="Equation" r:id="rId11" imgW="622300" imgH="431800" progId="Equation.DSMT4">
                  <p:embed/>
                </p:oleObj>
              </mc:Choice>
              <mc:Fallback>
                <p:oleObj name="Equation" r:id="rId11" imgW="622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05400"/>
                        <a:ext cx="1974066" cy="13716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9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8" grpId="0"/>
      <p:bldP spid="38" grpId="1"/>
      <p:bldP spid="39" grpId="0"/>
      <p:bldP spid="2" grpId="0" animBg="1"/>
      <p:bldP spid="2" grpId="1" animBg="1"/>
      <p:bldP spid="3" grpId="0" animBg="1"/>
      <p:bldP spid="45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905000"/>
            <a:ext cx="6492478" cy="3733800"/>
          </a:xfrm>
          <a:prstGeom prst="rect">
            <a:avLst/>
          </a:prstGeom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bond in HF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800600" cy="441166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bond </a:t>
            </a:r>
            <a:r>
              <a:rPr lang="en-US" dirty="0" smtClean="0"/>
              <a:t>in hydrogen fluoride is </a:t>
            </a:r>
            <a:r>
              <a:rPr lang="en-US" dirty="0"/>
              <a:t>covalent but also </a:t>
            </a:r>
            <a:r>
              <a:rPr lang="en-US" dirty="0" smtClean="0"/>
              <a:t>ionic </a:t>
            </a:r>
            <a:r>
              <a:rPr lang="en-US" dirty="0"/>
              <a:t>(H</a:t>
            </a:r>
            <a:r>
              <a:rPr lang="el-GR" baseline="30000" dirty="0">
                <a:cs typeface="Arial" charset="0"/>
              </a:rPr>
              <a:t>δ</a:t>
            </a:r>
            <a:r>
              <a:rPr lang="en-US" baseline="30000" dirty="0">
                <a:cs typeface="Arial" charset="0"/>
              </a:rPr>
              <a:t>+</a:t>
            </a:r>
            <a:r>
              <a:rPr lang="en-US" dirty="0">
                <a:cs typeface="Arial" charset="0"/>
              </a:rPr>
              <a:t>F</a:t>
            </a:r>
            <a:r>
              <a:rPr lang="el-GR" baseline="30000" dirty="0">
                <a:cs typeface="Arial" charset="0"/>
              </a:rPr>
              <a:t>δ–</a:t>
            </a:r>
            <a:r>
              <a:rPr lang="en-US" dirty="0">
                <a:cs typeface="Arial" charset="0"/>
              </a:rPr>
              <a:t>).</a:t>
            </a:r>
          </a:p>
          <a:p>
            <a:r>
              <a:rPr lang="en-US" dirty="0">
                <a:cs typeface="Arial" charset="0"/>
              </a:rPr>
              <a:t>H 1</a:t>
            </a:r>
            <a:r>
              <a:rPr lang="en-US" i="1" dirty="0">
                <a:cs typeface="Arial" charset="0"/>
              </a:rPr>
              <a:t>s</a:t>
            </a:r>
            <a:r>
              <a:rPr lang="en-US" dirty="0">
                <a:cs typeface="Arial" charset="0"/>
              </a:rPr>
              <a:t> and F 2</a:t>
            </a:r>
            <a:r>
              <a:rPr lang="en-US" i="1" dirty="0">
                <a:cs typeface="Arial" charset="0"/>
              </a:rPr>
              <a:t>p</a:t>
            </a:r>
            <a:r>
              <a:rPr lang="en-US" dirty="0">
                <a:cs typeface="Arial" charset="0"/>
              </a:rPr>
              <a:t> form the bond, but they have uneven </a:t>
            </a:r>
            <a:r>
              <a:rPr lang="en-US" dirty="0" smtClean="0">
                <a:cs typeface="Arial" charset="0"/>
              </a:rPr>
              <a:t>weights in LCAO MO’s .</a:t>
            </a:r>
            <a:endParaRPr lang="el-GR" dirty="0">
              <a:cs typeface="Arial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756769"/>
              </p:ext>
            </p:extLst>
          </p:nvPr>
        </p:nvGraphicFramePr>
        <p:xfrm>
          <a:off x="207962" y="5262562"/>
          <a:ext cx="5354638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79" name="Equation" r:id="rId5" imgW="2387600" imgH="609600" progId="Equation.DSMT4">
                  <p:embed/>
                </p:oleObj>
              </mc:Choice>
              <mc:Fallback>
                <p:oleObj name="Equation" r:id="rId5" imgW="23876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" y="5262562"/>
                        <a:ext cx="5354638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409412" y="5648980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l-GR" baseline="30000" dirty="0">
                <a:solidFill>
                  <a:srgbClr val="0000FF"/>
                </a:solidFill>
                <a:cs typeface="Arial" charset="0"/>
              </a:rPr>
              <a:t>δ</a:t>
            </a:r>
            <a:r>
              <a:rPr lang="en-US" baseline="30000" dirty="0">
                <a:solidFill>
                  <a:srgbClr val="0000FF"/>
                </a:solidFill>
                <a:cs typeface="Arial" charset="0"/>
              </a:rPr>
              <a:t>+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F</a:t>
            </a:r>
            <a:r>
              <a:rPr lang="el-GR" baseline="30000" dirty="0">
                <a:solidFill>
                  <a:srgbClr val="0000FF"/>
                </a:solidFill>
                <a:cs typeface="Arial" charset="0"/>
              </a:rPr>
              <a:t>δ–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6172200" y="502920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696200" y="502920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905000"/>
            <a:ext cx="6492478" cy="3733800"/>
          </a:xfrm>
          <a:prstGeom prst="rect">
            <a:avLst/>
          </a:prstGeom>
        </p:spPr>
      </p:pic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bond in HF</a:t>
            </a:r>
            <a:endParaRPr lang="en-US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4267200" cy="4681538"/>
          </a:xfrm>
        </p:spPr>
        <p:txBody>
          <a:bodyPr/>
          <a:lstStyle/>
          <a:p>
            <a:r>
              <a:rPr lang="en-US" dirty="0"/>
              <a:t>Calculate the </a:t>
            </a:r>
            <a:r>
              <a:rPr lang="en-US" dirty="0" smtClean="0"/>
              <a:t>LCAO MO’s and </a:t>
            </a:r>
            <a:r>
              <a:rPr lang="en-US" dirty="0"/>
              <a:t>energies of the </a:t>
            </a:r>
            <a:r>
              <a:rPr lang="el-GR" dirty="0">
                <a:cs typeface="Arial" charset="0"/>
              </a:rPr>
              <a:t>σ</a:t>
            </a:r>
            <a:r>
              <a:rPr lang="en-US" dirty="0">
                <a:cs typeface="Arial" charset="0"/>
              </a:rPr>
              <a:t> orbitals in the HF molecule, taking </a:t>
            </a:r>
            <a:r>
              <a:rPr lang="en-US" dirty="0" smtClean="0">
                <a:cs typeface="Arial" charset="0"/>
              </a:rPr>
              <a:t> </a:t>
            </a:r>
            <a:r>
              <a:rPr lang="el-GR" i="1" dirty="0" smtClean="0">
                <a:cs typeface="Arial" charset="0"/>
              </a:rPr>
              <a:t>β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= –1.0 </a:t>
            </a:r>
            <a:r>
              <a:rPr lang="en-US" dirty="0" err="1">
                <a:cs typeface="Arial" charset="0"/>
              </a:rPr>
              <a:t>eV</a:t>
            </a:r>
            <a:r>
              <a:rPr lang="en-US" dirty="0">
                <a:cs typeface="Arial" charset="0"/>
              </a:rPr>
              <a:t> and the following ionization </a:t>
            </a:r>
            <a:r>
              <a:rPr lang="en-US" dirty="0" smtClean="0">
                <a:cs typeface="Arial" charset="0"/>
              </a:rPr>
              <a:t>energies (</a:t>
            </a:r>
            <a:r>
              <a:rPr lang="en-US" i="1" dirty="0" smtClean="0">
                <a:cs typeface="Arial" charset="0"/>
              </a:rPr>
              <a:t>α</a:t>
            </a:r>
            <a:r>
              <a:rPr lang="en-US" dirty="0" smtClean="0">
                <a:cs typeface="Arial" charset="0"/>
              </a:rPr>
              <a:t>’s): </a:t>
            </a:r>
            <a:r>
              <a:rPr lang="en-US" dirty="0">
                <a:cs typeface="Arial" charset="0"/>
              </a:rPr>
              <a:t>H1</a:t>
            </a:r>
            <a:r>
              <a:rPr lang="en-US" i="1" dirty="0">
                <a:cs typeface="Arial" charset="0"/>
              </a:rPr>
              <a:t>s</a:t>
            </a:r>
            <a:r>
              <a:rPr lang="en-US" dirty="0">
                <a:cs typeface="Arial" charset="0"/>
              </a:rPr>
              <a:t> 13.6 </a:t>
            </a:r>
            <a:r>
              <a:rPr lang="en-US" dirty="0" err="1">
                <a:cs typeface="Arial" charset="0"/>
              </a:rPr>
              <a:t>eV</a:t>
            </a:r>
            <a:r>
              <a:rPr lang="en-US" dirty="0">
                <a:cs typeface="Arial" charset="0"/>
              </a:rPr>
              <a:t>, F2</a:t>
            </a:r>
            <a:r>
              <a:rPr lang="en-US" i="1" dirty="0">
                <a:cs typeface="Arial" charset="0"/>
              </a:rPr>
              <a:t>p</a:t>
            </a:r>
            <a:r>
              <a:rPr lang="en-US" dirty="0">
                <a:cs typeface="Arial" charset="0"/>
              </a:rPr>
              <a:t> 18.6 </a:t>
            </a:r>
            <a:r>
              <a:rPr lang="en-US" dirty="0" err="1">
                <a:cs typeface="Arial" charset="0"/>
              </a:rPr>
              <a:t>eV</a:t>
            </a:r>
            <a:r>
              <a:rPr lang="en-US" dirty="0" smtClean="0">
                <a:cs typeface="Arial" charset="0"/>
              </a:rPr>
              <a:t>. Assume </a:t>
            </a:r>
            <a:r>
              <a:rPr lang="en-US" i="1" dirty="0" smtClean="0">
                <a:cs typeface="Arial" charset="0"/>
              </a:rPr>
              <a:t>S </a:t>
            </a:r>
            <a:r>
              <a:rPr lang="en-US" dirty="0" smtClean="0">
                <a:cs typeface="Arial" charset="0"/>
              </a:rPr>
              <a:t>= 0. 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eigenvalue eqn. (review)</a:t>
            </a:r>
            <a:endParaRPr lang="en-US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dirty="0" smtClean="0"/>
              <a:t>With </a:t>
            </a:r>
            <a:r>
              <a:rPr lang="en-US" i="1" dirty="0" smtClean="0"/>
              <a:t>S = </a:t>
            </a:r>
            <a:r>
              <a:rPr lang="en-US" dirty="0" smtClean="0"/>
              <a:t>0,</a:t>
            </a:r>
            <a:endParaRPr lang="el-GR" dirty="0">
              <a:cs typeface="Arial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186466"/>
              </p:ext>
            </p:extLst>
          </p:nvPr>
        </p:nvGraphicFramePr>
        <p:xfrm>
          <a:off x="2362200" y="2133600"/>
          <a:ext cx="429260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6" name="Equation" r:id="rId4" imgW="2057400" imgH="609600" progId="Equation.DSMT4">
                  <p:embed/>
                </p:oleObj>
              </mc:Choice>
              <mc:Fallback>
                <p:oleObj name="Equation" r:id="rId4" imgW="20574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133600"/>
                        <a:ext cx="4292600" cy="127158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465465"/>
              </p:ext>
            </p:extLst>
          </p:nvPr>
        </p:nvGraphicFramePr>
        <p:xfrm>
          <a:off x="2133600" y="4267200"/>
          <a:ext cx="5033962" cy="237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7" name="Equation" r:id="rId6" imgW="2717800" imgH="1282700" progId="Equation.DSMT4">
                  <p:embed/>
                </p:oleObj>
              </mc:Choice>
              <mc:Fallback>
                <p:oleObj name="Equation" r:id="rId6" imgW="2717800" imgH="1282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267200"/>
                        <a:ext cx="5033962" cy="237013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155735"/>
              </p:ext>
            </p:extLst>
          </p:nvPr>
        </p:nvGraphicFramePr>
        <p:xfrm>
          <a:off x="2819400" y="3581400"/>
          <a:ext cx="3417887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8" name="Equation" r:id="rId8" imgW="1638300" imgH="279400" progId="Equation.DSMT4">
                  <p:embed/>
                </p:oleObj>
              </mc:Choice>
              <mc:Fallback>
                <p:oleObj name="Equation" r:id="rId8" imgW="1638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581400"/>
                        <a:ext cx="3417887" cy="582612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75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bond in HF</a:t>
            </a:r>
            <a:endParaRPr lang="en-US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dirty="0"/>
              <a:t>Ionization energies give us the depth of </a:t>
            </a:r>
            <a:r>
              <a:rPr lang="en-US" dirty="0" smtClean="0"/>
              <a:t>AO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s, which correspond to −</a:t>
            </a:r>
            <a:r>
              <a:rPr lang="el-GR" i="1" dirty="0" smtClean="0">
                <a:cs typeface="Arial" charset="0"/>
              </a:rPr>
              <a:t>α</a:t>
            </a:r>
            <a:r>
              <a:rPr lang="en-US" baseline="-25000" dirty="0" smtClean="0">
                <a:cs typeface="Arial" charset="0"/>
              </a:rPr>
              <a:t>H1</a:t>
            </a:r>
            <a:r>
              <a:rPr lang="en-US" i="1" baseline="-25000" dirty="0" smtClean="0">
                <a:cs typeface="Arial" charset="0"/>
              </a:rPr>
              <a:t>s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and </a:t>
            </a:r>
            <a:r>
              <a:rPr lang="en-US" dirty="0"/>
              <a:t>−</a:t>
            </a:r>
            <a:r>
              <a:rPr lang="el-GR" i="1" dirty="0" smtClean="0">
                <a:cs typeface="Arial" charset="0"/>
              </a:rPr>
              <a:t>α</a:t>
            </a:r>
            <a:r>
              <a:rPr lang="en-US" baseline="-25000" dirty="0" smtClean="0">
                <a:cs typeface="Arial" charset="0"/>
              </a:rPr>
              <a:t>F2</a:t>
            </a:r>
            <a:r>
              <a:rPr lang="en-US" i="1" baseline="-25000" dirty="0" smtClean="0">
                <a:cs typeface="Arial" charset="0"/>
              </a:rPr>
              <a:t>p</a:t>
            </a:r>
            <a:r>
              <a:rPr lang="en-US" dirty="0" smtClean="0">
                <a:cs typeface="Arial" charset="0"/>
              </a:rPr>
              <a:t>.</a:t>
            </a:r>
            <a:endParaRPr lang="el-GR" dirty="0">
              <a:cs typeface="Arial" charset="0"/>
            </a:endParaRPr>
          </a:p>
        </p:txBody>
      </p:sp>
      <p:graphicFrame>
        <p:nvGraphicFramePr>
          <p:cNvPr id="2355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048415"/>
              </p:ext>
            </p:extLst>
          </p:nvPr>
        </p:nvGraphicFramePr>
        <p:xfrm>
          <a:off x="1354138" y="2743200"/>
          <a:ext cx="6303962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89" name="Equation" r:id="rId4" imgW="2603500" imgH="762000" progId="Equation.DSMT4">
                  <p:embed/>
                </p:oleObj>
              </mc:Choice>
              <mc:Fallback>
                <p:oleObj name="Equation" r:id="rId4" imgW="2603500" imgH="76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2743200"/>
                        <a:ext cx="6303962" cy="185102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416223"/>
              </p:ext>
            </p:extLst>
          </p:nvPr>
        </p:nvGraphicFramePr>
        <p:xfrm>
          <a:off x="747713" y="5132388"/>
          <a:ext cx="29400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90" name="Equation" r:id="rId6" imgW="1346200" imgH="622300" progId="Equation.DSMT4">
                  <p:embed/>
                </p:oleObj>
              </mc:Choice>
              <mc:Fallback>
                <p:oleObj name="Equation" r:id="rId6" imgW="1346200" imgH="62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5132388"/>
                        <a:ext cx="294005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646907"/>
              </p:ext>
            </p:extLst>
          </p:nvPr>
        </p:nvGraphicFramePr>
        <p:xfrm>
          <a:off x="5251450" y="5181600"/>
          <a:ext cx="3106738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91" name="Equation" r:id="rId8" imgW="1422400" imgH="622300" progId="Equation.DSMT4">
                  <p:embed/>
                </p:oleObj>
              </mc:Choice>
              <mc:Fallback>
                <p:oleObj name="Equation" r:id="rId8" imgW="1422400" imgH="62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50" y="5181600"/>
                        <a:ext cx="3106738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2362200" y="4724400"/>
            <a:ext cx="3048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4800600" y="4648200"/>
            <a:ext cx="14478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</a:t>
            </a:r>
            <a:r>
              <a:rPr lang="en-US" dirty="0" err="1" smtClean="0">
                <a:cs typeface="Arial" charset="0"/>
              </a:rPr>
              <a:t>ückel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approximation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consider LCAO MO’s constructed from just the </a:t>
            </a:r>
            <a:r>
              <a:rPr lang="en-US" b="1" dirty="0" smtClean="0"/>
              <a:t>π orbitals </a:t>
            </a:r>
            <a:r>
              <a:rPr lang="en-US" dirty="0" smtClean="0"/>
              <a:t>of planar </a:t>
            </a:r>
            <a:r>
              <a:rPr lang="en-US" i="1" dirty="0" smtClean="0"/>
              <a:t>sp</a:t>
            </a:r>
            <a:r>
              <a:rPr lang="en-US" baseline="30000" dirty="0" smtClean="0"/>
              <a:t>2</a:t>
            </a:r>
            <a:r>
              <a:rPr lang="en-US" dirty="0" smtClean="0"/>
              <a:t> hybridized hydrocarbons (</a:t>
            </a:r>
            <a:r>
              <a:rPr lang="en-US" dirty="0" err="1"/>
              <a:t>σ</a:t>
            </a:r>
            <a:r>
              <a:rPr lang="en-US" dirty="0"/>
              <a:t> orbitals </a:t>
            </a:r>
            <a:r>
              <a:rPr lang="en-US" dirty="0" smtClean="0"/>
              <a:t>not </a:t>
            </a:r>
            <a:r>
              <a:rPr lang="en-US" dirty="0"/>
              <a:t>considered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analyze the effect of </a:t>
            </a:r>
            <a:r>
              <a:rPr lang="en-US" b="1" dirty="0"/>
              <a:t>π </a:t>
            </a:r>
            <a:r>
              <a:rPr lang="en-US" b="1" dirty="0" smtClean="0"/>
              <a:t>electron conjugation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</a:t>
            </a:r>
            <a:r>
              <a:rPr lang="en-US" dirty="0" smtClean="0"/>
              <a:t> orbital has the same                     .</a:t>
            </a:r>
          </a:p>
          <a:p>
            <a:r>
              <a:rPr lang="en-US" sz="3000" dirty="0" smtClean="0"/>
              <a:t>Only the nearest neighbor </a:t>
            </a:r>
            <a:r>
              <a:rPr lang="en-US" i="1" dirty="0" err="1"/>
              <a:t>p</a:t>
            </a:r>
            <a:r>
              <a:rPr lang="en-US" i="1" baseline="-25000" dirty="0" err="1"/>
              <a:t>z</a:t>
            </a:r>
            <a:r>
              <a:rPr lang="en-US" dirty="0"/>
              <a:t> </a:t>
            </a:r>
            <a:r>
              <a:rPr lang="en-US" sz="3000" dirty="0" smtClean="0"/>
              <a:t>orbitals have nonzero                     .</a:t>
            </a:r>
          </a:p>
          <a:p>
            <a:pPr lvl="1"/>
            <a:endParaRPr lang="en-US" sz="30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625610"/>
              </p:ext>
            </p:extLst>
          </p:nvPr>
        </p:nvGraphicFramePr>
        <p:xfrm>
          <a:off x="5791200" y="4191000"/>
          <a:ext cx="213518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9" name="Equation" r:id="rId4" imgW="977900" imgH="292100" progId="Equation.DSMT4">
                  <p:embed/>
                </p:oleObj>
              </mc:Choice>
              <mc:Fallback>
                <p:oleObj name="Equation" r:id="rId4" imgW="9779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191000"/>
                        <a:ext cx="2135188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14768"/>
              </p:ext>
            </p:extLst>
          </p:nvPr>
        </p:nvGraphicFramePr>
        <p:xfrm>
          <a:off x="2311400" y="5181600"/>
          <a:ext cx="21082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20" name="Equation" r:id="rId6" imgW="965200" imgH="292100" progId="Equation.DSMT4">
                  <p:embed/>
                </p:oleObj>
              </mc:Choice>
              <mc:Fallback>
                <p:oleObj name="Equation" r:id="rId6" imgW="965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5181600"/>
                        <a:ext cx="21082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3200400" y="5791200"/>
            <a:ext cx="3048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3505200" y="5791200"/>
            <a:ext cx="3048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6096000"/>
            <a:ext cx="673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Centered on the nearest neighbor carbon atoms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Ethylene (isolated π bond)</a:t>
            </a:r>
            <a:endParaRPr lang="en-US" dirty="0">
              <a:cs typeface="Arial" charset="0"/>
            </a:endParaRPr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065487"/>
              </p:ext>
            </p:extLst>
          </p:nvPr>
        </p:nvGraphicFramePr>
        <p:xfrm>
          <a:off x="2590800" y="2133600"/>
          <a:ext cx="4267200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56" name="Equation" r:id="rId4" imgW="1396800" imgH="482400" progId="Equation.DSMT4">
                  <p:embed/>
                </p:oleObj>
              </mc:Choice>
              <mc:Fallback>
                <p:oleObj name="Equation" r:id="rId4" imgW="1396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133600"/>
                        <a:ext cx="4267200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7" name="Line 5"/>
          <p:cNvSpPr>
            <a:spLocks noChangeShapeType="1"/>
          </p:cNvSpPr>
          <p:nvPr/>
        </p:nvSpPr>
        <p:spPr bwMode="auto">
          <a:xfrm>
            <a:off x="3505200" y="4114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8" name="Line 6"/>
          <p:cNvSpPr>
            <a:spLocks noChangeShapeType="1"/>
          </p:cNvSpPr>
          <p:nvPr/>
        </p:nvSpPr>
        <p:spPr bwMode="auto">
          <a:xfrm flipH="1">
            <a:off x="3505200" y="4876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>
            <a:off x="3962400" y="4800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00" name="Line 8"/>
          <p:cNvSpPr>
            <a:spLocks noChangeShapeType="1"/>
          </p:cNvSpPr>
          <p:nvPr/>
        </p:nvSpPr>
        <p:spPr bwMode="auto">
          <a:xfrm>
            <a:off x="3962400" y="4953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01" name="Line 9"/>
          <p:cNvSpPr>
            <a:spLocks noChangeShapeType="1"/>
          </p:cNvSpPr>
          <p:nvPr/>
        </p:nvSpPr>
        <p:spPr bwMode="auto">
          <a:xfrm>
            <a:off x="5181600" y="4876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02" name="Line 10"/>
          <p:cNvSpPr>
            <a:spLocks noChangeShapeType="1"/>
          </p:cNvSpPr>
          <p:nvPr/>
        </p:nvSpPr>
        <p:spPr bwMode="auto">
          <a:xfrm flipH="1">
            <a:off x="5181600" y="4114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03" name="AutoShape 11"/>
          <p:cNvSpPr>
            <a:spLocks noChangeArrowheads="1"/>
          </p:cNvSpPr>
          <p:nvPr/>
        </p:nvSpPr>
        <p:spPr bwMode="auto">
          <a:xfrm>
            <a:off x="3733800" y="4572000"/>
            <a:ext cx="381000" cy="5334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0 w 21600"/>
              <a:gd name="T5" fmla="*/ -1 h 21600"/>
              <a:gd name="T6" fmla="*/ 2699 w 21600"/>
              <a:gd name="T7" fmla="*/ 10799 h 21600"/>
              <a:gd name="T8" fmla="*/ 10800 w 21600"/>
              <a:gd name="T9" fmla="*/ 5399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3733800" y="4114800"/>
            <a:ext cx="390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>
                <a:cs typeface="Arial" charset="0"/>
              </a:rPr>
              <a:t>α</a:t>
            </a:r>
          </a:p>
        </p:txBody>
      </p:sp>
      <p:sp>
        <p:nvSpPr>
          <p:cNvPr id="187405" name="AutoShape 13"/>
          <p:cNvSpPr>
            <a:spLocks noChangeArrowheads="1"/>
          </p:cNvSpPr>
          <p:nvPr/>
        </p:nvSpPr>
        <p:spPr bwMode="auto">
          <a:xfrm>
            <a:off x="5019675" y="4572000"/>
            <a:ext cx="381000" cy="5334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0 w 21600"/>
              <a:gd name="T5" fmla="*/ -1 h 21600"/>
              <a:gd name="T6" fmla="*/ 2699 w 21600"/>
              <a:gd name="T7" fmla="*/ 10799 h 21600"/>
              <a:gd name="T8" fmla="*/ 10800 w 21600"/>
              <a:gd name="T9" fmla="*/ 5399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5019675" y="4114800"/>
            <a:ext cx="390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>
                <a:cs typeface="Arial" charset="0"/>
              </a:rPr>
              <a:t>α</a:t>
            </a:r>
          </a:p>
        </p:txBody>
      </p:sp>
      <p:sp>
        <p:nvSpPr>
          <p:cNvPr id="187407" name="AutoShape 15"/>
          <p:cNvSpPr>
            <a:spLocks noChangeArrowheads="1"/>
          </p:cNvSpPr>
          <p:nvPr/>
        </p:nvSpPr>
        <p:spPr bwMode="auto">
          <a:xfrm>
            <a:off x="3886200" y="5029200"/>
            <a:ext cx="1524000" cy="457200"/>
          </a:xfrm>
          <a:prstGeom prst="curvedUpArrow">
            <a:avLst>
              <a:gd name="adj1" fmla="val 66667"/>
              <a:gd name="adj2" fmla="val 133333"/>
              <a:gd name="adj3" fmla="val 33333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8" name="Text Box 16"/>
          <p:cNvSpPr txBox="1">
            <a:spLocks noChangeArrowheads="1"/>
          </p:cNvSpPr>
          <p:nvPr/>
        </p:nvSpPr>
        <p:spPr bwMode="auto">
          <a:xfrm>
            <a:off x="4419600" y="5486400"/>
            <a:ext cx="388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>
                <a:cs typeface="Arial" charset="0"/>
              </a:rPr>
              <a:t>β</a:t>
            </a: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2819400" y="2362200"/>
            <a:ext cx="457200" cy="4572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04800" y="2895600"/>
            <a:ext cx="2373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Resonance integral</a:t>
            </a:r>
          </a:p>
          <a:p>
            <a:r>
              <a:rPr lang="en-US" sz="2000">
                <a:solidFill>
                  <a:srgbClr val="FF3300"/>
                </a:solidFill>
              </a:rPr>
              <a:t>(negative)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52400" y="2209800"/>
            <a:ext cx="26122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Coulomb integral of 2</a:t>
            </a:r>
            <a:r>
              <a:rPr lang="en-US" sz="2000" i="1" dirty="0" smtClean="0">
                <a:solidFill>
                  <a:srgbClr val="0000FF"/>
                </a:solidFill>
              </a:rPr>
              <a:t>p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z</a:t>
            </a:r>
            <a:endParaRPr lang="en-US" sz="2000" i="1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514600"/>
            <a:ext cx="6477000" cy="3724898"/>
          </a:xfrm>
          <a:prstGeom prst="rect">
            <a:avLst/>
          </a:prstGeom>
        </p:spPr>
      </p:pic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Ethylene (isolated π bond)</a:t>
            </a:r>
            <a:endParaRPr lang="en-US" dirty="0">
              <a:cs typeface="Arial" charset="0"/>
            </a:endParaRP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324696"/>
              </p:ext>
            </p:extLst>
          </p:nvPr>
        </p:nvGraphicFramePr>
        <p:xfrm>
          <a:off x="2133600" y="1585913"/>
          <a:ext cx="490696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9" name="Equation" r:id="rId5" imgW="2044700" imgH="635000" progId="Equation.DSMT4">
                  <p:embed/>
                </p:oleObj>
              </mc:Choice>
              <mc:Fallback>
                <p:oleObj name="Equation" r:id="rId5" imgW="20447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85913"/>
                        <a:ext cx="4906963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504434"/>
              </p:ext>
            </p:extLst>
          </p:nvPr>
        </p:nvGraphicFramePr>
        <p:xfrm>
          <a:off x="2667000" y="6019800"/>
          <a:ext cx="3857624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0" name="Equation" r:id="rId7" imgW="1523880" imgH="253800" progId="Equation.DSMT4">
                  <p:embed/>
                </p:oleObj>
              </mc:Choice>
              <mc:Fallback>
                <p:oleObj name="Equation" r:id="rId7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019800"/>
                        <a:ext cx="3857624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V="1">
            <a:off x="4114800" y="541020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876800" y="541020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261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Butadiene</a:t>
            </a:r>
            <a:endParaRPr lang="en-US" dirty="0">
              <a:cs typeface="Arial" charset="0"/>
            </a:endParaRPr>
          </a:p>
        </p:txBody>
      </p:sp>
      <p:sp>
        <p:nvSpPr>
          <p:cNvPr id="190468" name="Line 4"/>
          <p:cNvSpPr>
            <a:spLocks noChangeShapeType="1"/>
          </p:cNvSpPr>
          <p:nvPr/>
        </p:nvSpPr>
        <p:spPr bwMode="auto">
          <a:xfrm>
            <a:off x="838200" y="2438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69" name="Line 5"/>
          <p:cNvSpPr>
            <a:spLocks noChangeShapeType="1"/>
          </p:cNvSpPr>
          <p:nvPr/>
        </p:nvSpPr>
        <p:spPr bwMode="auto">
          <a:xfrm flipH="1">
            <a:off x="838200" y="3200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0" name="Line 6"/>
          <p:cNvSpPr>
            <a:spLocks noChangeShapeType="1"/>
          </p:cNvSpPr>
          <p:nvPr/>
        </p:nvSpPr>
        <p:spPr bwMode="auto">
          <a:xfrm>
            <a:off x="1295400" y="3124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1" name="Line 7"/>
          <p:cNvSpPr>
            <a:spLocks noChangeShapeType="1"/>
          </p:cNvSpPr>
          <p:nvPr/>
        </p:nvSpPr>
        <p:spPr bwMode="auto">
          <a:xfrm>
            <a:off x="1295400" y="3276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>
            <a:off x="2514600" y="3200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3" name="Line 9"/>
          <p:cNvSpPr>
            <a:spLocks noChangeShapeType="1"/>
          </p:cNvSpPr>
          <p:nvPr/>
        </p:nvSpPr>
        <p:spPr bwMode="auto">
          <a:xfrm flipH="1">
            <a:off x="2514600" y="2438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1133475" y="2528887"/>
            <a:ext cx="390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3366FF"/>
                </a:solidFill>
                <a:cs typeface="Arial" charset="0"/>
              </a:rPr>
              <a:t>1</a:t>
            </a:r>
            <a:endParaRPr lang="el-GR" dirty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2286000" y="2528887"/>
            <a:ext cx="390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3366FF"/>
                </a:solidFill>
                <a:cs typeface="Arial" charset="0"/>
              </a:rPr>
              <a:t>2</a:t>
            </a:r>
            <a:endParaRPr lang="el-GR" dirty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190478" name="AutoShape 14"/>
          <p:cNvSpPr>
            <a:spLocks noChangeArrowheads="1"/>
          </p:cNvSpPr>
          <p:nvPr/>
        </p:nvSpPr>
        <p:spPr bwMode="auto">
          <a:xfrm>
            <a:off x="1219200" y="3352800"/>
            <a:ext cx="1524000" cy="457200"/>
          </a:xfrm>
          <a:prstGeom prst="curvedUpArrow">
            <a:avLst>
              <a:gd name="adj1" fmla="val 66667"/>
              <a:gd name="adj2" fmla="val 133333"/>
              <a:gd name="adj3" fmla="val 33333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1752600" y="3810000"/>
            <a:ext cx="388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>
                <a:cs typeface="Arial" charset="0"/>
              </a:rPr>
              <a:t>β</a:t>
            </a:r>
          </a:p>
        </p:txBody>
      </p:sp>
      <p:sp>
        <p:nvSpPr>
          <p:cNvPr id="190480" name="Line 16"/>
          <p:cNvSpPr>
            <a:spLocks noChangeShapeType="1"/>
          </p:cNvSpPr>
          <p:nvPr/>
        </p:nvSpPr>
        <p:spPr bwMode="auto">
          <a:xfrm flipH="1">
            <a:off x="2514600" y="3962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1" name="Line 17"/>
          <p:cNvSpPr>
            <a:spLocks noChangeShapeType="1"/>
          </p:cNvSpPr>
          <p:nvPr/>
        </p:nvSpPr>
        <p:spPr bwMode="auto">
          <a:xfrm>
            <a:off x="2971800" y="3886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2" name="Line 18"/>
          <p:cNvSpPr>
            <a:spLocks noChangeShapeType="1"/>
          </p:cNvSpPr>
          <p:nvPr/>
        </p:nvSpPr>
        <p:spPr bwMode="auto">
          <a:xfrm>
            <a:off x="2971800" y="4038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3" name="Line 19"/>
          <p:cNvSpPr>
            <a:spLocks noChangeShapeType="1"/>
          </p:cNvSpPr>
          <p:nvPr/>
        </p:nvSpPr>
        <p:spPr bwMode="auto">
          <a:xfrm>
            <a:off x="4191000" y="3962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4" name="Line 20"/>
          <p:cNvSpPr>
            <a:spLocks noChangeShapeType="1"/>
          </p:cNvSpPr>
          <p:nvPr/>
        </p:nvSpPr>
        <p:spPr bwMode="auto">
          <a:xfrm flipH="1">
            <a:off x="4191000" y="3200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6" name="Text Box 22"/>
          <p:cNvSpPr txBox="1">
            <a:spLocks noChangeArrowheads="1"/>
          </p:cNvSpPr>
          <p:nvPr/>
        </p:nvSpPr>
        <p:spPr bwMode="auto">
          <a:xfrm>
            <a:off x="2816035" y="3362980"/>
            <a:ext cx="384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3366FF"/>
                </a:solidFill>
                <a:cs typeface="Arial" charset="0"/>
              </a:rPr>
              <a:t>3</a:t>
            </a:r>
            <a:endParaRPr lang="el-GR" dirty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190488" name="Text Box 24"/>
          <p:cNvSpPr txBox="1">
            <a:spLocks noChangeArrowheads="1"/>
          </p:cNvSpPr>
          <p:nvPr/>
        </p:nvSpPr>
        <p:spPr bwMode="auto">
          <a:xfrm>
            <a:off x="4009548" y="3362980"/>
            <a:ext cx="384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3366FF"/>
                </a:solidFill>
                <a:cs typeface="Arial" charset="0"/>
              </a:rPr>
              <a:t>4</a:t>
            </a:r>
            <a:endParaRPr lang="el-GR" dirty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190489" name="AutoShape 25"/>
          <p:cNvSpPr>
            <a:spLocks noChangeArrowheads="1"/>
          </p:cNvSpPr>
          <p:nvPr/>
        </p:nvSpPr>
        <p:spPr bwMode="auto">
          <a:xfrm>
            <a:off x="2895600" y="4114800"/>
            <a:ext cx="1524000" cy="457200"/>
          </a:xfrm>
          <a:prstGeom prst="curvedUpArrow">
            <a:avLst>
              <a:gd name="adj1" fmla="val 66667"/>
              <a:gd name="adj2" fmla="val 133333"/>
              <a:gd name="adj3" fmla="val 33333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90" name="Text Box 26"/>
          <p:cNvSpPr txBox="1">
            <a:spLocks noChangeArrowheads="1"/>
          </p:cNvSpPr>
          <p:nvPr/>
        </p:nvSpPr>
        <p:spPr bwMode="auto">
          <a:xfrm>
            <a:off x="3429000" y="4572000"/>
            <a:ext cx="388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>
                <a:cs typeface="Arial" charset="0"/>
              </a:rPr>
              <a:t>β</a:t>
            </a:r>
          </a:p>
        </p:txBody>
      </p:sp>
      <p:sp>
        <p:nvSpPr>
          <p:cNvPr id="190491" name="AutoShape 27"/>
          <p:cNvSpPr>
            <a:spLocks noChangeArrowheads="1"/>
          </p:cNvSpPr>
          <p:nvPr/>
        </p:nvSpPr>
        <p:spPr bwMode="auto">
          <a:xfrm rot="3600000">
            <a:off x="2609850" y="3194050"/>
            <a:ext cx="1143000" cy="3810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92" name="Text Box 28"/>
          <p:cNvSpPr txBox="1">
            <a:spLocks noChangeArrowheads="1"/>
          </p:cNvSpPr>
          <p:nvPr/>
        </p:nvSpPr>
        <p:spPr bwMode="auto">
          <a:xfrm>
            <a:off x="3276600" y="2757488"/>
            <a:ext cx="388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>
                <a:cs typeface="Arial" charset="0"/>
              </a:rPr>
              <a:t>β</a:t>
            </a:r>
          </a:p>
        </p:txBody>
      </p:sp>
      <p:graphicFrame>
        <p:nvGraphicFramePr>
          <p:cNvPr id="19049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565507"/>
              </p:ext>
            </p:extLst>
          </p:nvPr>
        </p:nvGraphicFramePr>
        <p:xfrm>
          <a:off x="5705475" y="2315920"/>
          <a:ext cx="3057525" cy="2637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05" name="Equation" r:id="rId4" imgW="1206500" imgH="1041400" progId="Equation.DSMT4">
                  <p:embed/>
                </p:oleObj>
              </mc:Choice>
              <mc:Fallback>
                <p:oleObj name="Equation" r:id="rId4" imgW="1206500" imgH="10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2315920"/>
                        <a:ext cx="3057525" cy="2637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6162675" y="1858720"/>
            <a:ext cx="2180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3366FF"/>
                </a:solidFill>
                <a:cs typeface="Arial" charset="0"/>
              </a:rPr>
              <a:t>1    2    3    4</a:t>
            </a:r>
            <a:endParaRPr lang="el-GR" dirty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 rot="16200000">
            <a:off x="4419583" y="3373212"/>
            <a:ext cx="2180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3366FF"/>
                </a:solidFill>
                <a:cs typeface="Arial" charset="0"/>
              </a:rPr>
              <a:t>4</a:t>
            </a:r>
            <a:r>
              <a:rPr lang="en-US" dirty="0" smtClean="0">
                <a:solidFill>
                  <a:srgbClr val="3366FF"/>
                </a:solidFill>
                <a:cs typeface="Arial" charset="0"/>
              </a:rPr>
              <a:t>    </a:t>
            </a:r>
            <a:r>
              <a:rPr lang="en-US" dirty="0">
                <a:solidFill>
                  <a:srgbClr val="3366FF"/>
                </a:solidFill>
                <a:cs typeface="Arial" charset="0"/>
              </a:rPr>
              <a:t>3</a:t>
            </a:r>
            <a:r>
              <a:rPr lang="en-US" dirty="0" smtClean="0">
                <a:solidFill>
                  <a:srgbClr val="3366FF"/>
                </a:solidFill>
                <a:cs typeface="Arial" charset="0"/>
              </a:rPr>
              <a:t>    2    1</a:t>
            </a:r>
            <a:endParaRPr lang="el-GR" dirty="0">
              <a:solidFill>
                <a:srgbClr val="3366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Applications of MO theory</a:t>
            </a:r>
            <a:endParaRPr lang="en-US" altLang="ja-JP" baseline="30000" dirty="0">
              <a:cs typeface="ＭＳ Ｐゴシック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Previously, we learned the bonding in H</a:t>
            </a:r>
            <a:r>
              <a:rPr lang="en-US" altLang="ja-JP" baseline="-25000" dirty="0" smtClean="0">
                <a:cs typeface="ＭＳ Ｐゴシック" charset="0"/>
              </a:rPr>
              <a:t>2</a:t>
            </a:r>
            <a:r>
              <a:rPr lang="en-US" altLang="ja-JP" baseline="30000" dirty="0" smtClean="0">
                <a:cs typeface="ＭＳ Ｐゴシック" charset="0"/>
              </a:rPr>
              <a:t>+</a:t>
            </a:r>
            <a:r>
              <a:rPr lang="en-US" altLang="ja-JP" dirty="0" smtClean="0">
                <a:cs typeface="ＭＳ Ｐゴシック" charset="0"/>
              </a:rPr>
              <a:t>.</a:t>
            </a:r>
          </a:p>
          <a:p>
            <a:r>
              <a:rPr lang="en-US" altLang="ja-JP" dirty="0" smtClean="0">
                <a:cs typeface="ＭＳ Ｐゴシック" charset="0"/>
              </a:rPr>
              <a:t>We also learned how to obtain the energies and expansion coefficients of LCAO MO’s, which amounts to solving a matrix eigenvalue equation.</a:t>
            </a:r>
          </a:p>
          <a:p>
            <a:r>
              <a:rPr lang="en-US" altLang="ja-JP" dirty="0" smtClean="0">
                <a:cs typeface="ＭＳ Ｐゴシック" charset="0"/>
              </a:rPr>
              <a:t>We will apply these to </a:t>
            </a:r>
            <a:r>
              <a:rPr lang="en-US" altLang="ja-JP" b="1" dirty="0" err="1" smtClean="0">
                <a:cs typeface="ＭＳ Ｐゴシック" charset="0"/>
              </a:rPr>
              <a:t>homonuclear</a:t>
            </a:r>
            <a:r>
              <a:rPr lang="en-US" altLang="ja-JP" b="1" dirty="0" smtClean="0">
                <a:cs typeface="ＭＳ Ｐゴシック" charset="0"/>
              </a:rPr>
              <a:t> diatomic molecules</a:t>
            </a:r>
            <a:r>
              <a:rPr lang="en-US" altLang="ja-JP" dirty="0" smtClean="0">
                <a:cs typeface="ＭＳ Ｐゴシック" charset="0"/>
              </a:rPr>
              <a:t>, </a:t>
            </a:r>
            <a:r>
              <a:rPr lang="en-US" altLang="ja-JP" b="1" dirty="0" err="1" smtClean="0">
                <a:cs typeface="ＭＳ Ｐゴシック" charset="0"/>
              </a:rPr>
              <a:t>heteronuclear</a:t>
            </a:r>
            <a:r>
              <a:rPr lang="en-US" altLang="ja-JP" b="1" dirty="0" smtClean="0">
                <a:cs typeface="ＭＳ Ｐゴシック" charset="0"/>
              </a:rPr>
              <a:t> diatomic molecules</a:t>
            </a:r>
            <a:r>
              <a:rPr lang="en-US" altLang="ja-JP" dirty="0" smtClean="0">
                <a:cs typeface="ＭＳ Ｐゴシック" charset="0"/>
              </a:rPr>
              <a:t>, and </a:t>
            </a:r>
            <a:r>
              <a:rPr lang="en-US" altLang="ja-JP" b="1" dirty="0" smtClean="0">
                <a:cs typeface="ＭＳ Ｐゴシック" charset="0"/>
              </a:rPr>
              <a:t>conjugated π-electron molecules</a:t>
            </a:r>
            <a:r>
              <a:rPr lang="en-US" altLang="ja-JP" dirty="0" smtClean="0">
                <a:cs typeface="ＭＳ Ｐゴシック" charset="0"/>
              </a:rPr>
              <a:t>.</a:t>
            </a:r>
          </a:p>
          <a:p>
            <a:pPr lvl="1"/>
            <a:endParaRPr lang="en-US" altLang="ja-JP" b="1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3429000"/>
            <a:ext cx="2828188" cy="1626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914400"/>
            <a:ext cx="6803174" cy="3912480"/>
          </a:xfrm>
          <a:prstGeom prst="rect">
            <a:avLst/>
          </a:prstGeom>
        </p:spPr>
      </p:pic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Butadiene</a:t>
            </a:r>
            <a:endParaRPr lang="en-US" dirty="0">
              <a:cs typeface="Arial" charset="0"/>
            </a:endParaRPr>
          </a:p>
        </p:txBody>
      </p:sp>
      <p:graphicFrame>
        <p:nvGraphicFramePr>
          <p:cNvPr id="19152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896930"/>
              </p:ext>
            </p:extLst>
          </p:nvPr>
        </p:nvGraphicFramePr>
        <p:xfrm>
          <a:off x="1447800" y="5029200"/>
          <a:ext cx="56388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64" name="Equation" r:id="rId6" imgW="2920680" imgH="253800" progId="Equation.DSMT4">
                  <p:embed/>
                </p:oleObj>
              </mc:Choice>
              <mc:Fallback>
                <p:oleObj name="Equation" r:id="rId6" imgW="292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029200"/>
                        <a:ext cx="56388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2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41095"/>
              </p:ext>
            </p:extLst>
          </p:nvPr>
        </p:nvGraphicFramePr>
        <p:xfrm>
          <a:off x="1447800" y="5867400"/>
          <a:ext cx="31877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65" name="Equation" r:id="rId8" imgW="1651000" imgH="279400" progId="Equation.DSMT4">
                  <p:embed/>
                </p:oleObj>
              </mc:Choice>
              <mc:Fallback>
                <p:oleObj name="Equation" r:id="rId8" imgW="1651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867400"/>
                        <a:ext cx="31877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24" name="Text Box 36"/>
          <p:cNvSpPr txBox="1">
            <a:spLocks noChangeArrowheads="1"/>
          </p:cNvSpPr>
          <p:nvPr/>
        </p:nvSpPr>
        <p:spPr bwMode="auto">
          <a:xfrm>
            <a:off x="1371600" y="4648200"/>
            <a:ext cx="3562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Two conjugated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  <a:latin typeface="" charset="0"/>
              </a:rPr>
              <a:t>π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" charset="0"/>
              </a:rPr>
              <a:t> bonds</a:t>
            </a:r>
            <a:endParaRPr lang="el-GR" sz="2400" dirty="0">
              <a:solidFill>
                <a:schemeClr val="bg1">
                  <a:lumMod val="50000"/>
                </a:schemeClr>
              </a:solidFill>
              <a:latin typeface="" charset="0"/>
            </a:endParaRPr>
          </a:p>
        </p:txBody>
      </p:sp>
      <p:sp>
        <p:nvSpPr>
          <p:cNvPr id="191525" name="Text Box 37"/>
          <p:cNvSpPr txBox="1">
            <a:spLocks noChangeArrowheads="1"/>
          </p:cNvSpPr>
          <p:nvPr/>
        </p:nvSpPr>
        <p:spPr bwMode="auto">
          <a:xfrm>
            <a:off x="1382713" y="5453063"/>
            <a:ext cx="31174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7F7F7F"/>
                </a:solidFill>
              </a:rPr>
              <a:t>Two isolated </a:t>
            </a:r>
            <a:r>
              <a:rPr lang="el-GR" sz="2400" dirty="0" smtClean="0">
                <a:solidFill>
                  <a:srgbClr val="7F7F7F"/>
                </a:solidFill>
                <a:latin typeface="" charset="0"/>
              </a:rPr>
              <a:t>π</a:t>
            </a:r>
            <a:r>
              <a:rPr lang="en-US" sz="2400" dirty="0" smtClean="0">
                <a:solidFill>
                  <a:srgbClr val="7F7F7F"/>
                </a:solidFill>
                <a:latin typeface="" charset="0"/>
              </a:rPr>
              <a:t> bonds</a:t>
            </a:r>
            <a:endParaRPr lang="el-GR" sz="2400" dirty="0">
              <a:solidFill>
                <a:srgbClr val="7F7F7F"/>
              </a:solidFill>
              <a:latin typeface="" charset="0"/>
            </a:endParaRPr>
          </a:p>
        </p:txBody>
      </p:sp>
      <p:sp>
        <p:nvSpPr>
          <p:cNvPr id="191526" name="Text Box 38"/>
          <p:cNvSpPr txBox="1">
            <a:spLocks noChangeArrowheads="1"/>
          </p:cNvSpPr>
          <p:nvPr/>
        </p:nvSpPr>
        <p:spPr bwMode="auto">
          <a:xfrm>
            <a:off x="5105400" y="5365750"/>
            <a:ext cx="259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extra 0.48</a:t>
            </a:r>
            <a:r>
              <a:rPr lang="el-GR" sz="2400">
                <a:solidFill>
                  <a:srgbClr val="FF3300"/>
                </a:solidFill>
                <a:cs typeface="Arial" charset="0"/>
              </a:rPr>
              <a:t>β</a:t>
            </a:r>
            <a:r>
              <a:rPr lang="en-US" sz="2400">
                <a:solidFill>
                  <a:srgbClr val="FF3300"/>
                </a:solidFill>
                <a:cs typeface="Arial" charset="0"/>
              </a:rPr>
              <a:t> stabilization = </a:t>
            </a:r>
          </a:p>
          <a:p>
            <a:r>
              <a:rPr lang="el-GR" sz="2400">
                <a:solidFill>
                  <a:srgbClr val="FF3300"/>
                </a:solidFill>
                <a:cs typeface="Arial" charset="0"/>
              </a:rPr>
              <a:t>π</a:t>
            </a:r>
            <a:r>
              <a:rPr lang="en-US" sz="2400">
                <a:solidFill>
                  <a:srgbClr val="FF3300"/>
                </a:solidFill>
                <a:cs typeface="Arial" charset="0"/>
              </a:rPr>
              <a:t> delocalization</a:t>
            </a:r>
            <a:endParaRPr lang="el-GR" sz="2400">
              <a:solidFill>
                <a:srgbClr val="FF3300"/>
              </a:solidFill>
              <a:cs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4191000" y="399393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4648200" y="399393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191000" y="307953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4648200" y="307953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96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Cyclobutadiene</a:t>
            </a:r>
            <a:endParaRPr lang="en-US" dirty="0">
              <a:cs typeface="Arial" charset="0"/>
            </a:endParaRPr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1287463" y="26670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>
            <a:off x="1744663" y="3429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1744663" y="3352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1744663" y="3505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>
            <a:off x="2963863" y="3429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 flipH="1">
            <a:off x="2963863" y="26670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516063" y="3134380"/>
            <a:ext cx="384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3366FF"/>
                </a:solidFill>
                <a:cs typeface="Arial" charset="0"/>
              </a:rPr>
              <a:t>1</a:t>
            </a:r>
            <a:endParaRPr lang="el-GR" dirty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2801938" y="3134380"/>
            <a:ext cx="384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3366FF"/>
                </a:solidFill>
                <a:cs typeface="Arial" charset="0"/>
              </a:rPr>
              <a:t>2</a:t>
            </a:r>
            <a:endParaRPr lang="el-GR" dirty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194574" name="AutoShape 14"/>
          <p:cNvSpPr>
            <a:spLocks noChangeArrowheads="1"/>
          </p:cNvSpPr>
          <p:nvPr/>
        </p:nvSpPr>
        <p:spPr bwMode="auto">
          <a:xfrm flipV="1">
            <a:off x="1668463" y="2667000"/>
            <a:ext cx="1524000" cy="457200"/>
          </a:xfrm>
          <a:prstGeom prst="curvedUpArrow">
            <a:avLst>
              <a:gd name="adj1" fmla="val 66667"/>
              <a:gd name="adj2" fmla="val 133333"/>
              <a:gd name="adj3" fmla="val 33333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2125663" y="2133600"/>
            <a:ext cx="388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>
                <a:cs typeface="Arial" charset="0"/>
              </a:rPr>
              <a:t>β</a:t>
            </a:r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 flipH="1">
            <a:off x="1287463" y="4495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>
            <a:off x="1744663" y="4419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>
            <a:off x="1744663" y="4572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9" name="Line 19"/>
          <p:cNvSpPr>
            <a:spLocks noChangeShapeType="1"/>
          </p:cNvSpPr>
          <p:nvPr/>
        </p:nvSpPr>
        <p:spPr bwMode="auto">
          <a:xfrm>
            <a:off x="2963863" y="4495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81" name="Text Box 21"/>
          <p:cNvSpPr txBox="1">
            <a:spLocks noChangeArrowheads="1"/>
          </p:cNvSpPr>
          <p:nvPr/>
        </p:nvSpPr>
        <p:spPr bwMode="auto">
          <a:xfrm>
            <a:off x="1516063" y="4201180"/>
            <a:ext cx="384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3366FF"/>
                </a:solidFill>
                <a:cs typeface="Arial" charset="0"/>
              </a:rPr>
              <a:t>4</a:t>
            </a:r>
            <a:endParaRPr lang="el-GR" dirty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194583" name="Text Box 23"/>
          <p:cNvSpPr txBox="1">
            <a:spLocks noChangeArrowheads="1"/>
          </p:cNvSpPr>
          <p:nvPr/>
        </p:nvSpPr>
        <p:spPr bwMode="auto">
          <a:xfrm>
            <a:off x="2801938" y="4201180"/>
            <a:ext cx="384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3366FF"/>
                </a:solidFill>
                <a:cs typeface="Arial" charset="0"/>
              </a:rPr>
              <a:t>3</a:t>
            </a:r>
            <a:endParaRPr lang="el-GR" dirty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194584" name="AutoShape 24"/>
          <p:cNvSpPr>
            <a:spLocks noChangeArrowheads="1"/>
          </p:cNvSpPr>
          <p:nvPr/>
        </p:nvSpPr>
        <p:spPr bwMode="auto">
          <a:xfrm>
            <a:off x="1668463" y="4662488"/>
            <a:ext cx="1524000" cy="457200"/>
          </a:xfrm>
          <a:prstGeom prst="curvedUpArrow">
            <a:avLst>
              <a:gd name="adj1" fmla="val 66667"/>
              <a:gd name="adj2" fmla="val 133333"/>
              <a:gd name="adj3" fmla="val 33333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2201863" y="5119688"/>
            <a:ext cx="388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>
                <a:cs typeface="Arial" charset="0"/>
              </a:rPr>
              <a:t>β</a:t>
            </a:r>
          </a:p>
        </p:txBody>
      </p:sp>
      <p:sp>
        <p:nvSpPr>
          <p:cNvPr id="194586" name="AutoShape 26"/>
          <p:cNvSpPr>
            <a:spLocks noChangeArrowheads="1"/>
          </p:cNvSpPr>
          <p:nvPr/>
        </p:nvSpPr>
        <p:spPr bwMode="auto">
          <a:xfrm rot="5400000">
            <a:off x="2770188" y="3775075"/>
            <a:ext cx="1377950" cy="381000"/>
          </a:xfrm>
          <a:prstGeom prst="curvedDownArrow">
            <a:avLst>
              <a:gd name="adj1" fmla="val 72333"/>
              <a:gd name="adj2" fmla="val 144667"/>
              <a:gd name="adj3" fmla="val 33333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7" name="Text Box 27"/>
          <p:cNvSpPr txBox="1">
            <a:spLocks noChangeArrowheads="1"/>
          </p:cNvSpPr>
          <p:nvPr/>
        </p:nvSpPr>
        <p:spPr bwMode="auto">
          <a:xfrm>
            <a:off x="3649663" y="3581400"/>
            <a:ext cx="388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>
                <a:cs typeface="Arial" charset="0"/>
              </a:rPr>
              <a:t>β</a:t>
            </a:r>
          </a:p>
        </p:txBody>
      </p:sp>
      <p:graphicFrame>
        <p:nvGraphicFramePr>
          <p:cNvPr id="19458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898470"/>
              </p:ext>
            </p:extLst>
          </p:nvPr>
        </p:nvGraphicFramePr>
        <p:xfrm>
          <a:off x="4953000" y="2667000"/>
          <a:ext cx="2863850" cy="247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84" name="Equation" r:id="rId4" imgW="1206500" imgH="1041400" progId="Equation.DSMT4">
                  <p:embed/>
                </p:oleObj>
              </mc:Choice>
              <mc:Fallback>
                <p:oleObj name="Equation" r:id="rId4" imgW="1206500" imgH="10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667000"/>
                        <a:ext cx="2863850" cy="247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0" name="AutoShape 30"/>
          <p:cNvSpPr>
            <a:spLocks noChangeArrowheads="1"/>
          </p:cNvSpPr>
          <p:nvPr/>
        </p:nvSpPr>
        <p:spPr bwMode="auto">
          <a:xfrm rot="16200000" flipH="1">
            <a:off x="518319" y="3740944"/>
            <a:ext cx="1377950" cy="449262"/>
          </a:xfrm>
          <a:prstGeom prst="curvedDownArrow">
            <a:avLst>
              <a:gd name="adj1" fmla="val 61343"/>
              <a:gd name="adj2" fmla="val 122686"/>
              <a:gd name="adj3" fmla="val 33333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1" name="Text Box 31"/>
          <p:cNvSpPr txBox="1">
            <a:spLocks noChangeArrowheads="1"/>
          </p:cNvSpPr>
          <p:nvPr/>
        </p:nvSpPr>
        <p:spPr bwMode="auto">
          <a:xfrm>
            <a:off x="601663" y="3657600"/>
            <a:ext cx="388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>
                <a:cs typeface="Arial" charset="0"/>
              </a:rPr>
              <a:t>β</a:t>
            </a:r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>
            <a:off x="7010400" y="2819400"/>
            <a:ext cx="457200" cy="4572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257800" y="4495800"/>
            <a:ext cx="457200" cy="4572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334000" y="2209800"/>
            <a:ext cx="2180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3366FF"/>
                </a:solidFill>
                <a:cs typeface="Arial" charset="0"/>
              </a:rPr>
              <a:t>1    2    3    4</a:t>
            </a:r>
            <a:endParaRPr lang="el-GR" dirty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 rot="16200000">
            <a:off x="3590908" y="3724292"/>
            <a:ext cx="2180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3366FF"/>
                </a:solidFill>
                <a:cs typeface="Arial" charset="0"/>
              </a:rPr>
              <a:t>4</a:t>
            </a:r>
            <a:r>
              <a:rPr lang="en-US" dirty="0" smtClean="0">
                <a:solidFill>
                  <a:srgbClr val="3366FF"/>
                </a:solidFill>
                <a:cs typeface="Arial" charset="0"/>
              </a:rPr>
              <a:t>    </a:t>
            </a:r>
            <a:r>
              <a:rPr lang="en-US" dirty="0">
                <a:solidFill>
                  <a:srgbClr val="3366FF"/>
                </a:solidFill>
                <a:cs typeface="Arial" charset="0"/>
              </a:rPr>
              <a:t>3</a:t>
            </a:r>
            <a:r>
              <a:rPr lang="en-US" dirty="0" smtClean="0">
                <a:solidFill>
                  <a:srgbClr val="3366FF"/>
                </a:solidFill>
                <a:cs typeface="Arial" charset="0"/>
              </a:rPr>
              <a:t>    2    1</a:t>
            </a:r>
            <a:endParaRPr lang="el-GR" dirty="0">
              <a:solidFill>
                <a:srgbClr val="3366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295400"/>
            <a:ext cx="7391400" cy="4250766"/>
          </a:xfrm>
          <a:prstGeom prst="rect">
            <a:avLst/>
          </a:prstGeom>
        </p:spPr>
      </p:pic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Cyclobutadiene</a:t>
            </a:r>
            <a:endParaRPr lang="en-US" dirty="0">
              <a:cs typeface="Arial" charset="0"/>
            </a:endParaRPr>
          </a:p>
        </p:txBody>
      </p:sp>
      <p:graphicFrame>
        <p:nvGraphicFramePr>
          <p:cNvPr id="19459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142146"/>
              </p:ext>
            </p:extLst>
          </p:nvPr>
        </p:nvGraphicFramePr>
        <p:xfrm>
          <a:off x="2667000" y="5496580"/>
          <a:ext cx="3886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9" name="Equation" r:id="rId5" imgW="1917360" imgH="253800" progId="Equation.DSMT4">
                  <p:embed/>
                </p:oleObj>
              </mc:Choice>
              <mc:Fallback>
                <p:oleObj name="Equation" r:id="rId5" imgW="1917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496580"/>
                        <a:ext cx="3886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3" name="Text Box 33"/>
          <p:cNvSpPr txBox="1">
            <a:spLocks noChangeArrowheads="1"/>
          </p:cNvSpPr>
          <p:nvPr/>
        </p:nvSpPr>
        <p:spPr bwMode="auto">
          <a:xfrm>
            <a:off x="1383104" y="6029980"/>
            <a:ext cx="66111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No delocalization </a:t>
            </a:r>
            <a:r>
              <a:rPr lang="en-US" dirty="0" smtClean="0">
                <a:solidFill>
                  <a:srgbClr val="FF3300"/>
                </a:solidFill>
              </a:rPr>
              <a:t>energy; no </a:t>
            </a:r>
            <a:r>
              <a:rPr lang="en-US" dirty="0" err="1">
                <a:solidFill>
                  <a:srgbClr val="FF3300"/>
                </a:solidFill>
              </a:rPr>
              <a:t>aromaticity</a:t>
            </a:r>
            <a:endParaRPr lang="en-US" dirty="0">
              <a:solidFill>
                <a:srgbClr val="FF33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4343400" y="464820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4800600" y="464820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4191000" y="327660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5105400" y="327660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128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Cyclobutadiene</a:t>
            </a:r>
            <a:endParaRPr lang="en-US" dirty="0">
              <a:cs typeface="Arial" charset="0"/>
            </a:endParaRPr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1287463" y="2057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>
            <a:off x="1744662" y="2819400"/>
            <a:ext cx="7938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1744663" y="2743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1744663" y="2895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>
            <a:off x="2963862" y="2819400"/>
            <a:ext cx="7937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 flipH="1">
            <a:off x="2963863" y="2057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4" name="AutoShape 14"/>
          <p:cNvSpPr>
            <a:spLocks noChangeArrowheads="1"/>
          </p:cNvSpPr>
          <p:nvPr/>
        </p:nvSpPr>
        <p:spPr bwMode="auto">
          <a:xfrm flipV="1">
            <a:off x="1668463" y="2057400"/>
            <a:ext cx="1524000" cy="457200"/>
          </a:xfrm>
          <a:prstGeom prst="curvedUpArrow">
            <a:avLst>
              <a:gd name="adj1" fmla="val 66667"/>
              <a:gd name="adj2" fmla="val 133333"/>
              <a:gd name="adj3" fmla="val 33333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2125663" y="1524000"/>
            <a:ext cx="5243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 dirty="0" smtClean="0">
                <a:cs typeface="Arial" charset="0"/>
              </a:rPr>
              <a:t>β</a:t>
            </a:r>
            <a:r>
              <a:rPr lang="en-US" baseline="-25000" dirty="0">
                <a:cs typeface="Arial" charset="0"/>
              </a:rPr>
              <a:t>1</a:t>
            </a:r>
            <a:endParaRPr lang="el-GR" baseline="-25000" dirty="0">
              <a:cs typeface="Arial" charset="0"/>
            </a:endParaRPr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 flipH="1">
            <a:off x="1287463" y="4557712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>
            <a:off x="1744663" y="4419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>
            <a:off x="1744663" y="4572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9" name="Line 19"/>
          <p:cNvSpPr>
            <a:spLocks noChangeShapeType="1"/>
          </p:cNvSpPr>
          <p:nvPr/>
        </p:nvSpPr>
        <p:spPr bwMode="auto">
          <a:xfrm>
            <a:off x="2963863" y="4557712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84" name="AutoShape 24"/>
          <p:cNvSpPr>
            <a:spLocks noChangeArrowheads="1"/>
          </p:cNvSpPr>
          <p:nvPr/>
        </p:nvSpPr>
        <p:spPr bwMode="auto">
          <a:xfrm>
            <a:off x="1668463" y="4724400"/>
            <a:ext cx="1524000" cy="457200"/>
          </a:xfrm>
          <a:prstGeom prst="curvedUpArrow">
            <a:avLst>
              <a:gd name="adj1" fmla="val 66667"/>
              <a:gd name="adj2" fmla="val 133333"/>
              <a:gd name="adj3" fmla="val 33333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2133600" y="5115580"/>
            <a:ext cx="5243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 dirty="0" smtClean="0">
                <a:cs typeface="Arial" charset="0"/>
              </a:rPr>
              <a:t>β</a:t>
            </a:r>
            <a:r>
              <a:rPr lang="en-US" baseline="-25000" dirty="0">
                <a:cs typeface="Arial" charset="0"/>
              </a:rPr>
              <a:t>1</a:t>
            </a:r>
            <a:endParaRPr lang="el-GR" baseline="-25000" dirty="0">
              <a:cs typeface="Arial" charset="0"/>
            </a:endParaRPr>
          </a:p>
        </p:txBody>
      </p:sp>
      <p:sp>
        <p:nvSpPr>
          <p:cNvPr id="194586" name="AutoShape 26"/>
          <p:cNvSpPr>
            <a:spLocks noChangeArrowheads="1"/>
          </p:cNvSpPr>
          <p:nvPr/>
        </p:nvSpPr>
        <p:spPr bwMode="auto">
          <a:xfrm rot="5400000">
            <a:off x="2434431" y="3501231"/>
            <a:ext cx="2057400" cy="388937"/>
          </a:xfrm>
          <a:prstGeom prst="curvedDownArrow">
            <a:avLst>
              <a:gd name="adj1" fmla="val 72333"/>
              <a:gd name="adj2" fmla="val 144667"/>
              <a:gd name="adj3" fmla="val 33333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7" name="Text Box 27"/>
          <p:cNvSpPr txBox="1">
            <a:spLocks noChangeArrowheads="1"/>
          </p:cNvSpPr>
          <p:nvPr/>
        </p:nvSpPr>
        <p:spPr bwMode="auto">
          <a:xfrm>
            <a:off x="3649663" y="3505200"/>
            <a:ext cx="5243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 dirty="0" smtClean="0">
                <a:cs typeface="Arial" charset="0"/>
              </a:rPr>
              <a:t>β</a:t>
            </a:r>
            <a:r>
              <a:rPr lang="en-US" baseline="-25000" dirty="0" smtClean="0">
                <a:cs typeface="Arial" charset="0"/>
              </a:rPr>
              <a:t>2</a:t>
            </a:r>
            <a:endParaRPr lang="el-GR" baseline="-25000" dirty="0">
              <a:cs typeface="Arial" charset="0"/>
            </a:endParaRPr>
          </a:p>
        </p:txBody>
      </p:sp>
      <p:graphicFrame>
        <p:nvGraphicFramePr>
          <p:cNvPr id="19458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198013"/>
              </p:ext>
            </p:extLst>
          </p:nvPr>
        </p:nvGraphicFramePr>
        <p:xfrm>
          <a:off x="4800600" y="1981200"/>
          <a:ext cx="3286125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67" name="Equation" r:id="rId4" imgW="1384300" imgH="1104900" progId="Equation.DSMT4">
                  <p:embed/>
                </p:oleObj>
              </mc:Choice>
              <mc:Fallback>
                <p:oleObj name="Equation" r:id="rId4" imgW="1384300" imgH="1104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81200"/>
                        <a:ext cx="3286125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0" name="AutoShape 30"/>
          <p:cNvSpPr>
            <a:spLocks noChangeArrowheads="1"/>
          </p:cNvSpPr>
          <p:nvPr/>
        </p:nvSpPr>
        <p:spPr bwMode="auto">
          <a:xfrm rot="16200000" flipH="1">
            <a:off x="220662" y="3436937"/>
            <a:ext cx="1981200" cy="441325"/>
          </a:xfrm>
          <a:prstGeom prst="curvedDownArrow">
            <a:avLst>
              <a:gd name="adj1" fmla="val 61343"/>
              <a:gd name="adj2" fmla="val 122686"/>
              <a:gd name="adj3" fmla="val 33333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1" name="Text Box 31"/>
          <p:cNvSpPr txBox="1">
            <a:spLocks noChangeArrowheads="1"/>
          </p:cNvSpPr>
          <p:nvPr/>
        </p:nvSpPr>
        <p:spPr bwMode="auto">
          <a:xfrm>
            <a:off x="457200" y="3276600"/>
            <a:ext cx="5243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 dirty="0" smtClean="0">
                <a:cs typeface="Arial" charset="0"/>
              </a:rPr>
              <a:t>β</a:t>
            </a:r>
            <a:r>
              <a:rPr lang="en-US" baseline="-25000" dirty="0" smtClean="0">
                <a:cs typeface="Arial" charset="0"/>
              </a:rPr>
              <a:t>2</a:t>
            </a:r>
            <a:endParaRPr lang="el-GR" baseline="-25000" dirty="0">
              <a:cs typeface="Arial" charset="0"/>
            </a:endParaRPr>
          </a:p>
        </p:txBody>
      </p:sp>
      <p:graphicFrame>
        <p:nvGraphicFramePr>
          <p:cNvPr id="3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967712"/>
              </p:ext>
            </p:extLst>
          </p:nvPr>
        </p:nvGraphicFramePr>
        <p:xfrm>
          <a:off x="4733925" y="5029200"/>
          <a:ext cx="33575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68" name="Equation" r:id="rId6" imgW="952500" imgH="241300" progId="Equation.DSMT4">
                  <p:embed/>
                </p:oleObj>
              </mc:Choice>
              <mc:Fallback>
                <p:oleObj name="Equation" r:id="rId6" imgW="952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5029200"/>
                        <a:ext cx="335756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524000" y="2514600"/>
            <a:ext cx="384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3366FF"/>
                </a:solidFill>
                <a:cs typeface="Arial" charset="0"/>
              </a:rPr>
              <a:t>1</a:t>
            </a:r>
            <a:endParaRPr lang="el-GR" dirty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2809875" y="2514600"/>
            <a:ext cx="384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3366FF"/>
                </a:solidFill>
                <a:cs typeface="Arial" charset="0"/>
              </a:rPr>
              <a:t>2</a:t>
            </a:r>
            <a:endParaRPr lang="el-GR" dirty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1524000" y="4277380"/>
            <a:ext cx="384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3366FF"/>
                </a:solidFill>
                <a:cs typeface="Arial" charset="0"/>
              </a:rPr>
              <a:t>4</a:t>
            </a:r>
            <a:endParaRPr lang="el-GR" dirty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2809875" y="4277380"/>
            <a:ext cx="384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3366FF"/>
                </a:solidFill>
                <a:cs typeface="Arial" charset="0"/>
              </a:rPr>
              <a:t>3</a:t>
            </a:r>
            <a:endParaRPr lang="el-GR" dirty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5334000" y="1524000"/>
            <a:ext cx="2180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3366FF"/>
                </a:solidFill>
                <a:cs typeface="Arial" charset="0"/>
              </a:rPr>
              <a:t>1    2    3    4</a:t>
            </a:r>
            <a:endParaRPr lang="el-GR" dirty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 rot="16200000">
            <a:off x="3590908" y="3038492"/>
            <a:ext cx="21806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3366FF"/>
                </a:solidFill>
                <a:cs typeface="Arial" charset="0"/>
              </a:rPr>
              <a:t>4</a:t>
            </a:r>
            <a:r>
              <a:rPr lang="en-US" dirty="0" smtClean="0">
                <a:solidFill>
                  <a:srgbClr val="3366FF"/>
                </a:solidFill>
                <a:cs typeface="Arial" charset="0"/>
              </a:rPr>
              <a:t>    </a:t>
            </a:r>
            <a:r>
              <a:rPr lang="en-US" dirty="0">
                <a:solidFill>
                  <a:srgbClr val="3366FF"/>
                </a:solidFill>
                <a:cs typeface="Arial" charset="0"/>
              </a:rPr>
              <a:t>3</a:t>
            </a:r>
            <a:r>
              <a:rPr lang="en-US" dirty="0" smtClean="0">
                <a:solidFill>
                  <a:srgbClr val="3366FF"/>
                </a:solidFill>
                <a:cs typeface="Arial" charset="0"/>
              </a:rPr>
              <a:t>    2    1</a:t>
            </a:r>
            <a:endParaRPr lang="el-GR" dirty="0">
              <a:solidFill>
                <a:srgbClr val="3366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19200"/>
            <a:ext cx="7696200" cy="4426056"/>
          </a:xfrm>
          <a:prstGeom prst="rect">
            <a:avLst/>
          </a:prstGeom>
        </p:spPr>
      </p:pic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Cyclobutadiene</a:t>
            </a:r>
            <a:endParaRPr lang="en-US" dirty="0">
              <a:cs typeface="Arial" charset="0"/>
            </a:endParaRPr>
          </a:p>
        </p:txBody>
      </p:sp>
      <p:graphicFrame>
        <p:nvGraphicFramePr>
          <p:cNvPr id="19459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645369"/>
              </p:ext>
            </p:extLst>
          </p:nvPr>
        </p:nvGraphicFramePr>
        <p:xfrm>
          <a:off x="1741488" y="5470525"/>
          <a:ext cx="57372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66" name="Equation" r:id="rId5" imgW="2832100" imgH="279400" progId="Equation.DSMT4">
                  <p:embed/>
                </p:oleObj>
              </mc:Choice>
              <mc:Fallback>
                <p:oleObj name="Equation" r:id="rId5" imgW="2832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5470525"/>
                        <a:ext cx="573722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3" name="Text Box 33"/>
          <p:cNvSpPr txBox="1">
            <a:spLocks noChangeArrowheads="1"/>
          </p:cNvSpPr>
          <p:nvPr/>
        </p:nvSpPr>
        <p:spPr bwMode="auto">
          <a:xfrm>
            <a:off x="664093" y="6029980"/>
            <a:ext cx="8049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Spontaneous distortion from square to rectangle?</a:t>
            </a:r>
            <a:endParaRPr lang="en-US" dirty="0">
              <a:solidFill>
                <a:srgbClr val="FF33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3886200" y="472440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4343400" y="472440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3886200" y="365760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343400" y="365760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409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Homework challenge #8</a:t>
            </a:r>
            <a:endParaRPr lang="en-US" altLang="ja-JP" baseline="-25000" dirty="0">
              <a:cs typeface="ＭＳ Ｐゴシック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Is </a:t>
            </a:r>
            <a:r>
              <a:rPr lang="en-US" altLang="ja-JP" dirty="0" err="1" smtClean="0">
                <a:cs typeface="ＭＳ Ｐゴシック" charset="0"/>
              </a:rPr>
              <a:t>cyclobutadiene</a:t>
            </a:r>
            <a:r>
              <a:rPr lang="en-US" altLang="ja-JP" dirty="0" smtClean="0">
                <a:cs typeface="ＭＳ Ｐゴシック" charset="0"/>
              </a:rPr>
              <a:t> square or rectangular? Is it planar or buckled? Is its ground state singlet or triplet?</a:t>
            </a:r>
            <a:endParaRPr lang="en-US" altLang="ja-JP" dirty="0">
              <a:cs typeface="ＭＳ Ｐゴシック" charset="0"/>
            </a:endParaRPr>
          </a:p>
          <a:p>
            <a:r>
              <a:rPr lang="en-US" altLang="ja-JP" dirty="0" smtClean="0">
                <a:cs typeface="ＭＳ Ｐゴシック" charset="0"/>
              </a:rPr>
              <a:t>Find experimental and computational research literature on these questions and report.</a:t>
            </a:r>
          </a:p>
          <a:p>
            <a:r>
              <a:rPr lang="en-US" altLang="ja-JP" dirty="0" smtClean="0">
                <a:cs typeface="ＭＳ Ｐゴシック" charset="0"/>
              </a:rPr>
              <a:t>Perform MO calculations yourself (use the NWCHEM software freely distributed by Pacific Northwest National Laboratory). </a:t>
            </a:r>
            <a:endParaRPr lang="en-US" altLang="ja-JP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/>
                <a:cs typeface="Arial"/>
              </a:rPr>
              <a:t>We have applied numerical techniques of MO theory to </a:t>
            </a:r>
            <a:r>
              <a:rPr lang="en-US" dirty="0" err="1" smtClean="0">
                <a:latin typeface="Arial"/>
                <a:cs typeface="Arial"/>
              </a:rPr>
              <a:t>homonuclear</a:t>
            </a:r>
            <a:r>
              <a:rPr lang="en-US" dirty="0" smtClean="0">
                <a:latin typeface="Arial"/>
                <a:cs typeface="Arial"/>
              </a:rPr>
              <a:t> diatomic molecules, </a:t>
            </a:r>
            <a:r>
              <a:rPr lang="en-US" dirty="0" err="1" smtClean="0">
                <a:latin typeface="Arial"/>
                <a:cs typeface="Arial"/>
              </a:rPr>
              <a:t>heteronuclear</a:t>
            </a:r>
            <a:r>
              <a:rPr lang="en-US" dirty="0" smtClean="0">
                <a:latin typeface="Arial"/>
                <a:cs typeface="Arial"/>
              </a:rPr>
              <a:t> diatomic molecules, and conjugated π electron systems.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/>
                <a:cs typeface="Arial"/>
              </a:rPr>
              <a:t>These applications have explained molecular electronic configurations, polar bonds, added stability due </a:t>
            </a:r>
            <a:r>
              <a:rPr lang="en-US" dirty="0">
                <a:cs typeface="Arial"/>
              </a:rPr>
              <a:t>to π </a:t>
            </a:r>
            <a:r>
              <a:rPr lang="en-US" dirty="0" smtClean="0">
                <a:cs typeface="Arial"/>
              </a:rPr>
              <a:t>electron delocalization in butadiene</a:t>
            </a:r>
            <a:r>
              <a:rPr lang="en-US" dirty="0" smtClean="0">
                <a:latin typeface="Arial"/>
                <a:cs typeface="Arial"/>
              </a:rPr>
              <a:t>, and the lack thereof in </a:t>
            </a:r>
            <a:r>
              <a:rPr lang="en-US" dirty="0" err="1" smtClean="0">
                <a:latin typeface="Arial"/>
                <a:cs typeface="Arial"/>
              </a:rPr>
              <a:t>cyclobutadiene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/>
                <a:cs typeface="Arial"/>
              </a:rPr>
              <a:t>Acknowledgment: </a:t>
            </a:r>
            <a:r>
              <a:rPr lang="en-US" sz="2400" dirty="0" err="1" smtClean="0">
                <a:latin typeface="Arial"/>
                <a:cs typeface="Arial"/>
              </a:rPr>
              <a:t>Mathematica</a:t>
            </a:r>
            <a:r>
              <a:rPr lang="en-US" sz="2400" dirty="0" smtClean="0">
                <a:latin typeface="Arial"/>
                <a:cs typeface="Arial"/>
              </a:rPr>
              <a:t> (Wolfram Research) &amp; NWCHEM (Pacific Northwest National Laboratory)</a:t>
            </a:r>
            <a:endParaRPr lang="el-GR" baseline="30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ks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97" y="2743200"/>
            <a:ext cx="5691703" cy="3450183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1020762"/>
          </a:xfrm>
        </p:spPr>
        <p:txBody>
          <a:bodyPr/>
          <a:lstStyle/>
          <a:p>
            <a:r>
              <a:rPr lang="en-US" dirty="0" smtClean="0"/>
              <a:t>MO theory for H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(review)</a:t>
            </a:r>
            <a:endParaRPr lang="en-US" dirty="0"/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252295"/>
              </p:ext>
            </p:extLst>
          </p:nvPr>
        </p:nvGraphicFramePr>
        <p:xfrm>
          <a:off x="2971800" y="1447800"/>
          <a:ext cx="31019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91" name="Equation" r:id="rId5" imgW="1562100" imgH="469900" progId="Equation.DSMT4">
                  <p:embed/>
                </p:oleObj>
              </mc:Choice>
              <mc:Fallback>
                <p:oleObj name="Equation" r:id="rId5" imgW="1562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447800"/>
                        <a:ext cx="3101975" cy="93345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239000" y="4114800"/>
            <a:ext cx="17137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 sz="2000" i="1" dirty="0">
                <a:solidFill>
                  <a:srgbClr val="FF3300"/>
                </a:solidFill>
                <a:cs typeface="Arial" charset="0"/>
              </a:rPr>
              <a:t>φ</a:t>
            </a:r>
            <a:r>
              <a:rPr lang="en-US" sz="2000" baseline="-25000" dirty="0">
                <a:solidFill>
                  <a:srgbClr val="FF3300"/>
                </a:solidFill>
                <a:cs typeface="Arial" charset="0"/>
              </a:rPr>
              <a:t>+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 = </a:t>
            </a:r>
            <a:r>
              <a:rPr lang="en-US" sz="2000" i="1" dirty="0">
                <a:solidFill>
                  <a:srgbClr val="FF3300"/>
                </a:solidFill>
                <a:cs typeface="Arial" charset="0"/>
              </a:rPr>
              <a:t>N</a:t>
            </a:r>
            <a:r>
              <a:rPr lang="en-US" sz="2000" baseline="-25000" dirty="0">
                <a:solidFill>
                  <a:srgbClr val="FF3300"/>
                </a:solidFill>
              </a:rPr>
              <a:t>+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(</a:t>
            </a:r>
            <a:r>
              <a:rPr lang="en-US" sz="2000" i="1" dirty="0">
                <a:solidFill>
                  <a:srgbClr val="FF3300"/>
                </a:solidFill>
                <a:cs typeface="Arial" charset="0"/>
              </a:rPr>
              <a:t>A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+</a:t>
            </a:r>
            <a:r>
              <a:rPr lang="en-US" sz="2000" i="1" dirty="0">
                <a:solidFill>
                  <a:srgbClr val="FF3300"/>
                </a:solidFill>
                <a:cs typeface="Arial" charset="0"/>
              </a:rPr>
              <a:t>B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)</a:t>
            </a:r>
            <a:endParaRPr lang="el-GR" sz="2000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494599" y="4419600"/>
            <a:ext cx="10975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solidFill>
                  <a:srgbClr val="FF3300"/>
                </a:solidFill>
                <a:cs typeface="Arial" charset="0"/>
              </a:rPr>
              <a:t>bonding</a:t>
            </a:r>
            <a:endParaRPr lang="el-GR" sz="2000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638800" y="2667000"/>
            <a:ext cx="16970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 sz="2000" i="1" dirty="0">
                <a:solidFill>
                  <a:srgbClr val="FF3300"/>
                </a:solidFill>
                <a:cs typeface="Arial" charset="0"/>
              </a:rPr>
              <a:t>φ</a:t>
            </a:r>
            <a:r>
              <a:rPr lang="el-GR" sz="2000" baseline="-25000" dirty="0">
                <a:solidFill>
                  <a:srgbClr val="FF3300"/>
                </a:solidFill>
                <a:cs typeface="Arial" charset="0"/>
              </a:rPr>
              <a:t>–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 = </a:t>
            </a:r>
            <a:r>
              <a:rPr lang="en-US" sz="2000" i="1" dirty="0">
                <a:solidFill>
                  <a:srgbClr val="FF3300"/>
                </a:solidFill>
                <a:cs typeface="Arial" charset="0"/>
              </a:rPr>
              <a:t>N</a:t>
            </a:r>
            <a:r>
              <a:rPr lang="el-GR" sz="2000" baseline="-25000" dirty="0">
                <a:solidFill>
                  <a:srgbClr val="FF3300"/>
                </a:solidFill>
              </a:rPr>
              <a:t>–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(</a:t>
            </a:r>
            <a:r>
              <a:rPr lang="en-US" sz="2000" i="1" dirty="0">
                <a:solidFill>
                  <a:srgbClr val="FF3300"/>
                </a:solidFill>
                <a:cs typeface="Arial" charset="0"/>
              </a:rPr>
              <a:t>A</a:t>
            </a:r>
            <a:r>
              <a:rPr lang="el-GR" sz="2000" dirty="0">
                <a:solidFill>
                  <a:srgbClr val="FF3300"/>
                </a:solidFill>
              </a:rPr>
              <a:t>–</a:t>
            </a:r>
            <a:r>
              <a:rPr lang="en-US" sz="2000" i="1" dirty="0">
                <a:solidFill>
                  <a:srgbClr val="FF3300"/>
                </a:solidFill>
                <a:cs typeface="Arial" charset="0"/>
              </a:rPr>
              <a:t>B</a:t>
            </a:r>
            <a:r>
              <a:rPr lang="en-US" sz="2000" dirty="0">
                <a:solidFill>
                  <a:srgbClr val="FF3300"/>
                </a:solidFill>
                <a:cs typeface="Arial" charset="0"/>
              </a:rPr>
              <a:t>)</a:t>
            </a:r>
            <a:endParaRPr lang="el-GR" sz="2000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718764" y="2971800"/>
            <a:ext cx="15964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FF3300"/>
                </a:solidFill>
                <a:cs typeface="Arial" charset="0"/>
              </a:rPr>
              <a:t>anti-</a:t>
            </a:r>
            <a:r>
              <a:rPr lang="en-US" sz="2000" dirty="0" smtClean="0">
                <a:solidFill>
                  <a:srgbClr val="FF3300"/>
                </a:solidFill>
                <a:cs typeface="Arial" charset="0"/>
              </a:rPr>
              <a:t>bonding</a:t>
            </a:r>
            <a:endParaRPr lang="el-GR" sz="2000" dirty="0">
              <a:solidFill>
                <a:srgbClr val="FF3300"/>
              </a:solidFill>
              <a:cs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2328347" y="3003550"/>
            <a:ext cx="1295400" cy="2286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922337"/>
              </p:ext>
            </p:extLst>
          </p:nvPr>
        </p:nvGraphicFramePr>
        <p:xfrm>
          <a:off x="3299897" y="2590800"/>
          <a:ext cx="23114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92" name="Equation" r:id="rId7" imgW="1244600" imgH="469900" progId="Equation.DSMT4">
                  <p:embed/>
                </p:oleObj>
              </mc:Choice>
              <mc:Fallback>
                <p:oleObj name="Equation" r:id="rId7" imgW="1244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9897" y="2590800"/>
                        <a:ext cx="2311400" cy="869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102481"/>
              </p:ext>
            </p:extLst>
          </p:nvPr>
        </p:nvGraphicFramePr>
        <p:xfrm>
          <a:off x="4976297" y="4038600"/>
          <a:ext cx="23129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93" name="Equation" r:id="rId9" imgW="1244600" imgH="469900" progId="Equation.DSMT4">
                  <p:embed/>
                </p:oleObj>
              </mc:Choice>
              <mc:Fallback>
                <p:oleObj name="Equation" r:id="rId9" imgW="1244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97" y="4038600"/>
                        <a:ext cx="2312988" cy="869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 bwMode="auto">
          <a:xfrm flipH="1">
            <a:off x="2537897" y="4397376"/>
            <a:ext cx="2439987" cy="78422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3352800" y="5845314"/>
            <a:ext cx="29717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200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φ</a:t>
            </a:r>
            <a:r>
              <a:rPr lang="el-GR" sz="2000" baseline="-250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–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is more anti-bonding 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than </a:t>
            </a:r>
            <a:r>
              <a:rPr lang="el-GR" sz="200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φ</a:t>
            </a:r>
            <a:r>
              <a:rPr lang="en-US" sz="2000" baseline="-250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+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is bonding</a:t>
            </a:r>
            <a:endParaRPr lang="el-GR" sz="20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447800" y="5334000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FF3300"/>
                </a:solidFill>
                <a:cs typeface="Arial" charset="0"/>
              </a:rPr>
              <a:t>E</a:t>
            </a:r>
            <a:r>
              <a:rPr lang="en-US" sz="2000" baseline="-25000" dirty="0" smtClean="0">
                <a:solidFill>
                  <a:srgbClr val="FF3300"/>
                </a:solidFill>
                <a:cs typeface="Arial" charset="0"/>
              </a:rPr>
              <a:t>1</a:t>
            </a:r>
            <a:r>
              <a:rPr lang="en-US" sz="2000" i="1" baseline="-25000" dirty="0" smtClean="0">
                <a:solidFill>
                  <a:srgbClr val="FF3300"/>
                </a:solidFill>
                <a:cs typeface="Arial" charset="0"/>
              </a:rPr>
              <a:t>s</a:t>
            </a:r>
            <a:endParaRPr lang="el-GR" sz="2000" baseline="-25000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6600" y="5715000"/>
            <a:ext cx="53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R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0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769415"/>
            <a:ext cx="4724400" cy="2716985"/>
          </a:xfrm>
          <a:prstGeom prst="rect">
            <a:avLst/>
          </a:prstGeom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 theory for H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 diagram for</a:t>
            </a:r>
            <a:r>
              <a:rPr lang="en-US" dirty="0"/>
              <a:t>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analogous to </a:t>
            </a:r>
            <a:r>
              <a:rPr lang="en-US" dirty="0" err="1"/>
              <a:t>aufbau</a:t>
            </a:r>
            <a:r>
              <a:rPr lang="en-US" dirty="0"/>
              <a:t> </a:t>
            </a:r>
            <a:r>
              <a:rPr lang="en-US" smtClean="0"/>
              <a:t>principle for </a:t>
            </a:r>
            <a:r>
              <a:rPr lang="en-US" dirty="0"/>
              <a:t>atomic configurations)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57200" y="5502275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Reflecting: anti-bonding orbital is more anti-bonding than bonding orbital is bonding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4191000" y="487680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895600" y="48768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953000" y="487680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940483" y="4876800"/>
            <a:ext cx="577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60438"/>
          </a:xfrm>
        </p:spPr>
        <p:txBody>
          <a:bodyPr/>
          <a:lstStyle/>
          <a:p>
            <a:r>
              <a:rPr lang="en-US" dirty="0" smtClean="0"/>
              <a:t>Matrix eigenvalue eqn. (review)</a:t>
            </a:r>
            <a:endParaRPr lang="en-US" dirty="0"/>
          </a:p>
        </p:txBody>
      </p:sp>
      <p:graphicFrame>
        <p:nvGraphicFramePr>
          <p:cNvPr id="205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632941"/>
              </p:ext>
            </p:extLst>
          </p:nvPr>
        </p:nvGraphicFramePr>
        <p:xfrm>
          <a:off x="4622800" y="1401763"/>
          <a:ext cx="1854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0" name="Equation" r:id="rId4" imgW="927100" imgH="241300" progId="Equation.DSMT4">
                  <p:embed/>
                </p:oleObj>
              </mc:Choice>
              <mc:Fallback>
                <p:oleObj name="Equation" r:id="rId4" imgW="927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1401763"/>
                        <a:ext cx="1854200" cy="4826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958951"/>
              </p:ext>
            </p:extLst>
          </p:nvPr>
        </p:nvGraphicFramePr>
        <p:xfrm>
          <a:off x="5689600" y="2316163"/>
          <a:ext cx="260191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1" name="Equation" r:id="rId6" imgW="1257300" imgH="457200" progId="Equation.DSMT4">
                  <p:embed/>
                </p:oleObj>
              </mc:Choice>
              <mc:Fallback>
                <p:oleObj name="Equation" r:id="rId6" imgW="1257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2316163"/>
                        <a:ext cx="2601912" cy="94456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460047"/>
              </p:ext>
            </p:extLst>
          </p:nvPr>
        </p:nvGraphicFramePr>
        <p:xfrm>
          <a:off x="3092450" y="4683125"/>
          <a:ext cx="567055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2" name="Equation" r:id="rId8" imgW="2717800" imgH="609600" progId="Equation.DSMT4">
                  <p:embed/>
                </p:oleObj>
              </mc:Choice>
              <mc:Fallback>
                <p:oleObj name="Equation" r:id="rId8" imgW="27178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683125"/>
                        <a:ext cx="5670550" cy="127158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094447"/>
              </p:ext>
            </p:extLst>
          </p:nvPr>
        </p:nvGraphicFramePr>
        <p:xfrm>
          <a:off x="584200" y="3535363"/>
          <a:ext cx="6486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3" name="Equation" r:id="rId10" imgW="3378200" imgH="558800" progId="Equation.DSMT4">
                  <p:embed/>
                </p:oleObj>
              </mc:Choice>
              <mc:Fallback>
                <p:oleObj name="Equation" r:id="rId10" imgW="33782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535363"/>
                        <a:ext cx="6486525" cy="10699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34" name="Line 10"/>
          <p:cNvSpPr>
            <a:spLocks noChangeShapeType="1"/>
          </p:cNvSpPr>
          <p:nvPr/>
        </p:nvSpPr>
        <p:spPr bwMode="auto">
          <a:xfrm>
            <a:off x="1066800" y="4678363"/>
            <a:ext cx="190500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35" name="Line 11"/>
          <p:cNvSpPr>
            <a:spLocks noChangeShapeType="1"/>
          </p:cNvSpPr>
          <p:nvPr/>
        </p:nvSpPr>
        <p:spPr bwMode="auto">
          <a:xfrm flipH="1">
            <a:off x="2641600" y="1630363"/>
            <a:ext cx="190500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36" name="Line 12"/>
          <p:cNvSpPr>
            <a:spLocks noChangeShapeType="1"/>
          </p:cNvSpPr>
          <p:nvPr/>
        </p:nvSpPr>
        <p:spPr bwMode="auto">
          <a:xfrm>
            <a:off x="4013200" y="2392363"/>
            <a:ext cx="1600200" cy="304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37" name="Line 13"/>
          <p:cNvSpPr>
            <a:spLocks noChangeShapeType="1"/>
          </p:cNvSpPr>
          <p:nvPr/>
        </p:nvSpPr>
        <p:spPr bwMode="auto">
          <a:xfrm flipH="1">
            <a:off x="3657600" y="2925763"/>
            <a:ext cx="195580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853312"/>
              </p:ext>
            </p:extLst>
          </p:nvPr>
        </p:nvGraphicFramePr>
        <p:xfrm>
          <a:off x="1041400" y="2087563"/>
          <a:ext cx="29257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4" name="Equation" r:id="rId12" imgW="1524000" imgH="317500" progId="Equation.DSMT4">
                  <p:embed/>
                </p:oleObj>
              </mc:Choice>
              <mc:Fallback>
                <p:oleObj name="Equation" r:id="rId12" imgW="15240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087563"/>
                        <a:ext cx="2925763" cy="608012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057876"/>
              </p:ext>
            </p:extLst>
          </p:nvPr>
        </p:nvGraphicFramePr>
        <p:xfrm>
          <a:off x="381000" y="6049963"/>
          <a:ext cx="52720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5" name="Equation" r:id="rId14" imgW="2527300" imgH="241300" progId="Equation.DSMT4">
                  <p:embed/>
                </p:oleObj>
              </mc:Choice>
              <mc:Fallback>
                <p:oleObj name="Equation" r:id="rId14" imgW="2527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049963"/>
                        <a:ext cx="5272087" cy="503237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990600" y="5440363"/>
            <a:ext cx="195580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4" grpId="0" animBg="1"/>
      <p:bldP spid="205835" grpId="0" animBg="1"/>
      <p:bldP spid="205836" grpId="0" animBg="1"/>
      <p:bldP spid="20583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431" y="2438400"/>
            <a:ext cx="3929403" cy="2259785"/>
          </a:xfrm>
          <a:prstGeom prst="rect">
            <a:avLst/>
          </a:prstGeom>
        </p:spPr>
      </p:pic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 theory for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2273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788035"/>
              </p:ext>
            </p:extLst>
          </p:nvPr>
        </p:nvGraphicFramePr>
        <p:xfrm>
          <a:off x="366713" y="2349500"/>
          <a:ext cx="521017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5" imgW="2387600" imgH="1079500" progId="Equation.DSMT4">
                  <p:embed/>
                </p:oleObj>
              </mc:Choice>
              <mc:Fallback>
                <p:oleObj name="Equation" r:id="rId5" imgW="23876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2349500"/>
                        <a:ext cx="5210175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2" name="Object 4"/>
          <p:cNvGraphicFramePr>
            <a:graphicFrameLocks noChangeAspect="1"/>
          </p:cNvGraphicFramePr>
          <p:nvPr/>
        </p:nvGraphicFramePr>
        <p:xfrm>
          <a:off x="3352800" y="1524000"/>
          <a:ext cx="2133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7" imgW="799920" imgH="228600" progId="Equation.DSMT4">
                  <p:embed/>
                </p:oleObj>
              </mc:Choice>
              <mc:Fallback>
                <p:oleObj name="Equation" r:id="rId7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524000"/>
                        <a:ext cx="2133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4" name="Line 6"/>
          <p:cNvSpPr>
            <a:spLocks noChangeShapeType="1"/>
          </p:cNvSpPr>
          <p:nvPr/>
        </p:nvSpPr>
        <p:spPr bwMode="auto">
          <a:xfrm flipV="1">
            <a:off x="2209800" y="4572000"/>
            <a:ext cx="4724400" cy="1143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 flipV="1">
            <a:off x="4724400" y="2819400"/>
            <a:ext cx="2362200" cy="1371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6" name="Line 8"/>
          <p:cNvSpPr>
            <a:spLocks noChangeShapeType="1"/>
          </p:cNvSpPr>
          <p:nvPr/>
        </p:nvSpPr>
        <p:spPr bwMode="auto">
          <a:xfrm flipH="1">
            <a:off x="2209800" y="4724400"/>
            <a:ext cx="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2133600" y="5029200"/>
            <a:ext cx="6172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l-GR" sz="2400" dirty="0">
                <a:solidFill>
                  <a:srgbClr val="3366FF"/>
                </a:solidFill>
                <a:cs typeface="Arial" charset="0"/>
              </a:rPr>
              <a:t>α</a:t>
            </a:r>
            <a:r>
              <a:rPr lang="en-US" sz="2400" dirty="0">
                <a:solidFill>
                  <a:srgbClr val="3366FF"/>
                </a:solidFill>
                <a:cs typeface="Arial" charset="0"/>
              </a:rPr>
              <a:t> is the </a:t>
            </a:r>
            <a:r>
              <a:rPr lang="en-US" sz="2400" dirty="0" smtClean="0">
                <a:solidFill>
                  <a:srgbClr val="3366FF"/>
                </a:solidFill>
                <a:cs typeface="Arial" charset="0"/>
              </a:rPr>
              <a:t>1</a:t>
            </a:r>
            <a:r>
              <a:rPr lang="en-US" sz="2400" i="1" dirty="0" smtClean="0">
                <a:solidFill>
                  <a:srgbClr val="3366FF"/>
                </a:solidFill>
                <a:cs typeface="Arial" charset="0"/>
              </a:rPr>
              <a:t>s</a:t>
            </a:r>
            <a:r>
              <a:rPr lang="en-US" sz="2400" dirty="0" smtClean="0">
                <a:solidFill>
                  <a:srgbClr val="3366FF"/>
                </a:solidFill>
                <a:cs typeface="Arial" charset="0"/>
              </a:rPr>
              <a:t> orbital energy.</a:t>
            </a:r>
            <a:endParaRPr lang="en-US" sz="2400" dirty="0">
              <a:solidFill>
                <a:srgbClr val="3366FF"/>
              </a:solidFill>
              <a:cs typeface="Arial" charset="0"/>
            </a:endParaRPr>
          </a:p>
          <a:p>
            <a:pPr algn="r"/>
            <a:r>
              <a:rPr lang="el-GR" sz="2400" dirty="0">
                <a:solidFill>
                  <a:srgbClr val="3366FF"/>
                </a:solidFill>
                <a:cs typeface="Arial" charset="0"/>
              </a:rPr>
              <a:t>β</a:t>
            </a:r>
            <a:r>
              <a:rPr lang="en-US" sz="2400" dirty="0">
                <a:solidFill>
                  <a:srgbClr val="3366FF"/>
                </a:solidFill>
                <a:cs typeface="Arial" charset="0"/>
              </a:rPr>
              <a:t> is negative.</a:t>
            </a:r>
          </a:p>
          <a:p>
            <a:pPr algn="r"/>
            <a:r>
              <a:rPr lang="en-US" sz="2400" dirty="0">
                <a:solidFill>
                  <a:srgbClr val="FF3300"/>
                </a:solidFill>
                <a:cs typeface="Arial" charset="0"/>
              </a:rPr>
              <a:t>anti-bonding orbital is more anti-bonding than bonding orbital is bonding.</a:t>
            </a:r>
            <a:endParaRPr lang="el-GR" sz="2400" dirty="0">
              <a:solidFill>
                <a:srgbClr val="FF33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 theory for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 flipH="1">
            <a:off x="2362200" y="4572000"/>
            <a:ext cx="1371600" cy="8874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781617"/>
              </p:ext>
            </p:extLst>
          </p:nvPr>
        </p:nvGraphicFramePr>
        <p:xfrm>
          <a:off x="2797175" y="3609975"/>
          <a:ext cx="32988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78" name="Equation" r:id="rId4" imgW="1511300" imgH="406400" progId="Equation.DSMT4">
                  <p:embed/>
                </p:oleObj>
              </mc:Choice>
              <mc:Fallback>
                <p:oleObj name="Equation" r:id="rId4" imgW="15113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3609975"/>
                        <a:ext cx="32988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954060"/>
              </p:ext>
            </p:extLst>
          </p:nvPr>
        </p:nvGraphicFramePr>
        <p:xfrm>
          <a:off x="1295400" y="1752600"/>
          <a:ext cx="6515208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79" name="Equation" r:id="rId6" imgW="2578100" imgH="609600" progId="Equation.DSMT4">
                  <p:embed/>
                </p:oleObj>
              </mc:Choice>
              <mc:Fallback>
                <p:oleObj name="Equation" r:id="rId6" imgW="25781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52600"/>
                        <a:ext cx="6515208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5638800" y="4572000"/>
            <a:ext cx="1219200" cy="8874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935" y="5459413"/>
            <a:ext cx="4067265" cy="817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5459412"/>
            <a:ext cx="4493039" cy="81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379015"/>
            <a:ext cx="4724400" cy="2716985"/>
          </a:xfrm>
          <a:prstGeom prst="rect">
            <a:avLst/>
          </a:prstGeom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 theory for He</a:t>
            </a:r>
            <a:r>
              <a:rPr lang="en-US" baseline="-25000" dirty="0" smtClean="0"/>
              <a:t>2</a:t>
            </a:r>
            <a:r>
              <a:rPr lang="en-US" dirty="0" smtClean="0"/>
              <a:t> and He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endParaRPr lang="en-US" baseline="-250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</a:t>
            </a:r>
            <a:r>
              <a:rPr lang="en-US" baseline="-25000" dirty="0" smtClean="0"/>
              <a:t>2</a:t>
            </a:r>
            <a:r>
              <a:rPr lang="en-US" dirty="0" smtClean="0"/>
              <a:t> has no covalent bond (but has an extremely weak dispersion or van der Waals attractive interaction). He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is expected to be bound.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4191000" y="548640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868834" y="5486400"/>
            <a:ext cx="776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953000" y="548640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770736" y="5486400"/>
            <a:ext cx="916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He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baseline="30000" dirty="0">
                <a:solidFill>
                  <a:srgbClr val="0000FF"/>
                </a:solidFill>
              </a:rPr>
              <a:t>+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191000" y="350520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3505200"/>
            <a:ext cx="0" cy="457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379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077200" cy="44116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dirty="0" smtClean="0">
                <a:cs typeface="ＭＳ Ｐゴシック" charset="0"/>
              </a:rPr>
              <a:t>A</a:t>
            </a:r>
            <a:r>
              <a:rPr lang="en-US" altLang="ja-JP" dirty="0" smtClean="0">
                <a:cs typeface="Arial" charset="0"/>
              </a:rPr>
              <a:t> </a:t>
            </a:r>
            <a:r>
              <a:rPr lang="el-GR" altLang="ja-JP" dirty="0" smtClean="0">
                <a:cs typeface="Arial" charset="0"/>
              </a:rPr>
              <a:t>π</a:t>
            </a:r>
            <a:r>
              <a:rPr lang="en-US" altLang="ja-JP" dirty="0" smtClean="0">
                <a:cs typeface="ＭＳ Ｐゴシック" charset="0"/>
              </a:rPr>
              <a:t> bond is weaker than </a:t>
            </a:r>
            <a:r>
              <a:rPr lang="el-GR" altLang="ja-JP" dirty="0" smtClean="0">
                <a:cs typeface="Arial" charset="0"/>
              </a:rPr>
              <a:t>σ</a:t>
            </a:r>
            <a:r>
              <a:rPr lang="en-US" altLang="ja-JP" dirty="0" smtClean="0">
                <a:cs typeface="ＭＳ Ｐゴシック" charset="0"/>
              </a:rPr>
              <a:t> bond because of a less orbital overlap in </a:t>
            </a:r>
            <a:r>
              <a:rPr lang="el-GR" altLang="ja-JP" dirty="0">
                <a:cs typeface="Arial" charset="0"/>
              </a:rPr>
              <a:t>π</a:t>
            </a:r>
            <a:r>
              <a:rPr lang="en-US" altLang="ja-JP" dirty="0" smtClean="0">
                <a:cs typeface="ＭＳ Ｐゴシック" charset="0"/>
              </a:rPr>
              <a:t>.</a:t>
            </a:r>
            <a:endParaRPr lang="el-GR" altLang="ja-JP" dirty="0" smtClean="0">
              <a:cs typeface="" charset="0"/>
            </a:endParaRPr>
          </a:p>
          <a:p>
            <a:pPr>
              <a:buFont typeface="Wingdings" charset="0"/>
              <a:buNone/>
            </a:pPr>
            <a:endParaRPr lang="en-US" altLang="ja-JP" dirty="0">
              <a:solidFill>
                <a:srgbClr val="FF3300"/>
              </a:solidFill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560262"/>
            <a:ext cx="3200400" cy="1840538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cs typeface="ＭＳ Ｐゴシック" charset="0"/>
              </a:rPr>
              <a:t>σ</a:t>
            </a:r>
            <a:r>
              <a:rPr lang="en-US" altLang="ja-JP" dirty="0" smtClean="0">
                <a:cs typeface="ＭＳ Ｐゴシック" charset="0"/>
              </a:rPr>
              <a:t> and π bonds</a:t>
            </a:r>
            <a:endParaRPr lang="en-US" altLang="ja-JP" dirty="0"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731461"/>
            <a:ext cx="3200400" cy="1840538"/>
          </a:xfrm>
          <a:prstGeom prst="rect">
            <a:avLst/>
          </a:prstGeom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09600" y="3352800"/>
            <a:ext cx="1449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 altLang="ja-JP" sz="3200" dirty="0">
                <a:solidFill>
                  <a:srgbClr val="FF3300"/>
                </a:solidFill>
                <a:cs typeface="Arial" charset="0"/>
              </a:rPr>
              <a:t>σ</a:t>
            </a:r>
            <a:r>
              <a:rPr lang="en-US" altLang="ja-JP" sz="3200" dirty="0">
                <a:solidFill>
                  <a:srgbClr val="FF3300"/>
                </a:solidFill>
                <a:cs typeface="Arial" charset="0"/>
              </a:rPr>
              <a:t> bond</a:t>
            </a:r>
            <a:endParaRPr lang="el-GR" altLang="ja-JP" sz="3200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09600" y="5181600"/>
            <a:ext cx="1479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 altLang="ja-JP" sz="3200" dirty="0">
                <a:solidFill>
                  <a:srgbClr val="FF3300"/>
                </a:solidFill>
                <a:cs typeface="Arial" charset="0"/>
              </a:rPr>
              <a:t>π</a:t>
            </a:r>
            <a:r>
              <a:rPr lang="en-US" altLang="ja-JP" sz="3200" dirty="0">
                <a:solidFill>
                  <a:srgbClr val="FF3300"/>
                </a:solidFill>
                <a:cs typeface="Arial" charset="0"/>
              </a:rPr>
              <a:t> bond</a:t>
            </a:r>
            <a:endParaRPr lang="el-GR" altLang="ja-JP" sz="3200" dirty="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2743200"/>
            <a:ext cx="3124200" cy="1796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542720"/>
            <a:ext cx="3276600" cy="188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11292</TotalTime>
  <Words>703</Words>
  <Application>Microsoft Macintosh PowerPoint</Application>
  <PresentationFormat>On-screen Show (4:3)</PresentationFormat>
  <Paragraphs>144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Times New Roman</vt:lpstr>
      <vt:lpstr>Wingdings</vt:lpstr>
      <vt:lpstr>Arial</vt:lpstr>
      <vt:lpstr>Network</vt:lpstr>
      <vt:lpstr>Equation</vt:lpstr>
      <vt:lpstr>Lecture 27 Molecular orbital theory III</vt:lpstr>
      <vt:lpstr>Applications of MO theory</vt:lpstr>
      <vt:lpstr>MO theory for H2+ (review)</vt:lpstr>
      <vt:lpstr>MO theory for H2+ and H2</vt:lpstr>
      <vt:lpstr>Matrix eigenvalue eqn. (review)</vt:lpstr>
      <vt:lpstr>MO theory for H2</vt:lpstr>
      <vt:lpstr>MO theory for H2</vt:lpstr>
      <vt:lpstr>MO theory for He2 and He2+</vt:lpstr>
      <vt:lpstr>σ and π bonds</vt:lpstr>
      <vt:lpstr>MO theory for Ne2, F2 and O2</vt:lpstr>
      <vt:lpstr>MO theory for N2, C2, and B2</vt:lpstr>
      <vt:lpstr>Polar bond in HF</vt:lpstr>
      <vt:lpstr>Polar bond in HF</vt:lpstr>
      <vt:lpstr>Matrix eigenvalue eqn. (review)</vt:lpstr>
      <vt:lpstr>Polar bond in HF</vt:lpstr>
      <vt:lpstr>Hückel approximation</vt:lpstr>
      <vt:lpstr>Ethylene (isolated π bond)</vt:lpstr>
      <vt:lpstr>Ethylene (isolated π bond)</vt:lpstr>
      <vt:lpstr>Butadiene</vt:lpstr>
      <vt:lpstr>Butadiene</vt:lpstr>
      <vt:lpstr>Cyclobutadiene</vt:lpstr>
      <vt:lpstr>Cyclobutadiene</vt:lpstr>
      <vt:lpstr>Cyclobutadiene</vt:lpstr>
      <vt:lpstr>Cyclobutadiene</vt:lpstr>
      <vt:lpstr>Homework challenge #8</vt:lpstr>
      <vt:lpstr>Summary</vt:lpstr>
    </vt:vector>
  </TitlesOfParts>
  <Company>University of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14</dc:title>
  <dc:creator>So Hirata</dc:creator>
  <cp:lastModifiedBy>Microsoft Office User</cp:lastModifiedBy>
  <cp:revision>231</cp:revision>
  <dcterms:created xsi:type="dcterms:W3CDTF">2004-12-31T22:01:25Z</dcterms:created>
  <dcterms:modified xsi:type="dcterms:W3CDTF">2016-04-04T02:01:10Z</dcterms:modified>
</cp:coreProperties>
</file>