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notesSlides/notesSlide1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6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7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8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19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0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notesSlides/notesSlide23.xml" ContentType="application/vnd.openxmlformats-officedocument.presentationml.notesSlide+xml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notesSlides/notesSlide24.xml" ContentType="application/vnd.openxmlformats-officedocument.presentationml.notesSlide+xml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25.xml" ContentType="application/vnd.openxmlformats-officedocument.presentationml.notesSlide+xml"/>
  <Override PartName="/ppt/embeddings/oleObject49.bin" ContentType="application/vnd.openxmlformats-officedocument.oleObject"/>
  <Override PartName="/ppt/notesSlides/notesSlide26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sldIdLst>
    <p:sldId id="478" r:id="rId2"/>
    <p:sldId id="500" r:id="rId3"/>
    <p:sldId id="501" r:id="rId4"/>
    <p:sldId id="370" r:id="rId5"/>
    <p:sldId id="371" r:id="rId6"/>
    <p:sldId id="372" r:id="rId7"/>
    <p:sldId id="373" r:id="rId8"/>
    <p:sldId id="375" r:id="rId9"/>
    <p:sldId id="376" r:id="rId10"/>
    <p:sldId id="377" r:id="rId11"/>
    <p:sldId id="502" r:id="rId12"/>
    <p:sldId id="503" r:id="rId13"/>
    <p:sldId id="378" r:id="rId14"/>
    <p:sldId id="508" r:id="rId15"/>
    <p:sldId id="465" r:id="rId16"/>
    <p:sldId id="504" r:id="rId17"/>
    <p:sldId id="381" r:id="rId18"/>
    <p:sldId id="383" r:id="rId19"/>
    <p:sldId id="384" r:id="rId20"/>
    <p:sldId id="385" r:id="rId21"/>
    <p:sldId id="505" r:id="rId22"/>
    <p:sldId id="481" r:id="rId23"/>
    <p:sldId id="482" r:id="rId24"/>
    <p:sldId id="483" r:id="rId25"/>
    <p:sldId id="484" r:id="rId26"/>
    <p:sldId id="485" r:id="rId27"/>
    <p:sldId id="507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8"/>
    <a:srgbClr val="9933FF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660"/>
  </p:normalViewPr>
  <p:slideViewPr>
    <p:cSldViewPr>
      <p:cViewPr varScale="1">
        <p:scale>
          <a:sx n="76" d="100"/>
          <a:sy n="76" d="100"/>
        </p:scale>
        <p:origin x="-12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7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Relationship Id="rId2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39.wmf"/><Relationship Id="rId3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emf"/><Relationship Id="rId3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9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9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67E527-A554-DF41-87AD-21CC9AA87A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20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4A9318-F525-2147-BECA-6A9093C3EE6F}" type="slidenum">
              <a:rPr lang="en-US"/>
              <a:pPr/>
              <a:t>10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7FBF-BB6B-F242-BFBA-5412F834BFA5}" type="slidenum">
              <a:rPr lang="en-US"/>
              <a:pPr/>
              <a:t>11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7FBF-BB6B-F242-BFBA-5412F834BFA5}" type="slidenum">
              <a:rPr lang="en-US"/>
              <a:pPr/>
              <a:t>12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7FBF-BB6B-F242-BFBA-5412F834BFA5}" type="slidenum">
              <a:rPr lang="en-US"/>
              <a:pPr/>
              <a:t>13</a:t>
            </a:fld>
            <a:endParaRPr lang="en-US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CD3C3-9E08-AE48-8B54-D822A83B48B6}" type="slidenum">
              <a:rPr lang="en-US"/>
              <a:pPr/>
              <a:t>14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18D4D-123A-5348-86AC-3622736693C6}" type="slidenum">
              <a:rPr lang="en-US"/>
              <a:pPr/>
              <a:t>15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18D4D-123A-5348-86AC-3622736693C6}" type="slidenum">
              <a:rPr lang="en-US"/>
              <a:pPr/>
              <a:t>16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134EE-293E-C24E-BA4D-01C820D56F84}" type="slidenum">
              <a:rPr lang="en-US"/>
              <a:pPr/>
              <a:t>17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8DF074-95B7-B64C-B0F2-A56F3AAED271}" type="slidenum">
              <a:rPr lang="en-US"/>
              <a:pPr/>
              <a:t>18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5CFD3-2E32-1646-9B08-900A0E33DA87}" type="slidenum">
              <a:rPr lang="en-US"/>
              <a:pPr/>
              <a:t>19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B33515-6D74-6845-9AAB-13BE7408002D}" type="slidenum">
              <a:rPr lang="en-US"/>
              <a:pPr/>
              <a:t>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0669E-4B09-C542-9C30-89C4F36EA691}" type="slidenum">
              <a:rPr lang="en-US"/>
              <a:pPr/>
              <a:t>20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065B2A-E62E-5E45-A631-B1E6B9592D91}" type="slidenum">
              <a:rPr lang="en-US"/>
              <a:pPr/>
              <a:t>21</a:t>
            </a:fld>
            <a:endParaRPr lang="en-US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E387D-0269-6243-BCC8-4CA274E2810F}" type="slidenum">
              <a:rPr lang="en-US"/>
              <a:pPr/>
              <a:t>22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E5B2FD-5505-E944-8B35-6380FE2B67AD}" type="slidenum">
              <a:rPr lang="en-US"/>
              <a:pPr/>
              <a:t>23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7FF47-BF66-A047-9929-7D35BD9F3A68}" type="slidenum">
              <a:rPr lang="en-US"/>
              <a:pPr/>
              <a:t>24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34AFF-C3EA-6D49-B713-FF590B8887B2}" type="slidenum">
              <a:rPr lang="en-US"/>
              <a:pPr/>
              <a:t>25</a:t>
            </a:fld>
            <a:endParaRPr lang="en-US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8F1D6-541B-5D46-8B19-E2E5BFAF2CAA}" type="slidenum">
              <a:rPr lang="en-US"/>
              <a:pPr/>
              <a:t>26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67BF3-04C3-424B-9683-244C10B0191E}" type="slidenum">
              <a:rPr lang="en-US"/>
              <a:pPr/>
              <a:t>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CC731-664D-384E-A6B5-307A893D3D7A}" type="slidenum">
              <a:rPr lang="en-US"/>
              <a:pPr/>
              <a:t>4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7C743-D626-C342-9FB6-3CA4C51F5F7B}" type="slidenum">
              <a:rPr lang="en-US"/>
              <a:pPr/>
              <a:t>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876A5-D88C-B147-BE92-761E3DFA5A96}" type="slidenum">
              <a:rPr lang="en-US"/>
              <a:pPr/>
              <a:t>6</a:t>
            </a:fld>
            <a:endParaRPr lang="en-US"/>
          </a:p>
        </p:txBody>
      </p:sp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FA8F0-97FC-5443-B8DF-772D7833FF8C}" type="slidenum">
              <a:rPr lang="en-US"/>
              <a:pPr/>
              <a:t>7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6FB41-7158-AA49-AEA9-97252BE88DB5}" type="slidenum">
              <a:rPr lang="en-US"/>
              <a:pPr/>
              <a:t>8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D0647-458E-F54A-AF6D-6D2E9FAE6B2D}" type="slidenum">
              <a:rPr lang="en-US"/>
              <a:pPr/>
              <a:t>9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962EE8-3E68-CF4A-B5B6-D4A8566F6C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7A7D-90F0-0445-A5B1-5A5A7C055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6C6F-7BBE-AA46-AF36-100DCED6D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5F6F-150A-8548-9AEE-58331C3A46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01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C79D-637E-D74A-A1D4-994603BD8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06092-1473-BE4B-83C4-3FB36CFDD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AB311-A98E-AF41-A479-124E7AB35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E3E3B-E531-C143-B629-F7BC4A136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8CEF4-72AD-1940-A0D6-155B7D04C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8686A-B745-674C-8D6B-CBC2009D2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6819-9840-A944-AE15-8D55A5EAF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37819BC-FCE1-0746-869D-0FC2B735C0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2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37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3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39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39.w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41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6.bin"/><Relationship Id="rId5" Type="http://schemas.openxmlformats.org/officeDocument/2006/relationships/image" Target="../media/image42.wmf"/><Relationship Id="rId6" Type="http://schemas.openxmlformats.org/officeDocument/2006/relationships/oleObject" Target="../embeddings/oleObject47.bin"/><Relationship Id="rId7" Type="http://schemas.openxmlformats.org/officeDocument/2006/relationships/image" Target="../media/image43.wmf"/><Relationship Id="rId8" Type="http://schemas.openxmlformats.org/officeDocument/2006/relationships/oleObject" Target="../embeddings/oleObject48.bin"/><Relationship Id="rId9" Type="http://schemas.openxmlformats.org/officeDocument/2006/relationships/image" Target="../media/image44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45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47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</a:t>
            </a:r>
            <a:r>
              <a:rPr lang="en-US" sz="5400" dirty="0" smtClean="0"/>
              <a:t>26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200" dirty="0" smtClean="0"/>
              <a:t>Molecular orbital theory </a:t>
            </a:r>
            <a:r>
              <a:rPr lang="en-US" sz="3200" dirty="0" smtClean="0"/>
              <a:t>II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273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Constrained minimization</a:t>
            </a:r>
            <a:endParaRPr lang="en-US" sz="35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411662"/>
          </a:xfrm>
        </p:spPr>
        <p:txBody>
          <a:bodyPr/>
          <a:lstStyle/>
          <a:p>
            <a:r>
              <a:rPr lang="en-US" b="1" dirty="0" smtClean="0"/>
              <a:t>Question: </a:t>
            </a:r>
            <a:r>
              <a:rPr lang="en-US" dirty="0" smtClean="0"/>
              <a:t>How </a:t>
            </a:r>
            <a:r>
              <a:rPr lang="en-US" dirty="0"/>
              <a:t>can we incorporate </a:t>
            </a:r>
            <a:r>
              <a:rPr lang="en-US" dirty="0" smtClean="0"/>
              <a:t>this constraint during minimization (without it, </a:t>
            </a:r>
            <a:r>
              <a:rPr lang="en-US" i="1" dirty="0" smtClean="0"/>
              <a:t>E </a:t>
            </a:r>
            <a:r>
              <a:rPr lang="en-US" dirty="0" smtClean="0"/>
              <a:t>is not bounded from below and a minimum does not exist)?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Answer: Lagrange</a:t>
            </a:r>
            <a:r>
              <a:rPr lang="ja-JP" altLang="en-US" b="1" dirty="0" smtClean="0">
                <a:latin typeface="Arial"/>
              </a:rPr>
              <a:t>’</a:t>
            </a:r>
            <a:r>
              <a:rPr lang="en-US" b="1" dirty="0" smtClean="0"/>
              <a:t>s </a:t>
            </a:r>
            <a:r>
              <a:rPr lang="en-US" b="1" dirty="0"/>
              <a:t>undetermined </a:t>
            </a:r>
            <a:r>
              <a:rPr lang="en-US" b="1" dirty="0" smtClean="0"/>
              <a:t>multiplier method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582618"/>
              </p:ext>
            </p:extLst>
          </p:nvPr>
        </p:nvGraphicFramePr>
        <p:xfrm>
          <a:off x="728663" y="3967163"/>
          <a:ext cx="77120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5" name="Equation" r:id="rId4" imgW="3365500" imgH="317500" progId="Equation.DSMT4">
                  <p:embed/>
                </p:oleObj>
              </mc:Choice>
              <mc:Fallback>
                <p:oleObj name="Equation" r:id="rId4" imgW="3365500" imgH="317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3967163"/>
                        <a:ext cx="7712075" cy="728662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Lagrange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undetermined </a:t>
            </a:r>
            <a:r>
              <a:rPr lang="en-US" dirty="0" smtClean="0"/>
              <a:t>multiplier method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minimize </a:t>
            </a:r>
            <a:r>
              <a:rPr lang="en-US" i="1" dirty="0" smtClean="0"/>
              <a:t>E</a:t>
            </a:r>
            <a:r>
              <a:rPr lang="en-US" dirty="0"/>
              <a:t> </a:t>
            </a:r>
            <a:r>
              <a:rPr lang="en-US" dirty="0" smtClean="0"/>
              <a:t>by varying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B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the constraint that the wave function remains normalized,</a:t>
            </a:r>
          </a:p>
          <a:p>
            <a:endParaRPr lang="en-US" dirty="0"/>
          </a:p>
          <a:p>
            <a:r>
              <a:rPr lang="en-US" b="1" dirty="0" smtClean="0"/>
              <a:t>Step 1</a:t>
            </a:r>
            <a:r>
              <a:rPr lang="en-US" dirty="0" smtClean="0"/>
              <a:t>: We write the constraint into a “... = 0” form: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3276600" y="2286000"/>
          <a:ext cx="274478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1" name="Equation" r:id="rId4" imgW="1104840" imgH="431640" progId="Equation.DSMT4">
                  <p:embed/>
                </p:oleObj>
              </mc:Choice>
              <mc:Fallback>
                <p:oleObj name="Equation" r:id="rId4" imgW="1104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86000"/>
                        <a:ext cx="2744788" cy="1071563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548101"/>
              </p:ext>
            </p:extLst>
          </p:nvPr>
        </p:nvGraphicFramePr>
        <p:xfrm>
          <a:off x="3379788" y="5516563"/>
          <a:ext cx="25368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2" name="Equation" r:id="rId6" imgW="1041400" imgH="292100" progId="Equation.DSMT4">
                  <p:embed/>
                </p:oleObj>
              </mc:Choice>
              <mc:Fallback>
                <p:oleObj name="Equation" r:id="rId6" imgW="1041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5516563"/>
                        <a:ext cx="2536825" cy="7112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60563"/>
              </p:ext>
            </p:extLst>
          </p:nvPr>
        </p:nvGraphicFramePr>
        <p:xfrm>
          <a:off x="1066800" y="4294684"/>
          <a:ext cx="6967537" cy="658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3" name="Equation" r:id="rId8" imgW="3365500" imgH="317500" progId="Equation.DSMT4">
                  <p:embed/>
                </p:oleObj>
              </mc:Choice>
              <mc:Fallback>
                <p:oleObj name="Equation" r:id="rId8" imgW="336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94684"/>
                        <a:ext cx="6967537" cy="658316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43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Lagrange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undetermined </a:t>
            </a:r>
            <a:r>
              <a:rPr lang="en-US" dirty="0" smtClean="0"/>
              <a:t>multiplier method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Step 2</a:t>
            </a:r>
            <a:r>
              <a:rPr lang="en-US" dirty="0" smtClean="0"/>
              <a:t>: We define a new quantity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b="1" dirty="0" err="1" smtClean="0"/>
              <a:t>Lagrangian</a:t>
            </a:r>
            <a:r>
              <a:rPr lang="en-US" dirty="0" smtClean="0"/>
              <a:t>) to minimize, where we also introduce an additional parameter </a:t>
            </a:r>
            <a:r>
              <a:rPr lang="en-US" dirty="0" err="1" smtClean="0"/>
              <a:t>λ</a:t>
            </a:r>
            <a:r>
              <a:rPr lang="en-US" dirty="0" smtClean="0"/>
              <a:t> (undetermined multiplier)</a:t>
            </a:r>
          </a:p>
          <a:p>
            <a:endParaRPr lang="en-US" dirty="0"/>
          </a:p>
          <a:p>
            <a:r>
              <a:rPr lang="en-US" b="1" dirty="0" smtClean="0"/>
              <a:t>Step 3</a:t>
            </a:r>
            <a:r>
              <a:rPr lang="en-US" dirty="0" smtClean="0"/>
              <a:t>: Minimize </a:t>
            </a:r>
            <a:r>
              <a:rPr lang="en-US" i="1" dirty="0" smtClean="0"/>
              <a:t>L </a:t>
            </a:r>
            <a:r>
              <a:rPr lang="en-US" dirty="0" smtClean="0"/>
              <a:t>by </a:t>
            </a:r>
            <a:r>
              <a:rPr lang="en-US" b="1" dirty="0" smtClean="0"/>
              <a:t>varying </a:t>
            </a:r>
            <a:r>
              <a:rPr lang="en-US" b="1" i="1" dirty="0" err="1"/>
              <a:t>c</a:t>
            </a:r>
            <a:r>
              <a:rPr lang="en-US" b="1" i="1" baseline="-25000" dirty="0" err="1"/>
              <a:t>A</a:t>
            </a:r>
            <a:r>
              <a:rPr lang="en-US" b="1" dirty="0"/>
              <a:t> and </a:t>
            </a:r>
            <a:r>
              <a:rPr lang="en-US" b="1" i="1" dirty="0" err="1" smtClean="0"/>
              <a:t>c</a:t>
            </a:r>
            <a:r>
              <a:rPr lang="en-US" b="1" i="1" baseline="-25000" dirty="0" err="1" smtClean="0"/>
              <a:t>B</a:t>
            </a:r>
            <a:r>
              <a:rPr lang="en-US" b="1" dirty="0" smtClean="0"/>
              <a:t> as well as </a:t>
            </a:r>
            <a:r>
              <a:rPr lang="en-US" b="1" dirty="0" err="1" smtClean="0"/>
              <a:t>λ</a:t>
            </a:r>
            <a:r>
              <a:rPr lang="en-US" b="1" dirty="0" smtClean="0"/>
              <a:t> with no constraint</a:t>
            </a:r>
            <a:r>
              <a:rPr lang="en-US" dirty="0" smtClean="0"/>
              <a:t>:</a:t>
            </a:r>
            <a:endParaRPr lang="en-US" dirty="0"/>
          </a:p>
          <a:p>
            <a:endParaRPr lang="en-US" b="1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78167"/>
              </p:ext>
            </p:extLst>
          </p:nvPr>
        </p:nvGraphicFramePr>
        <p:xfrm>
          <a:off x="2743200" y="3583605"/>
          <a:ext cx="3552825" cy="73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04" name="Equation" r:id="rId4" imgW="1524000" imgH="317500" progId="Equation.DSMT4">
                  <p:embed/>
                </p:oleObj>
              </mc:Choice>
              <mc:Fallback>
                <p:oleObj name="Equation" r:id="rId4" imgW="15240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583605"/>
                        <a:ext cx="3552825" cy="73915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81783"/>
              </p:ext>
            </p:extLst>
          </p:nvPr>
        </p:nvGraphicFramePr>
        <p:xfrm>
          <a:off x="2476500" y="5303838"/>
          <a:ext cx="404018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305" name="Equation" r:id="rId6" imgW="1625600" imgH="457200" progId="Equation.DSMT4">
                  <p:embed/>
                </p:oleObj>
              </mc:Choice>
              <mc:Fallback>
                <p:oleObj name="Equation" r:id="rId6" imgW="162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5303838"/>
                        <a:ext cx="4040188" cy="11334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06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871064"/>
              </p:ext>
            </p:extLst>
          </p:nvPr>
        </p:nvGraphicFramePr>
        <p:xfrm>
          <a:off x="2895600" y="3886200"/>
          <a:ext cx="2362200" cy="75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2" name="Equation" r:id="rId4" imgW="1752600" imgH="558800" progId="Equation.DSMT4">
                  <p:embed/>
                </p:oleObj>
              </mc:Choice>
              <mc:Fallback>
                <p:oleObj name="Equation" r:id="rId4" imgW="1752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2362200" cy="752257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Lagrange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undetermined </a:t>
            </a:r>
            <a:r>
              <a:rPr lang="en-US" dirty="0" smtClean="0"/>
              <a:t>multiplier method</a:t>
            </a:r>
            <a:endParaRPr lang="en-US" dirty="0"/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42719"/>
              </p:ext>
            </p:extLst>
          </p:nvPr>
        </p:nvGraphicFramePr>
        <p:xfrm>
          <a:off x="228600" y="3886201"/>
          <a:ext cx="2393950" cy="762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3" name="Equation" r:id="rId6" imgW="1752600" imgH="558800" progId="Equation.DSMT4">
                  <p:embed/>
                </p:oleObj>
              </mc:Choice>
              <mc:Fallback>
                <p:oleObj name="Equation" r:id="rId6" imgW="1752600" imgH="558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86201"/>
                        <a:ext cx="2393950" cy="762832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85790"/>
              </p:ext>
            </p:extLst>
          </p:nvPr>
        </p:nvGraphicFramePr>
        <p:xfrm>
          <a:off x="5486400" y="3429000"/>
          <a:ext cx="339124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4" name="Equation" r:id="rId8" imgW="2667000" imgH="520700" progId="Equation.DSMT4">
                  <p:embed/>
                </p:oleObj>
              </mc:Choice>
              <mc:Fallback>
                <p:oleObj name="Equation" r:id="rId8" imgW="26670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9000"/>
                        <a:ext cx="3391243" cy="6604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784008"/>
              </p:ext>
            </p:extLst>
          </p:nvPr>
        </p:nvGraphicFramePr>
        <p:xfrm>
          <a:off x="2438400" y="1600200"/>
          <a:ext cx="4040188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75" name="Equation" r:id="rId10" imgW="1625600" imgH="457200" progId="Equation.DSMT4">
                  <p:embed/>
                </p:oleObj>
              </mc:Choice>
              <mc:Fallback>
                <p:oleObj name="Equation" r:id="rId10" imgW="162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4040188" cy="1133475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Arrow 2"/>
          <p:cNvSpPr/>
          <p:nvPr/>
        </p:nvSpPr>
        <p:spPr bwMode="auto">
          <a:xfrm rot="18558675">
            <a:off x="1321490" y="2990639"/>
            <a:ext cx="1522146" cy="461338"/>
          </a:xfrm>
          <a:prstGeom prst="leftArrow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8" name="Left Arrow 17"/>
          <p:cNvSpPr/>
          <p:nvPr/>
        </p:nvSpPr>
        <p:spPr bwMode="auto">
          <a:xfrm rot="13652751">
            <a:off x="5891863" y="2701899"/>
            <a:ext cx="1020346" cy="461338"/>
          </a:xfrm>
          <a:prstGeom prst="leftArrow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9" name="Left Arrow 18"/>
          <p:cNvSpPr/>
          <p:nvPr/>
        </p:nvSpPr>
        <p:spPr bwMode="auto">
          <a:xfrm rot="17395739">
            <a:off x="3314992" y="3005105"/>
            <a:ext cx="1204851" cy="461338"/>
          </a:xfrm>
          <a:prstGeom prst="leftArrow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1148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The 3</a:t>
            </a:r>
            <a:r>
              <a:rPr lang="en-US" sz="2000" baseline="30000" dirty="0" smtClean="0">
                <a:solidFill>
                  <a:srgbClr val="FF6600"/>
                </a:solidFill>
              </a:rPr>
              <a:t>rd</a:t>
            </a:r>
            <a:r>
              <a:rPr lang="en-US" sz="2000" dirty="0" smtClean="0">
                <a:solidFill>
                  <a:srgbClr val="FF6600"/>
                </a:solidFill>
              </a:rPr>
              <a:t> equation reduces to the constraint, which we must satisfy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7543800" y="3581400"/>
            <a:ext cx="1371600" cy="533400"/>
          </a:xfrm>
          <a:prstGeom prst="ellipse">
            <a:avLst/>
          </a:prstGeom>
          <a:solidFill>
            <a:srgbClr val="FF9900">
              <a:alpha val="19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698" y="4724400"/>
            <a:ext cx="5160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Once the 3</a:t>
            </a:r>
            <a:r>
              <a:rPr lang="en-US" sz="2000" baseline="30000" dirty="0" smtClean="0">
                <a:solidFill>
                  <a:srgbClr val="3366FF"/>
                </a:solidFill>
              </a:rPr>
              <a:t>rd</a:t>
            </a:r>
            <a:r>
              <a:rPr lang="en-US" sz="2000" dirty="0" smtClean="0">
                <a:solidFill>
                  <a:srgbClr val="3366FF"/>
                </a:solidFill>
              </a:rPr>
              <a:t> equation (constraint) is satisfied, the 1</a:t>
            </a:r>
            <a:r>
              <a:rPr lang="en-US" sz="2000" baseline="30000" dirty="0" smtClean="0">
                <a:solidFill>
                  <a:srgbClr val="3366FF"/>
                </a:solidFill>
              </a:rPr>
              <a:t>st</a:t>
            </a:r>
            <a:r>
              <a:rPr lang="en-US" sz="2000" dirty="0" smtClean="0">
                <a:solidFill>
                  <a:srgbClr val="3366FF"/>
                </a:solidFill>
              </a:rPr>
              <a:t> and 2</a:t>
            </a:r>
            <a:r>
              <a:rPr lang="en-US" sz="2000" baseline="30000" dirty="0" smtClean="0">
                <a:solidFill>
                  <a:srgbClr val="3366FF"/>
                </a:solidFill>
              </a:rPr>
              <a:t>nd</a:t>
            </a:r>
            <a:r>
              <a:rPr lang="en-US" sz="2000" dirty="0" smtClean="0">
                <a:solidFill>
                  <a:srgbClr val="3366FF"/>
                </a:solidFill>
              </a:rPr>
              <a:t> equations reduce to minimization of </a:t>
            </a:r>
            <a:r>
              <a:rPr lang="en-US" sz="2000" i="1" dirty="0" smtClean="0">
                <a:solidFill>
                  <a:srgbClr val="3366FF"/>
                </a:solidFill>
              </a:rPr>
              <a:t>E</a:t>
            </a:r>
            <a:r>
              <a:rPr lang="en-US" sz="2000" dirty="0" smtClean="0">
                <a:solidFill>
                  <a:srgbClr val="3366FF"/>
                </a:solidFill>
              </a:rPr>
              <a:t> by varying </a:t>
            </a:r>
            <a:r>
              <a:rPr lang="en-US" sz="2000" i="1" dirty="0" err="1" smtClean="0">
                <a:solidFill>
                  <a:srgbClr val="3366FF"/>
                </a:solidFill>
              </a:rPr>
              <a:t>c</a:t>
            </a:r>
            <a:r>
              <a:rPr lang="en-US" sz="2000" i="1" baseline="-25000" dirty="0" err="1" smtClean="0">
                <a:solidFill>
                  <a:srgbClr val="3366FF"/>
                </a:solidFill>
              </a:rPr>
              <a:t>A</a:t>
            </a:r>
            <a:r>
              <a:rPr lang="en-US" sz="2000" dirty="0" smtClean="0">
                <a:solidFill>
                  <a:srgbClr val="3366FF"/>
                </a:solidFill>
              </a:rPr>
              <a:t> and </a:t>
            </a:r>
            <a:r>
              <a:rPr lang="en-US" sz="2000" i="1" dirty="0" err="1" smtClean="0">
                <a:solidFill>
                  <a:srgbClr val="3366FF"/>
                </a:solidFill>
              </a:rPr>
              <a:t>c</a:t>
            </a:r>
            <a:r>
              <a:rPr lang="en-US" sz="2000" i="1" baseline="-25000" dirty="0" err="1" smtClean="0">
                <a:solidFill>
                  <a:srgbClr val="3366FF"/>
                </a:solidFill>
              </a:rPr>
              <a:t>B</a:t>
            </a:r>
            <a:r>
              <a:rPr lang="en-US" sz="2000" dirty="0" smtClean="0">
                <a:solidFill>
                  <a:srgbClr val="3366FF"/>
                </a:solidFill>
              </a:rPr>
              <a:t>.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5" name="Bent Arrow 4"/>
          <p:cNvSpPr/>
          <p:nvPr/>
        </p:nvSpPr>
        <p:spPr bwMode="auto">
          <a:xfrm rot="10800000">
            <a:off x="5410200" y="4800600"/>
            <a:ext cx="1828800" cy="685801"/>
          </a:xfrm>
          <a:prstGeom prst="bentArrow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53440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Minimization of </a:t>
            </a:r>
            <a:r>
              <a:rPr lang="en-US" sz="2400" i="1" dirty="0" smtClean="0"/>
              <a:t>E </a:t>
            </a:r>
            <a:r>
              <a:rPr lang="en-US" sz="2400" dirty="0" err="1" smtClean="0"/>
              <a:t>wrt</a:t>
            </a:r>
            <a:r>
              <a:rPr lang="en-US" sz="2400" dirty="0" smtClean="0"/>
              <a:t> two parameters with one constraint is equivalent to minimization of </a:t>
            </a:r>
            <a:r>
              <a:rPr lang="en-US" sz="2400" i="1" dirty="0" smtClean="0"/>
              <a:t>L </a:t>
            </a:r>
            <a:r>
              <a:rPr lang="en-US" sz="2400" dirty="0" err="1" smtClean="0"/>
              <a:t>wrt</a:t>
            </a:r>
            <a:r>
              <a:rPr lang="en-US" sz="2400" dirty="0" smtClean="0"/>
              <a:t> three parameters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z="3600" dirty="0" smtClean="0"/>
              <a:t>Lagrange’s </a:t>
            </a:r>
            <a:r>
              <a:rPr lang="en-US" sz="3600" dirty="0" smtClean="0"/>
              <a:t>undetermined multiplier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as a buy</a:t>
            </a:r>
            <a:r>
              <a:rPr lang="en-US" sz="3600" dirty="0"/>
              <a:t>-one-get-one-free</a:t>
            </a:r>
          </a:p>
        </p:txBody>
      </p:sp>
      <p:pic>
        <p:nvPicPr>
          <p:cNvPr id="157699" name="Picture 3" descr="MCj019827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3213100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5029200" y="1752600"/>
            <a:ext cx="3124200" cy="1066800"/>
          </a:xfrm>
          <a:prstGeom prst="wedgeRoundRectCallout">
            <a:avLst>
              <a:gd name="adj1" fmla="val -57218"/>
              <a:gd name="adj2" fmla="val 12262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Please minimize this function.</a:t>
            </a:r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4876800" y="4114800"/>
            <a:ext cx="3352800" cy="1905000"/>
          </a:xfrm>
          <a:prstGeom prst="wedgeRoundRectCallout">
            <a:avLst>
              <a:gd name="adj1" fmla="val -52417"/>
              <a:gd name="adj2" fmla="val -725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Wait … let me add this </a:t>
            </a:r>
            <a:r>
              <a:rPr lang="en-US" dirty="0" smtClean="0">
                <a:solidFill>
                  <a:srgbClr val="FF3300"/>
                </a:solidFill>
              </a:rPr>
              <a:t>constraint. Don’t </a:t>
            </a:r>
            <a:r>
              <a:rPr lang="en-US" dirty="0">
                <a:solidFill>
                  <a:srgbClr val="FF3300"/>
                </a:solidFill>
              </a:rPr>
              <a:t>worry – I only added zero. </a:t>
            </a:r>
          </a:p>
        </p:txBody>
      </p:sp>
    </p:spTree>
    <p:extLst>
      <p:ext uri="{BB962C8B-B14F-4D97-AF65-F5344CB8AC3E}">
        <p14:creationId xmlns:p14="http://schemas.microsoft.com/office/powerpoint/2010/main" val="373122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 bwMode="auto">
          <a:xfrm>
            <a:off x="3810000" y="2658345"/>
            <a:ext cx="1295400" cy="2895600"/>
          </a:xfrm>
          <a:prstGeom prst="downArrow">
            <a:avLst/>
          </a:prstGeom>
          <a:solidFill>
            <a:srgbClr val="3366FF">
              <a:alpha val="71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equation</a:t>
            </a:r>
            <a:endParaRPr lang="en-US" dirty="0"/>
          </a:p>
        </p:txBody>
      </p:sp>
      <p:graphicFrame>
        <p:nvGraphicFramePr>
          <p:cNvPr id="392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94315"/>
              </p:ext>
            </p:extLst>
          </p:nvPr>
        </p:nvGraphicFramePr>
        <p:xfrm>
          <a:off x="2473325" y="1624883"/>
          <a:ext cx="41052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25" name="Equation" r:id="rId4" imgW="1752600" imgH="558800" progId="Equation.DSMT4">
                  <p:embed/>
                </p:oleObj>
              </mc:Choice>
              <mc:Fallback>
                <p:oleObj name="Equation" r:id="rId4" imgW="1752600" imgH="558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1624883"/>
                        <a:ext cx="4105275" cy="13081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00614"/>
              </p:ext>
            </p:extLst>
          </p:nvPr>
        </p:nvGraphicFramePr>
        <p:xfrm>
          <a:off x="533400" y="5477745"/>
          <a:ext cx="8001000" cy="7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26" name="Equation" r:id="rId6" imgW="3949700" imgH="381000" progId="Equation.DSMT4">
                  <p:embed/>
                </p:oleObj>
              </mc:Choice>
              <mc:Fallback>
                <p:oleObj name="Equation" r:id="rId6" imgW="39497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77745"/>
                        <a:ext cx="8001000" cy="77065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59535"/>
              </p:ext>
            </p:extLst>
          </p:nvPr>
        </p:nvGraphicFramePr>
        <p:xfrm>
          <a:off x="314325" y="3115545"/>
          <a:ext cx="84947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27" name="Equation" r:id="rId8" imgW="3860800" imgH="292100" progId="Equation.DSMT4">
                  <p:embed/>
                </p:oleObj>
              </mc:Choice>
              <mc:Fallback>
                <p:oleObj name="Equation" r:id="rId8" imgW="3860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115545"/>
                        <a:ext cx="8494713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37689"/>
              </p:ext>
            </p:extLst>
          </p:nvPr>
        </p:nvGraphicFramePr>
        <p:xfrm>
          <a:off x="685800" y="3953745"/>
          <a:ext cx="7712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28" name="Equation" r:id="rId10" imgW="3365500" imgH="317500" progId="Equation.DSMT4">
                  <p:embed/>
                </p:oleObj>
              </mc:Choice>
              <mc:Fallback>
                <p:oleObj name="Equation" r:id="rId10" imgW="336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53745"/>
                        <a:ext cx="7712075" cy="7318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 bwMode="auto">
          <a:xfrm>
            <a:off x="3810000" y="2658345"/>
            <a:ext cx="1295400" cy="2895600"/>
          </a:xfrm>
          <a:prstGeom prst="downArrow">
            <a:avLst/>
          </a:prstGeom>
          <a:solidFill>
            <a:srgbClr val="3366FF">
              <a:alpha val="71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equation</a:t>
            </a:r>
            <a:endParaRPr lang="en-US" dirty="0"/>
          </a:p>
        </p:txBody>
      </p:sp>
      <p:graphicFrame>
        <p:nvGraphicFramePr>
          <p:cNvPr id="392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08976"/>
              </p:ext>
            </p:extLst>
          </p:nvPr>
        </p:nvGraphicFramePr>
        <p:xfrm>
          <a:off x="2473325" y="1624883"/>
          <a:ext cx="410527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4" name="Equation" r:id="rId4" imgW="1752600" imgH="558800" progId="Equation.DSMT4">
                  <p:embed/>
                </p:oleObj>
              </mc:Choice>
              <mc:Fallback>
                <p:oleObj name="Equation" r:id="rId4" imgW="17526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1624883"/>
                        <a:ext cx="4105275" cy="130810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97969"/>
              </p:ext>
            </p:extLst>
          </p:nvPr>
        </p:nvGraphicFramePr>
        <p:xfrm>
          <a:off x="533400" y="5477745"/>
          <a:ext cx="8001000" cy="770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5" name="Equation" r:id="rId6" imgW="3949700" imgH="381000" progId="Equation.DSMT4">
                  <p:embed/>
                </p:oleObj>
              </mc:Choice>
              <mc:Fallback>
                <p:oleObj name="Equation" r:id="rId6" imgW="39497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77745"/>
                        <a:ext cx="8001000" cy="77065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74490"/>
              </p:ext>
            </p:extLst>
          </p:nvPr>
        </p:nvGraphicFramePr>
        <p:xfrm>
          <a:off x="314325" y="3115545"/>
          <a:ext cx="84947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6" name="Equation" r:id="rId8" imgW="3860800" imgH="292100" progId="Equation.DSMT4">
                  <p:embed/>
                </p:oleObj>
              </mc:Choice>
              <mc:Fallback>
                <p:oleObj name="Equation" r:id="rId8" imgW="3860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3115545"/>
                        <a:ext cx="8494713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569519"/>
              </p:ext>
            </p:extLst>
          </p:nvPr>
        </p:nvGraphicFramePr>
        <p:xfrm>
          <a:off x="685800" y="3953745"/>
          <a:ext cx="7712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7" name="Equation" r:id="rId10" imgW="3365500" imgH="317500" progId="Equation.DSMT4">
                  <p:embed/>
                </p:oleObj>
              </mc:Choice>
              <mc:Fallback>
                <p:oleObj name="Equation" r:id="rId10" imgW="336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953745"/>
                        <a:ext cx="7712075" cy="7318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44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eigenvalue equation</a:t>
            </a:r>
            <a:endParaRPr lang="en-US" dirty="0"/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899998"/>
              </p:ext>
            </p:extLst>
          </p:nvPr>
        </p:nvGraphicFramePr>
        <p:xfrm>
          <a:off x="2057400" y="1752600"/>
          <a:ext cx="6400800" cy="139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4" name="Equation" r:id="rId4" imgW="3429000" imgH="749300" progId="Equation.DSMT4">
                  <p:embed/>
                </p:oleObj>
              </mc:Choice>
              <mc:Fallback>
                <p:oleObj name="Equation" r:id="rId4" imgW="34290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6400800" cy="139976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867751"/>
              </p:ext>
            </p:extLst>
          </p:nvPr>
        </p:nvGraphicFramePr>
        <p:xfrm>
          <a:off x="369888" y="1577975"/>
          <a:ext cx="9366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5" name="Equation" r:id="rId6" imgW="520700" imgH="457200" progId="Equation.DSMT4">
                  <p:embed/>
                </p:oleObj>
              </mc:Choice>
              <mc:Fallback>
                <p:oleObj name="Equation" r:id="rId6" imgW="5207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577975"/>
                        <a:ext cx="9366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95751"/>
              </p:ext>
            </p:extLst>
          </p:nvPr>
        </p:nvGraphicFramePr>
        <p:xfrm>
          <a:off x="369888" y="2568575"/>
          <a:ext cx="9366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6" name="Equation" r:id="rId8" imgW="520700" imgH="457200" progId="Equation.DSMT4">
                  <p:embed/>
                </p:oleObj>
              </mc:Choice>
              <mc:Fallback>
                <p:oleObj name="Equation" r:id="rId8" imgW="5207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2568575"/>
                        <a:ext cx="9366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0" name="Line 6"/>
          <p:cNvSpPr>
            <a:spLocks noChangeShapeType="1"/>
          </p:cNvSpPr>
          <p:nvPr/>
        </p:nvSpPr>
        <p:spPr bwMode="auto">
          <a:xfrm>
            <a:off x="1371600" y="1981200"/>
            <a:ext cx="533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 flipV="1">
            <a:off x="1371600" y="2819400"/>
            <a:ext cx="53340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97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472301"/>
              </p:ext>
            </p:extLst>
          </p:nvPr>
        </p:nvGraphicFramePr>
        <p:xfrm>
          <a:off x="1295400" y="3429000"/>
          <a:ext cx="6781800" cy="314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67" name="Equation" r:id="rId10" imgW="4356100" imgH="2019300" progId="Equation.DSMT4">
                  <p:embed/>
                </p:oleObj>
              </mc:Choice>
              <mc:Fallback>
                <p:oleObj name="Equation" r:id="rId10" imgW="4356100" imgH="2019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29000"/>
                        <a:ext cx="6781800" cy="314229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4" name="Oval 10"/>
          <p:cNvSpPr>
            <a:spLocks noChangeArrowheads="1"/>
          </p:cNvSpPr>
          <p:nvPr/>
        </p:nvSpPr>
        <p:spPr bwMode="auto">
          <a:xfrm>
            <a:off x="2743200" y="5029200"/>
            <a:ext cx="457200" cy="4572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Oval 11"/>
          <p:cNvSpPr>
            <a:spLocks noChangeArrowheads="1"/>
          </p:cNvSpPr>
          <p:nvPr/>
        </p:nvSpPr>
        <p:spPr bwMode="auto">
          <a:xfrm>
            <a:off x="2743200" y="5486400"/>
            <a:ext cx="4572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228600" y="5410200"/>
            <a:ext cx="2373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Resonance integral</a:t>
            </a:r>
          </a:p>
          <a:p>
            <a:r>
              <a:rPr lang="en-US" sz="2000" dirty="0">
                <a:solidFill>
                  <a:srgbClr val="FF3300"/>
                </a:solidFill>
              </a:rPr>
              <a:t>(negative)</a:t>
            </a:r>
          </a:p>
        </p:txBody>
      </p:sp>
      <p:sp>
        <p:nvSpPr>
          <p:cNvPr id="159757" name="Text Box 13"/>
          <p:cNvSpPr txBox="1">
            <a:spLocks noChangeArrowheads="1"/>
          </p:cNvSpPr>
          <p:nvPr/>
        </p:nvSpPr>
        <p:spPr bwMode="auto">
          <a:xfrm>
            <a:off x="287293" y="5029200"/>
            <a:ext cx="21235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Coulomb </a:t>
            </a:r>
            <a:r>
              <a:rPr lang="en-US" sz="2000" dirty="0" smtClean="0">
                <a:solidFill>
                  <a:srgbClr val="0000FF"/>
                </a:solidFill>
              </a:rPr>
              <a:t>integral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486400" y="5105400"/>
            <a:ext cx="457200" cy="4572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86400" y="4705290"/>
            <a:ext cx="1995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Overlap integral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eigenvalue equation</a:t>
            </a:r>
            <a:endParaRPr lang="en-US" dirty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approximation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= 0 to </a:t>
            </a:r>
            <a:r>
              <a:rPr lang="en-US" dirty="0" smtClean="0"/>
              <a:t>simplify</a:t>
            </a:r>
            <a:endParaRPr lang="en-US" dirty="0"/>
          </a:p>
        </p:txBody>
      </p:sp>
      <p:graphicFrame>
        <p:nvGraphicFramePr>
          <p:cNvPr id="161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201"/>
              </p:ext>
            </p:extLst>
          </p:nvPr>
        </p:nvGraphicFramePr>
        <p:xfrm>
          <a:off x="2438400" y="4267200"/>
          <a:ext cx="4008438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9"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267200"/>
                        <a:ext cx="4008438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95470"/>
              </p:ext>
            </p:extLst>
          </p:nvPr>
        </p:nvGraphicFramePr>
        <p:xfrm>
          <a:off x="1752600" y="2438400"/>
          <a:ext cx="56181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60" name="Equation" r:id="rId6" imgW="2171520" imgH="482400" progId="Equation.DSMT4">
                  <p:embed/>
                </p:oleObj>
              </mc:Choice>
              <mc:Fallback>
                <p:oleObj name="Equation" r:id="rId6" imgW="21715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56181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4191000" y="2438400"/>
            <a:ext cx="1219200" cy="1219200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782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6600"/>
                </a:solidFill>
              </a:rPr>
              <a:t>This matrix corresponds to 1 in arithmetic: a </a:t>
            </a:r>
            <a:r>
              <a:rPr lang="en-US" sz="2400" b="1">
                <a:solidFill>
                  <a:srgbClr val="FF6600"/>
                </a:solidFill>
              </a:rPr>
              <a:t>unit matrix</a:t>
            </a:r>
            <a:r>
              <a:rPr lang="en-US" sz="240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81000" y="54864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Matrix acts on a vector and returns the same vector, apart from a constant factor </a:t>
            </a:r>
            <a:r>
              <a:rPr lang="el-GR" sz="2400">
                <a:solidFill>
                  <a:srgbClr val="FF6600"/>
                </a:solidFill>
                <a:cs typeface="Arial" charset="0"/>
              </a:rPr>
              <a:t>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eigenvalue equation</a:t>
            </a:r>
            <a:endParaRPr lang="en-US" dirty="0"/>
          </a:p>
        </p:txBody>
      </p:sp>
      <p:graphicFrame>
        <p:nvGraphicFramePr>
          <p:cNvPr id="162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45428"/>
              </p:ext>
            </p:extLst>
          </p:nvPr>
        </p:nvGraphicFramePr>
        <p:xfrm>
          <a:off x="2438400" y="2209800"/>
          <a:ext cx="41148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92" name="Equation" r:id="rId4" imgW="698400" imgH="203040" progId="Equation.DSMT4">
                  <p:embed/>
                </p:oleObj>
              </mc:Choice>
              <mc:Fallback>
                <p:oleObj name="Equation" r:id="rId4" imgW="6984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41148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752600" y="1676400"/>
            <a:ext cx="5527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6600"/>
                </a:solidFill>
              </a:rPr>
              <a:t>Operator eigenvalue equation</a:t>
            </a:r>
          </a:p>
        </p:txBody>
      </p:sp>
      <p:graphicFrame>
        <p:nvGraphicFramePr>
          <p:cNvPr id="162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898056"/>
              </p:ext>
            </p:extLst>
          </p:nvPr>
        </p:nvGraphicFramePr>
        <p:xfrm>
          <a:off x="2438400" y="4191000"/>
          <a:ext cx="4008438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93" name="Equation" r:id="rId6" imgW="1549080" imgH="482400" progId="Equation.DSMT4">
                  <p:embed/>
                </p:oleObj>
              </mc:Choice>
              <mc:Fallback>
                <p:oleObj name="Equation" r:id="rId6" imgW="15490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4008438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981200" y="5486400"/>
            <a:ext cx="5032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rgbClr val="FF6600"/>
                </a:solidFill>
              </a:rPr>
              <a:t>Matrix eigenvalue equation</a:t>
            </a:r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>
            <a:off x="6172200" y="3124200"/>
            <a:ext cx="9144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 flipH="1">
            <a:off x="5943600" y="3733800"/>
            <a:ext cx="11430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5" name="Line 9"/>
          <p:cNvSpPr>
            <a:spLocks noChangeShapeType="1"/>
          </p:cNvSpPr>
          <p:nvPr/>
        </p:nvSpPr>
        <p:spPr bwMode="auto">
          <a:xfrm>
            <a:off x="4038600" y="3200400"/>
            <a:ext cx="30480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6" name="Line 10"/>
          <p:cNvSpPr>
            <a:spLocks noChangeShapeType="1"/>
          </p:cNvSpPr>
          <p:nvPr/>
        </p:nvSpPr>
        <p:spPr bwMode="auto">
          <a:xfrm flipV="1">
            <a:off x="4572000" y="3733800"/>
            <a:ext cx="2514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7078663" y="3327400"/>
            <a:ext cx="2000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00FF"/>
                </a:solidFill>
              </a:rPr>
              <a:t>eigenfunction</a:t>
            </a:r>
          </a:p>
          <a:p>
            <a:pPr algn="l"/>
            <a:r>
              <a:rPr lang="en-US" sz="2400">
                <a:solidFill>
                  <a:srgbClr val="0000FF"/>
                </a:solidFill>
              </a:rPr>
              <a:t>eigenvector</a:t>
            </a:r>
          </a:p>
        </p:txBody>
      </p:sp>
      <p:sp>
        <p:nvSpPr>
          <p:cNvPr id="162828" name="Line 12"/>
          <p:cNvSpPr>
            <a:spLocks noChangeShapeType="1"/>
          </p:cNvSpPr>
          <p:nvPr/>
        </p:nvSpPr>
        <p:spPr bwMode="auto">
          <a:xfrm flipH="1">
            <a:off x="2362200" y="3124200"/>
            <a:ext cx="26670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9" name="Line 13"/>
          <p:cNvSpPr>
            <a:spLocks noChangeShapeType="1"/>
          </p:cNvSpPr>
          <p:nvPr/>
        </p:nvSpPr>
        <p:spPr bwMode="auto">
          <a:xfrm>
            <a:off x="2362200" y="3810000"/>
            <a:ext cx="28956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0" name="Text Box 14"/>
          <p:cNvSpPr txBox="1">
            <a:spLocks noChangeArrowheads="1"/>
          </p:cNvSpPr>
          <p:nvPr/>
        </p:nvSpPr>
        <p:spPr bwMode="auto">
          <a:xfrm>
            <a:off x="746125" y="3544888"/>
            <a:ext cx="1662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eigenvalue</a:t>
            </a:r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H="1" flipV="1">
            <a:off x="1828800" y="2819400"/>
            <a:ext cx="685800" cy="152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2" name="Line 16"/>
          <p:cNvSpPr>
            <a:spLocks noChangeShapeType="1"/>
          </p:cNvSpPr>
          <p:nvPr/>
        </p:nvSpPr>
        <p:spPr bwMode="auto">
          <a:xfrm flipH="1" flipV="1">
            <a:off x="1828800" y="2819400"/>
            <a:ext cx="533400" cy="1828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228600" y="2133600"/>
            <a:ext cx="1797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accent2"/>
                </a:solidFill>
              </a:rPr>
              <a:t>Hamiltonian</a:t>
            </a:r>
          </a:p>
          <a:p>
            <a:pPr algn="l"/>
            <a:r>
              <a:rPr lang="en-US" sz="2400">
                <a:solidFill>
                  <a:schemeClr val="accent2"/>
                </a:solidFill>
              </a:rPr>
              <a:t>operator or</a:t>
            </a:r>
          </a:p>
          <a:p>
            <a:pPr algn="l"/>
            <a:r>
              <a:rPr lang="en-US" sz="2400">
                <a:solidFill>
                  <a:schemeClr val="accent2"/>
                </a:solidFill>
              </a:rPr>
              <a:t>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Numerical aspects of MO theory</a:t>
            </a:r>
            <a:endParaRPr lang="en-US" sz="3500" dirty="0">
              <a:cs typeface="Arial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learn and carry out </a:t>
            </a:r>
            <a:r>
              <a:rPr lang="en-US" dirty="0" smtClean="0"/>
              <a:t>a mathematical </a:t>
            </a:r>
            <a:r>
              <a:rPr lang="en-US" dirty="0"/>
              <a:t>procedure </a:t>
            </a:r>
            <a:r>
              <a:rPr lang="en-US" dirty="0" smtClean="0"/>
              <a:t>to determine the MO coefficients, which </a:t>
            </a:r>
            <a:r>
              <a:rPr lang="en-US" dirty="0"/>
              <a:t>is based on </a:t>
            </a:r>
            <a:r>
              <a:rPr lang="en-US" b="1" dirty="0" err="1" smtClean="0"/>
              <a:t>variational</a:t>
            </a:r>
            <a:r>
              <a:rPr lang="en-US" b="1" dirty="0" smtClean="0"/>
              <a:t> theorem</a:t>
            </a:r>
            <a:r>
              <a:rPr lang="en-US" dirty="0" smtClean="0"/>
              <a:t>, </a:t>
            </a:r>
            <a:r>
              <a:rPr lang="en-US" b="1" dirty="0" smtClean="0"/>
              <a:t>Lagrange’s undetermined multiplier method</a:t>
            </a:r>
            <a:r>
              <a:rPr lang="en-US" dirty="0" smtClean="0"/>
              <a:t>, and </a:t>
            </a:r>
            <a:r>
              <a:rPr lang="en-US" b="1" dirty="0" smtClean="0"/>
              <a:t>matrix eigenvalue equation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are mathematical concepts of fundamental importance and their use and benefit go far </a:t>
            </a:r>
            <a:r>
              <a:rPr lang="en-US" smtClean="0"/>
              <a:t>beyond quantum chemistry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1367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295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λ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3162"/>
            <a:ext cx="8229600" cy="4411662"/>
          </a:xfrm>
        </p:spPr>
        <p:txBody>
          <a:bodyPr/>
          <a:lstStyle/>
          <a:p>
            <a:r>
              <a:rPr lang="en-US"/>
              <a:t>This correspondence suggests that </a:t>
            </a:r>
            <a:r>
              <a:rPr lang="el-GR">
                <a:cs typeface="Arial" charset="0"/>
              </a:rPr>
              <a:t>λ</a:t>
            </a:r>
            <a:r>
              <a:rPr lang="en-US">
                <a:cs typeface="Arial" charset="0"/>
              </a:rPr>
              <a:t> (undetermined) actually represents energy!</a:t>
            </a:r>
          </a:p>
          <a:p>
            <a:pPr>
              <a:buFont typeface="Wingdings" charset="0"/>
              <a:buNone/>
            </a:pPr>
            <a:endParaRPr lang="el-GR">
              <a:cs typeface="Arial" charset="0"/>
            </a:endParaRP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596640"/>
              </p:ext>
            </p:extLst>
          </p:nvPr>
        </p:nvGraphicFramePr>
        <p:xfrm>
          <a:off x="1177925" y="2257182"/>
          <a:ext cx="6061075" cy="132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8" name="Equation" r:id="rId4" imgW="3429000" imgH="749300" progId="Equation.DSMT4">
                  <p:embed/>
                </p:oleObj>
              </mc:Choice>
              <mc:Fallback>
                <p:oleObj name="Equation" r:id="rId4" imgW="34290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2257182"/>
                        <a:ext cx="6061075" cy="1323929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26535"/>
              </p:ext>
            </p:extLst>
          </p:nvPr>
        </p:nvGraphicFramePr>
        <p:xfrm>
          <a:off x="7467600" y="2273299"/>
          <a:ext cx="6858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9" name="Equation" r:id="rId6" imgW="241200" imgH="457200" progId="Equation.DSMT4">
                  <p:embed/>
                </p:oleObj>
              </mc:Choice>
              <mc:Fallback>
                <p:oleObj name="Equation" r:id="rId6" imgW="2412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73299"/>
                        <a:ext cx="685800" cy="12985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Text Box 8"/>
          <p:cNvSpPr txBox="1">
            <a:spLocks noChangeArrowheads="1"/>
          </p:cNvSpPr>
          <p:nvPr/>
        </p:nvSpPr>
        <p:spPr bwMode="auto">
          <a:xfrm>
            <a:off x="2133600" y="3644899"/>
            <a:ext cx="4615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3300"/>
                </a:solidFill>
              </a:rPr>
              <a:t>The left-hand side becomes 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>
            <a:off x="533400" y="3568699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158750" y="2959099"/>
            <a:ext cx="60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/>
              <a:t>+)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2362200" y="6060142"/>
            <a:ext cx="44472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3366FF"/>
                </a:solidFill>
              </a:rPr>
              <a:t>We find that in fact </a:t>
            </a:r>
            <a:r>
              <a:rPr lang="el-GR" dirty="0">
                <a:solidFill>
                  <a:srgbClr val="3366FF"/>
                </a:solidFill>
                <a:cs typeface="Arial" charset="0"/>
              </a:rPr>
              <a:t>λ</a:t>
            </a:r>
            <a:r>
              <a:rPr lang="en-US" dirty="0">
                <a:solidFill>
                  <a:srgbClr val="3366FF"/>
                </a:solidFill>
                <a:cs typeface="Arial" charset="0"/>
              </a:rPr>
              <a:t> = </a:t>
            </a:r>
            <a:r>
              <a:rPr lang="en-US" i="1" dirty="0">
                <a:solidFill>
                  <a:srgbClr val="3366FF"/>
                </a:solidFill>
                <a:cs typeface="Arial" charset="0"/>
              </a:rPr>
              <a:t>E</a:t>
            </a:r>
            <a:r>
              <a:rPr lang="en-US" dirty="0">
                <a:solidFill>
                  <a:srgbClr val="3366FF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!</a:t>
            </a:r>
            <a:endParaRPr lang="el-GR" i="1" dirty="0">
              <a:solidFill>
                <a:srgbClr val="3366FF"/>
              </a:solidFill>
              <a:cs typeface="Arial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37685"/>
              </p:ext>
            </p:extLst>
          </p:nvPr>
        </p:nvGraphicFramePr>
        <p:xfrm>
          <a:off x="1254125" y="4144961"/>
          <a:ext cx="65944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0" name="Equation" r:id="rId8" imgW="2997200" imgH="292100" progId="Equation.DSMT4">
                  <p:embed/>
                </p:oleObj>
              </mc:Choice>
              <mc:Fallback>
                <p:oleObj name="Equation" r:id="rId8" imgW="299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144961"/>
                        <a:ext cx="6594475" cy="642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4460"/>
              </p:ext>
            </p:extLst>
          </p:nvPr>
        </p:nvGraphicFramePr>
        <p:xfrm>
          <a:off x="1676400" y="5287962"/>
          <a:ext cx="5786437" cy="765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1" name="Equation" r:id="rId10" imgW="2895600" imgH="381000" progId="Equation.DSMT4">
                  <p:embed/>
                </p:oleObj>
              </mc:Choice>
              <mc:Fallback>
                <p:oleObj name="Equation" r:id="rId10" imgW="28956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7962"/>
                        <a:ext cx="5786437" cy="765709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057400" y="4787899"/>
            <a:ext cx="48352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FF3300"/>
                </a:solidFill>
              </a:rPr>
              <a:t>The right-hand side becomes </a:t>
            </a:r>
            <a:endParaRPr 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/>
          <a:lstStyle/>
          <a:p>
            <a:r>
              <a:rPr lang="en-US" dirty="0" smtClean="0"/>
              <a:t>Lagrange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undetermined multiplier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chemistry and physics problems are recast into constrained minimization or maximization. </a:t>
            </a:r>
          </a:p>
          <a:p>
            <a:r>
              <a:rPr lang="en-US" dirty="0" smtClean="0"/>
              <a:t>Lagrange’s method can convert them into unconstrained minimization or maximization with slightly increased dimension. </a:t>
            </a:r>
          </a:p>
          <a:p>
            <a:r>
              <a:rPr lang="en-US" dirty="0" smtClean="0"/>
              <a:t>The </a:t>
            </a:r>
            <a:r>
              <a:rPr lang="en-US" dirty="0"/>
              <a:t>undetermined multiplier </a:t>
            </a:r>
            <a:r>
              <a:rPr lang="en-US" dirty="0" smtClean="0"/>
              <a:t>ends </a:t>
            </a:r>
            <a:r>
              <a:rPr lang="en-US" dirty="0"/>
              <a:t>up in </a:t>
            </a:r>
            <a:r>
              <a:rPr lang="en-US" dirty="0" smtClean="0"/>
              <a:t>representing an </a:t>
            </a:r>
            <a:r>
              <a:rPr lang="en-US" dirty="0"/>
              <a:t>important physical quantity.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8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n-US" dirty="0"/>
              <a:t>eigenvalue equation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/>
              <a:t>How do we solve this equation?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Observation: </a:t>
            </a:r>
            <a:r>
              <a:rPr lang="en-US" b="1" dirty="0"/>
              <a:t>two equations for three unknowns </a:t>
            </a:r>
            <a:r>
              <a:rPr lang="en-US" dirty="0" smtClean="0"/>
              <a:t>(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A</a:t>
            </a:r>
            <a:r>
              <a:rPr lang="en-US" dirty="0" smtClean="0"/>
              <a:t>,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B</a:t>
            </a:r>
            <a:r>
              <a:rPr lang="en-US" dirty="0" smtClean="0"/>
              <a:t>, and </a:t>
            </a:r>
            <a:r>
              <a:rPr lang="en-US" i="1" dirty="0" smtClean="0"/>
              <a:t>E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– indeterminate?</a:t>
            </a:r>
            <a:endParaRPr lang="en-US" dirty="0"/>
          </a:p>
          <a:p>
            <a:r>
              <a:rPr lang="en-US" dirty="0"/>
              <a:t>The indeterminacy is </a:t>
            </a:r>
            <a:r>
              <a:rPr lang="en-US" dirty="0" smtClean="0"/>
              <a:t>removed by the normalization constraint.</a:t>
            </a:r>
            <a:endParaRPr lang="en-US" b="1" dirty="0"/>
          </a:p>
        </p:txBody>
      </p:sp>
      <p:graphicFrame>
        <p:nvGraphicFramePr>
          <p:cNvPr id="221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5707"/>
              </p:ext>
            </p:extLst>
          </p:nvPr>
        </p:nvGraphicFramePr>
        <p:xfrm>
          <a:off x="2425700" y="2166937"/>
          <a:ext cx="4292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34" name="Equation" r:id="rId4" imgW="2057400" imgH="482400" progId="Equation.DSMT4">
                  <p:embed/>
                </p:oleObj>
              </mc:Choice>
              <mc:Fallback>
                <p:oleObj name="Equation" r:id="rId4" imgW="2057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166937"/>
                        <a:ext cx="4292600" cy="1006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455600"/>
              </p:ext>
            </p:extLst>
          </p:nvPr>
        </p:nvGraphicFramePr>
        <p:xfrm>
          <a:off x="746125" y="5257800"/>
          <a:ext cx="7712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35" name="Equation" r:id="rId6" imgW="3365500" imgH="317500" progId="Equation.DSMT4">
                  <p:embed/>
                </p:oleObj>
              </mc:Choice>
              <mc:Fallback>
                <p:oleObj name="Equation" r:id="rId6" imgW="336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257800"/>
                        <a:ext cx="7712075" cy="7318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14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eigenvalue equation</a:t>
            </a:r>
            <a:endParaRPr lang="en-US" dirty="0"/>
          </a:p>
        </p:txBody>
      </p:sp>
      <p:graphicFrame>
        <p:nvGraphicFramePr>
          <p:cNvPr id="2222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546647"/>
              </p:ext>
            </p:extLst>
          </p:nvPr>
        </p:nvGraphicFramePr>
        <p:xfrm>
          <a:off x="2590800" y="2971800"/>
          <a:ext cx="3921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82" name="Equation" r:id="rId4" imgW="1879560" imgH="482400" progId="Equation.DSMT4">
                  <p:embed/>
                </p:oleObj>
              </mc:Choice>
              <mc:Fallback>
                <p:oleObj name="Equation" r:id="rId4" imgW="1879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71800"/>
                        <a:ext cx="3921125" cy="1006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044952"/>
              </p:ext>
            </p:extLst>
          </p:nvPr>
        </p:nvGraphicFramePr>
        <p:xfrm>
          <a:off x="2438400" y="1752600"/>
          <a:ext cx="4292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83" name="Equation" r:id="rId6" imgW="2057400" imgH="482400" progId="Equation.DSMT4">
                  <p:embed/>
                </p:oleObj>
              </mc:Choice>
              <mc:Fallback>
                <p:oleObj name="Equation" r:id="rId6" imgW="20574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4292600" cy="1006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3" name="AutoShape 5"/>
          <p:cNvSpPr>
            <a:spLocks noChangeArrowheads="1"/>
          </p:cNvSpPr>
          <p:nvPr/>
        </p:nvSpPr>
        <p:spPr bwMode="auto">
          <a:xfrm>
            <a:off x="1676400" y="2209800"/>
            <a:ext cx="609600" cy="1447800"/>
          </a:xfrm>
          <a:prstGeom prst="curvedRightArrow">
            <a:avLst>
              <a:gd name="adj1" fmla="val 47500"/>
              <a:gd name="adj2" fmla="val 95000"/>
              <a:gd name="adj3" fmla="val 33333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22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960855"/>
              </p:ext>
            </p:extLst>
          </p:nvPr>
        </p:nvGraphicFramePr>
        <p:xfrm>
          <a:off x="2362200" y="5257800"/>
          <a:ext cx="41592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84" name="Equation" r:id="rId8" imgW="1993680" imgH="507960" progId="Equation.DSMT4">
                  <p:embed/>
                </p:oleObj>
              </mc:Choice>
              <mc:Fallback>
                <p:oleObj name="Equation" r:id="rId8" imgW="1993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57800"/>
                        <a:ext cx="4159250" cy="10588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8472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If </a:t>
            </a:r>
            <a:r>
              <a:rPr lang="en-US" dirty="0" smtClean="0">
                <a:solidFill>
                  <a:srgbClr val="FF3300"/>
                </a:solidFill>
              </a:rPr>
              <a:t>this matrix has an </a:t>
            </a:r>
            <a:r>
              <a:rPr lang="en-US" b="1" dirty="0" smtClean="0">
                <a:solidFill>
                  <a:srgbClr val="FF3300"/>
                </a:solidFill>
              </a:rPr>
              <a:t>inverse</a:t>
            </a:r>
            <a:r>
              <a:rPr lang="en-US" dirty="0">
                <a:solidFill>
                  <a:srgbClr val="FF3300"/>
                </a:solidFill>
              </a:rPr>
              <a:t>, </a:t>
            </a:r>
            <a:r>
              <a:rPr lang="en-US" dirty="0" smtClean="0">
                <a:solidFill>
                  <a:srgbClr val="FF3300"/>
                </a:solidFill>
              </a:rPr>
              <a:t>we invariably obtain a </a:t>
            </a:r>
            <a:r>
              <a:rPr lang="en-US" b="1" dirty="0" smtClean="0">
                <a:solidFill>
                  <a:srgbClr val="FF3300"/>
                </a:solidFill>
              </a:rPr>
              <a:t>trivial, nonphysical solution</a:t>
            </a:r>
            <a:r>
              <a:rPr lang="en-US" dirty="0" smtClean="0">
                <a:solidFill>
                  <a:srgbClr val="FF3300"/>
                </a:solidFill>
              </a:rPr>
              <a:t>: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514600" y="2895600"/>
            <a:ext cx="2590800" cy="12192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9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matrix</a:t>
            </a:r>
            <a:endParaRPr lang="en-US" dirty="0"/>
          </a:p>
        </p:txBody>
      </p:sp>
      <p:graphicFrame>
        <p:nvGraphicFramePr>
          <p:cNvPr id="2232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708751"/>
              </p:ext>
            </p:extLst>
          </p:nvPr>
        </p:nvGraphicFramePr>
        <p:xfrm>
          <a:off x="1676400" y="1676400"/>
          <a:ext cx="586740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06" name="Equation" r:id="rId4" imgW="2349360" imgH="457200" progId="Equation.DSMT4">
                  <p:embed/>
                </p:oleObj>
              </mc:Choice>
              <mc:Fallback>
                <p:oleObj name="Equation" r:id="rId4" imgW="23493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6400"/>
                        <a:ext cx="586740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6" name="AutoShape 4"/>
          <p:cNvSpPr>
            <a:spLocks noChangeArrowheads="1"/>
          </p:cNvSpPr>
          <p:nvPr/>
        </p:nvSpPr>
        <p:spPr bwMode="auto">
          <a:xfrm>
            <a:off x="1828800" y="172085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AutoShape 5"/>
          <p:cNvSpPr>
            <a:spLocks noChangeArrowheads="1"/>
          </p:cNvSpPr>
          <p:nvPr/>
        </p:nvSpPr>
        <p:spPr bwMode="auto">
          <a:xfrm rot="5400000">
            <a:off x="2743200" y="202565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Oval 6"/>
          <p:cNvSpPr>
            <a:spLocks noChangeArrowheads="1"/>
          </p:cNvSpPr>
          <p:nvPr/>
        </p:nvSpPr>
        <p:spPr bwMode="auto">
          <a:xfrm>
            <a:off x="4648200" y="1720850"/>
            <a:ext cx="1295400" cy="533400"/>
          </a:xfrm>
          <a:prstGeom prst="ellipse">
            <a:avLst/>
          </a:prstGeom>
          <a:solidFill>
            <a:srgbClr val="FF99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3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604983"/>
              </p:ext>
            </p:extLst>
          </p:nvPr>
        </p:nvGraphicFramePr>
        <p:xfrm>
          <a:off x="2484438" y="3152775"/>
          <a:ext cx="4249737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07" name="Equation" r:id="rId6" imgW="1701720" imgH="495000" progId="Equation.DSMT4">
                  <p:embed/>
                </p:oleObj>
              </mc:Choice>
              <mc:Fallback>
                <p:oleObj name="Equation" r:id="rId6" imgW="170172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152775"/>
                        <a:ext cx="4249737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0" name="Text Box 8"/>
          <p:cNvSpPr txBox="1">
            <a:spLocks noChangeArrowheads="1"/>
          </p:cNvSpPr>
          <p:nvPr/>
        </p:nvSpPr>
        <p:spPr bwMode="auto">
          <a:xfrm>
            <a:off x="6629400" y="3581400"/>
            <a:ext cx="164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Unit matrix</a:t>
            </a: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990600" y="3429000"/>
            <a:ext cx="1539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</a:rPr>
              <a:t>Definition of inverse</a:t>
            </a:r>
          </a:p>
        </p:txBody>
      </p:sp>
      <p:graphicFrame>
        <p:nvGraphicFramePr>
          <p:cNvPr id="2232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829142"/>
              </p:ext>
            </p:extLst>
          </p:nvPr>
        </p:nvGraphicFramePr>
        <p:xfrm>
          <a:off x="2438400" y="4648200"/>
          <a:ext cx="44196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808" name="Equation" r:id="rId8" imgW="1879560" imgH="495000" progId="Equation.DSMT4">
                  <p:embed/>
                </p:oleObj>
              </mc:Choice>
              <mc:Fallback>
                <p:oleObj name="Equation" r:id="rId8" imgW="18795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4419600" cy="116522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3" name="Text Box 11"/>
          <p:cNvSpPr txBox="1">
            <a:spLocks noChangeArrowheads="1"/>
          </p:cNvSpPr>
          <p:nvPr/>
        </p:nvSpPr>
        <p:spPr bwMode="auto">
          <a:xfrm>
            <a:off x="1371600" y="5939135"/>
            <a:ext cx="6543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FF3300"/>
                </a:solidFill>
              </a:rPr>
              <a:t>We have verified that this is indeed the inverse</a:t>
            </a:r>
            <a:endParaRPr lang="en-US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1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matrix</a:t>
            </a:r>
            <a:endParaRPr lang="en-US" dirty="0"/>
          </a:p>
        </p:txBody>
      </p:sp>
      <p:graphicFrame>
        <p:nvGraphicFramePr>
          <p:cNvPr id="224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124027"/>
              </p:ext>
            </p:extLst>
          </p:nvPr>
        </p:nvGraphicFramePr>
        <p:xfrm>
          <a:off x="2286000" y="2757487"/>
          <a:ext cx="44196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805" name="Equation" r:id="rId4" imgW="1879560" imgH="495000" progId="Equation.DSMT4">
                  <p:embed/>
                </p:oleObj>
              </mc:Choice>
              <mc:Fallback>
                <p:oleObj name="Equation" r:id="rId4" imgW="18795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757487"/>
                        <a:ext cx="4419600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0" name="Oval 4"/>
          <p:cNvSpPr>
            <a:spLocks noChangeArrowheads="1"/>
          </p:cNvSpPr>
          <p:nvPr/>
        </p:nvSpPr>
        <p:spPr bwMode="auto">
          <a:xfrm>
            <a:off x="3962400" y="3367087"/>
            <a:ext cx="1219200" cy="5334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3581400" y="3900487"/>
            <a:ext cx="2066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3300"/>
                </a:solidFill>
              </a:rPr>
              <a:t>determinant</a:t>
            </a: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84077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If </a:t>
            </a:r>
            <a:r>
              <a:rPr lang="en-US" dirty="0" smtClean="0">
                <a:solidFill>
                  <a:srgbClr val="0000FF"/>
                </a:solidFill>
              </a:rPr>
              <a:t>the determinant is zero, </a:t>
            </a:r>
            <a:r>
              <a:rPr lang="en-US" dirty="0">
                <a:solidFill>
                  <a:srgbClr val="0000FF"/>
                </a:solidFill>
              </a:rPr>
              <a:t>the inverse does not exist</a:t>
            </a:r>
          </a:p>
        </p:txBody>
      </p:sp>
    </p:spTree>
    <p:extLst>
      <p:ext uri="{BB962C8B-B14F-4D97-AF65-F5344CB8AC3E}">
        <p14:creationId xmlns:p14="http://schemas.microsoft.com/office/powerpoint/2010/main" val="3233952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matrix</a:t>
            </a:r>
            <a:endParaRPr lang="en-US" dirty="0"/>
          </a:p>
        </p:txBody>
      </p:sp>
      <p:graphicFrame>
        <p:nvGraphicFramePr>
          <p:cNvPr id="225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61244"/>
              </p:ext>
            </p:extLst>
          </p:nvPr>
        </p:nvGraphicFramePr>
        <p:xfrm>
          <a:off x="2555875" y="1584325"/>
          <a:ext cx="39211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5" name="Equation" r:id="rId4" imgW="1879560" imgH="482400" progId="Equation.DSMT4">
                  <p:embed/>
                </p:oleObj>
              </mc:Choice>
              <mc:Fallback>
                <p:oleObj name="Equation" r:id="rId4" imgW="1879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584325"/>
                        <a:ext cx="3921125" cy="10064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93728"/>
              </p:ext>
            </p:extLst>
          </p:nvPr>
        </p:nvGraphicFramePr>
        <p:xfrm>
          <a:off x="314177" y="3886200"/>
          <a:ext cx="1298575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6" name="Equation" r:id="rId6" imgW="622300" imgH="609600" progId="Equation.DSMT4">
                  <p:embed/>
                </p:oleObj>
              </mc:Choice>
              <mc:Fallback>
                <p:oleObj name="Equation" r:id="rId6" imgW="6223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77" y="3886200"/>
                        <a:ext cx="1298575" cy="1271588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6858000" y="3276600"/>
            <a:ext cx="1981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FF3300"/>
                </a:solidFill>
              </a:rPr>
              <a:t>trivial</a:t>
            </a:r>
          </a:p>
          <a:p>
            <a:pPr algn="l"/>
            <a:r>
              <a:rPr lang="en-US" sz="2400" dirty="0" smtClean="0">
                <a:solidFill>
                  <a:srgbClr val="FF3300"/>
                </a:solidFill>
              </a:rPr>
              <a:t>nonphysical</a:t>
            </a:r>
          </a:p>
          <a:p>
            <a:pPr algn="l"/>
            <a:r>
              <a:rPr lang="en-US" sz="2400" dirty="0" smtClean="0">
                <a:solidFill>
                  <a:srgbClr val="FF3300"/>
                </a:solidFill>
              </a:rPr>
              <a:t>solution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0" y="4800600"/>
            <a:ext cx="198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3366FF"/>
                </a:solidFill>
              </a:rPr>
              <a:t>p</a:t>
            </a:r>
            <a:r>
              <a:rPr lang="en-US" sz="2400" dirty="0" smtClean="0">
                <a:solidFill>
                  <a:srgbClr val="3366FF"/>
                </a:solidFill>
              </a:rPr>
              <a:t>hysical</a:t>
            </a:r>
          </a:p>
          <a:p>
            <a:pPr algn="l"/>
            <a:r>
              <a:rPr lang="en-US" sz="2400" dirty="0" smtClean="0">
                <a:solidFill>
                  <a:srgbClr val="3366FF"/>
                </a:solidFill>
              </a:rPr>
              <a:t>solution</a:t>
            </a:r>
            <a:endParaRPr lang="en-US" sz="2400" dirty="0">
              <a:solidFill>
                <a:srgbClr val="3366FF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26421"/>
              </p:ext>
            </p:extLst>
          </p:nvPr>
        </p:nvGraphicFramePr>
        <p:xfrm>
          <a:off x="1609577" y="3352800"/>
          <a:ext cx="524842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847" name="Equation" r:id="rId8" imgW="2768600" imgH="1206500" progId="Equation.DSMT4">
                  <p:embed/>
                </p:oleObj>
              </mc:Choice>
              <mc:Fallback>
                <p:oleObj name="Equation" r:id="rId8" imgW="27686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577" y="3352800"/>
                        <a:ext cx="5248423" cy="2286000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2895600"/>
            <a:ext cx="336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F7F7F"/>
                </a:solidFill>
              </a:rPr>
              <a:t>Determinant is nonzero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5638800"/>
            <a:ext cx="285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Determinant is zero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51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sz="2400" dirty="0" err="1" smtClean="0"/>
              <a:t>Variational</a:t>
            </a:r>
            <a:r>
              <a:rPr lang="en-US" sz="2400" dirty="0" smtClean="0"/>
              <a:t> theorem gives us a way to identify the best approximate wave function for the ground state; it is the one with the lowest energy expectation value.</a:t>
            </a:r>
          </a:p>
          <a:p>
            <a:r>
              <a:rPr lang="en-US" sz="2400" dirty="0" err="1" smtClean="0"/>
              <a:t>Variational</a:t>
            </a:r>
            <a:r>
              <a:rPr lang="en-US" sz="2400" dirty="0" smtClean="0"/>
              <a:t> theorem therefore leads to minimization of expectation value with the constraint that the wave function is normalized.</a:t>
            </a:r>
          </a:p>
          <a:p>
            <a:r>
              <a:rPr lang="en-US" sz="2400" dirty="0" smtClean="0"/>
              <a:t>Constrained minimization can be converted to unconstrained minimization with slightly higher dimension by Lagrange’s undetermined multiplier method.</a:t>
            </a:r>
          </a:p>
          <a:p>
            <a:r>
              <a:rPr lang="en-US" sz="2400" dirty="0" smtClean="0"/>
              <a:t>With these, optimization of LCAO MO’s becomes a matrix eigenvalue equation.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208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wave function?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smtClean="0"/>
              <a:t>We have not discussed how to determine the expansion coefficients of LCAO MO’s (except when they are determined by symmetry).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find the “</a:t>
            </a:r>
            <a:r>
              <a:rPr lang="en-US" b="1" dirty="0" smtClean="0"/>
              <a:t>best</a:t>
            </a:r>
            <a:r>
              <a:rPr lang="en-US" dirty="0" smtClean="0"/>
              <a:t>” </a:t>
            </a:r>
            <a:r>
              <a:rPr lang="en-US" dirty="0" smtClean="0"/>
              <a:t>LCAO </a:t>
            </a:r>
            <a:r>
              <a:rPr lang="en-US" dirty="0" smtClean="0"/>
              <a:t>MO’s with optimized coefficients, </a:t>
            </a:r>
            <a:r>
              <a:rPr lang="en-US" dirty="0" smtClean="0">
                <a:cs typeface="Arial" charset="0"/>
              </a:rPr>
              <a:t>we must have </a:t>
            </a:r>
            <a:r>
              <a:rPr lang="en-US" dirty="0" smtClean="0">
                <a:cs typeface="Arial" charset="0"/>
              </a:rPr>
              <a:t>a </a:t>
            </a:r>
            <a:r>
              <a:rPr lang="en-US" dirty="0" smtClean="0">
                <a:cs typeface="Arial" charset="0"/>
              </a:rPr>
              <a:t>mathematical criterion </a:t>
            </a:r>
            <a:r>
              <a:rPr lang="en-US" dirty="0" smtClean="0">
                <a:cs typeface="Arial" charset="0"/>
              </a:rPr>
              <a:t>by which to identify the “</a:t>
            </a:r>
            <a:r>
              <a:rPr lang="en-US" b="1" dirty="0" smtClean="0">
                <a:cs typeface="Arial" charset="0"/>
              </a:rPr>
              <a:t>best</a:t>
            </a:r>
            <a:r>
              <a:rPr lang="en-US" dirty="0" smtClean="0">
                <a:cs typeface="Arial" charset="0"/>
              </a:rPr>
              <a:t>” approximate wave function for a given Hamiltonian.</a:t>
            </a:r>
            <a:endParaRPr lang="en-US" dirty="0" smtClean="0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56845"/>
              </p:ext>
            </p:extLst>
          </p:nvPr>
        </p:nvGraphicFramePr>
        <p:xfrm>
          <a:off x="3101975" y="3157239"/>
          <a:ext cx="2994025" cy="78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25" name="Equation" r:id="rId4" imgW="927100" imgH="241300" progId="Equation.DSMT4">
                  <p:embed/>
                </p:oleObj>
              </mc:Choice>
              <mc:Fallback>
                <p:oleObj name="Equation" r:id="rId4" imgW="92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3157239"/>
                        <a:ext cx="2994025" cy="781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18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general mathematical </a:t>
            </a:r>
            <a:r>
              <a:rPr lang="en-US" dirty="0"/>
              <a:t>technique applicable to many problems of chemistry, </a:t>
            </a:r>
            <a:r>
              <a:rPr lang="en-US" dirty="0" smtClean="0"/>
              <a:t>physics, </a:t>
            </a:r>
            <a:r>
              <a:rPr lang="en-US" dirty="0"/>
              <a:t>and mathematics </a:t>
            </a:r>
            <a:r>
              <a:rPr lang="en-US" dirty="0" smtClean="0"/>
              <a:t>(an </a:t>
            </a:r>
            <a:r>
              <a:rPr lang="en-US" dirty="0"/>
              <a:t>important tool for </a:t>
            </a:r>
            <a:r>
              <a:rPr lang="en-US" dirty="0" smtClean="0"/>
              <a:t>many-body problems complementary </a:t>
            </a:r>
            <a:r>
              <a:rPr lang="en-US" dirty="0"/>
              <a:t>to perturbation </a:t>
            </a:r>
            <a:r>
              <a:rPr lang="en-US" dirty="0" smtClean="0"/>
              <a:t>theory).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 learn its application to quantum mechanics.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Question: </a:t>
            </a:r>
            <a:r>
              <a:rPr lang="en-US" dirty="0"/>
              <a:t>we have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normalized wave </a:t>
            </a:r>
            <a:r>
              <a:rPr lang="en-US" dirty="0"/>
              <a:t>functions that may or may not be the </a:t>
            </a:r>
            <a:r>
              <a:rPr lang="en-US" dirty="0" err="1"/>
              <a:t>eigenfunctions</a:t>
            </a:r>
            <a:r>
              <a:rPr lang="en-US" dirty="0"/>
              <a:t> of the Hamiltonian </a:t>
            </a:r>
            <a:r>
              <a:rPr lang="en-US" i="1" dirty="0"/>
              <a:t>H</a:t>
            </a:r>
            <a:r>
              <a:rPr lang="en-US" dirty="0"/>
              <a:t>. What is the </a:t>
            </a:r>
            <a:r>
              <a:rPr lang="en-US" b="1" dirty="0"/>
              <a:t>best</a:t>
            </a:r>
            <a:r>
              <a:rPr lang="en-US" dirty="0"/>
              <a:t> </a:t>
            </a:r>
            <a:r>
              <a:rPr lang="en-US" dirty="0" smtClean="0"/>
              <a:t>wave function for the ground state?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AutoShape 2"/>
          <p:cNvSpPr>
            <a:spLocks noChangeArrowheads="1"/>
          </p:cNvSpPr>
          <p:nvPr/>
        </p:nvSpPr>
        <p:spPr bwMode="auto">
          <a:xfrm flipH="1">
            <a:off x="4876800" y="1600200"/>
            <a:ext cx="1981200" cy="22098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theorem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181600" cy="4411662"/>
          </a:xfrm>
        </p:spPr>
        <p:txBody>
          <a:bodyPr/>
          <a:lstStyle/>
          <a:p>
            <a:r>
              <a:rPr lang="en-US" b="1" dirty="0"/>
              <a:t>Answer: </a:t>
            </a:r>
            <a:r>
              <a:rPr lang="en-US" dirty="0"/>
              <a:t>evaluate the expectation values of energy: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and pick the one with the lowest expectation value. That is the </a:t>
            </a:r>
            <a:r>
              <a:rPr lang="en-US" b="1" dirty="0"/>
              <a:t>best</a:t>
            </a:r>
            <a:r>
              <a:rPr lang="en-US" i="1" dirty="0"/>
              <a:t> </a:t>
            </a:r>
            <a:r>
              <a:rPr lang="en-US" dirty="0"/>
              <a:t>wave </a:t>
            </a:r>
            <a:r>
              <a:rPr lang="en-US" dirty="0" smtClean="0"/>
              <a:t>function. </a:t>
            </a:r>
            <a:r>
              <a:rPr lang="en-US" dirty="0"/>
              <a:t>Why?</a:t>
            </a:r>
            <a:endParaRPr lang="en-US" b="1" dirty="0"/>
          </a:p>
        </p:txBody>
      </p:sp>
      <p:pic>
        <p:nvPicPr>
          <p:cNvPr id="149509" name="Picture 5" descr="MCj032565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53365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0" name="Oval 6"/>
          <p:cNvSpPr>
            <a:spLocks noChangeArrowheads="1"/>
          </p:cNvSpPr>
          <p:nvPr/>
        </p:nvSpPr>
        <p:spPr bwMode="auto">
          <a:xfrm>
            <a:off x="7086600" y="2971800"/>
            <a:ext cx="533400" cy="53340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2400">
                <a:cs typeface="Arial" charset="0"/>
              </a:rPr>
              <a:t>Ψ</a:t>
            </a:r>
            <a:r>
              <a:rPr lang="en-US" sz="2400" baseline="-25000">
                <a:cs typeface="Arial" charset="0"/>
              </a:rPr>
              <a:t>A</a:t>
            </a:r>
            <a:endParaRPr lang="el-GR" sz="2400" baseline="-25000">
              <a:cs typeface="Arial" charset="0"/>
            </a:endParaRPr>
          </a:p>
        </p:txBody>
      </p:sp>
      <p:sp>
        <p:nvSpPr>
          <p:cNvPr id="149511" name="Oval 7"/>
          <p:cNvSpPr>
            <a:spLocks noChangeArrowheads="1"/>
          </p:cNvSpPr>
          <p:nvPr/>
        </p:nvSpPr>
        <p:spPr bwMode="auto">
          <a:xfrm>
            <a:off x="7162800" y="3733800"/>
            <a:ext cx="533400" cy="53340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2400">
                <a:cs typeface="Arial" charset="0"/>
              </a:rPr>
              <a:t>Ψ</a:t>
            </a:r>
            <a:r>
              <a:rPr lang="en-US" sz="2400" baseline="-25000">
                <a:cs typeface="Arial" charset="0"/>
              </a:rPr>
              <a:t>B</a:t>
            </a:r>
            <a:endParaRPr lang="el-GR" sz="2400" baseline="-25000">
              <a:cs typeface="Arial" charset="0"/>
            </a:endParaRPr>
          </a:p>
        </p:txBody>
      </p:sp>
      <p:sp>
        <p:nvSpPr>
          <p:cNvPr id="149512" name="Oval 8"/>
          <p:cNvSpPr>
            <a:spLocks noChangeArrowheads="1"/>
          </p:cNvSpPr>
          <p:nvPr/>
        </p:nvSpPr>
        <p:spPr bwMode="auto">
          <a:xfrm>
            <a:off x="7620000" y="4191000"/>
            <a:ext cx="533400" cy="53340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2400">
                <a:cs typeface="Arial" charset="0"/>
              </a:rPr>
              <a:t>Ψ</a:t>
            </a:r>
            <a:r>
              <a:rPr lang="en-US" sz="2400" baseline="-25000">
                <a:cs typeface="Arial" charset="0"/>
              </a:rPr>
              <a:t>C</a:t>
            </a:r>
            <a:endParaRPr lang="el-GR" sz="2400" baseline="-25000">
              <a:cs typeface="Arial" charset="0"/>
            </a:endParaRPr>
          </a:p>
        </p:txBody>
      </p:sp>
      <p:sp>
        <p:nvSpPr>
          <p:cNvPr id="149513" name="Oval 9"/>
          <p:cNvSpPr>
            <a:spLocks noChangeArrowheads="1"/>
          </p:cNvSpPr>
          <p:nvPr/>
        </p:nvSpPr>
        <p:spPr bwMode="auto">
          <a:xfrm>
            <a:off x="7162800" y="4572000"/>
            <a:ext cx="533400" cy="53340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l-GR" sz="2400">
                <a:cs typeface="Arial" charset="0"/>
              </a:rPr>
              <a:t>Ψ</a:t>
            </a:r>
            <a:r>
              <a:rPr lang="en-US" sz="2400" baseline="-25000">
                <a:cs typeface="Arial" charset="0"/>
              </a:rPr>
              <a:t>D</a:t>
            </a:r>
            <a:endParaRPr lang="el-GR" sz="2400" baseline="-25000">
              <a:cs typeface="Arial" charset="0"/>
            </a:endParaRPr>
          </a:p>
        </p:txBody>
      </p:sp>
      <p:graphicFrame>
        <p:nvGraphicFramePr>
          <p:cNvPr id="1495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301225"/>
              </p:ext>
            </p:extLst>
          </p:nvPr>
        </p:nvGraphicFramePr>
        <p:xfrm>
          <a:off x="1752600" y="3124200"/>
          <a:ext cx="38925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3" name="Equation" r:id="rId5" imgW="1244600" imgH="292100" progId="Equation.DSMT4">
                  <p:embed/>
                </p:oleObj>
              </mc:Choice>
              <mc:Fallback>
                <p:oleObj name="Equation" r:id="rId5" imgW="1244600" imgH="292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3892550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theorem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Any wave function can be expanded (exactly) as a linear combination of eigenfunctions of </a:t>
            </a:r>
            <a:r>
              <a:rPr lang="en-US" i="1"/>
              <a:t>H</a:t>
            </a:r>
            <a:r>
              <a:rPr lang="en-US"/>
              <a:t> (</a:t>
            </a:r>
            <a:r>
              <a:rPr lang="en-US" b="1"/>
              <a:t>completeness</a:t>
            </a:r>
            <a:r>
              <a:rPr lang="en-US"/>
              <a:t>).</a:t>
            </a:r>
          </a:p>
        </p:txBody>
      </p:sp>
      <p:graphicFrame>
        <p:nvGraphicFramePr>
          <p:cNvPr id="150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37023"/>
              </p:ext>
            </p:extLst>
          </p:nvPr>
        </p:nvGraphicFramePr>
        <p:xfrm>
          <a:off x="2833688" y="3338513"/>
          <a:ext cx="4086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5" name="Equation" r:id="rId4" imgW="1816100" imgH="241300" progId="Equation.3">
                  <p:embed/>
                </p:oleObj>
              </mc:Choice>
              <mc:Fallback>
                <p:oleObj name="Equation" r:id="rId4" imgW="18161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3338513"/>
                        <a:ext cx="40862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2590800" y="3962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cs typeface="Arial" charset="0"/>
              </a:rPr>
              <a:t>True ground state WF</a:t>
            </a:r>
            <a:endParaRPr lang="el-GR" sz="2400" dirty="0">
              <a:solidFill>
                <a:srgbClr val="FF3300"/>
              </a:solidFill>
              <a:cs typeface="Arial" charset="0"/>
            </a:endParaRPr>
          </a:p>
        </p:txBody>
      </p:sp>
      <p:graphicFrame>
        <p:nvGraphicFramePr>
          <p:cNvPr id="150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7009"/>
              </p:ext>
            </p:extLst>
          </p:nvPr>
        </p:nvGraphicFramePr>
        <p:xfrm>
          <a:off x="744538" y="4705350"/>
          <a:ext cx="772953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06" name="Equation" r:id="rId6" imgW="3111500" imgH="635000" progId="Equation.DSMT4">
                  <p:embed/>
                </p:oleObj>
              </mc:Choice>
              <mc:Fallback>
                <p:oleObj name="Equation" r:id="rId6" imgW="31115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705350"/>
                        <a:ext cx="772953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4572000" y="4876800"/>
            <a:ext cx="609600" cy="609600"/>
          </a:xfrm>
          <a:prstGeom prst="ellips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4572000" y="4419600"/>
            <a:ext cx="296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3333CC"/>
                </a:solidFill>
              </a:rPr>
              <a:t>Ground state energy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257800" y="6172200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3333CC"/>
                </a:solidFill>
              </a:rPr>
              <a:t>Normalization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228600" y="4267200"/>
            <a:ext cx="218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3333CC"/>
                </a:solidFill>
              </a:rPr>
              <a:t>Orthonormality</a:t>
            </a:r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2362200" y="4572000"/>
            <a:ext cx="14478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onut 1"/>
          <p:cNvSpPr/>
          <p:nvPr/>
        </p:nvSpPr>
        <p:spPr bwMode="auto">
          <a:xfrm>
            <a:off x="3810000" y="3276600"/>
            <a:ext cx="685800" cy="685800"/>
          </a:xfrm>
          <a:prstGeom prst="donut">
            <a:avLst>
              <a:gd name="adj" fmla="val 16346"/>
            </a:avLst>
          </a:prstGeom>
          <a:solidFill>
            <a:srgbClr val="FF6600">
              <a:alpha val="45000"/>
            </a:srgb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theorem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closer the wave function is </a:t>
            </a:r>
            <a:r>
              <a:rPr lang="en-US" dirty="0" smtClean="0"/>
              <a:t>to the </a:t>
            </a:r>
            <a:r>
              <a:rPr lang="en-US" dirty="0"/>
              <a:t>true ground-state one (which is measured by how close </a:t>
            </a:r>
            <a:r>
              <a:rPr lang="en-US" i="1" dirty="0"/>
              <a:t>c</a:t>
            </a:r>
            <a:r>
              <a:rPr lang="en-US" baseline="-25000" dirty="0"/>
              <a:t>0</a:t>
            </a:r>
            <a:r>
              <a:rPr lang="en-US" dirty="0"/>
              <a:t> is to unity), the lower the energy gets. Equality holds </a:t>
            </a:r>
            <a:r>
              <a:rPr lang="en-US" dirty="0" smtClean="0"/>
              <a:t>when and only </a:t>
            </a:r>
            <a:r>
              <a:rPr lang="en-US" dirty="0"/>
              <a:t>when the wave function is </a:t>
            </a:r>
            <a:r>
              <a:rPr lang="en-US" dirty="0" smtClean="0"/>
              <a:t>the </a:t>
            </a:r>
            <a:r>
              <a:rPr lang="en-US" dirty="0"/>
              <a:t>true wave function.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We can </a:t>
            </a:r>
            <a:r>
              <a:rPr lang="en-US" b="1" dirty="0" smtClean="0"/>
              <a:t>vary</a:t>
            </a:r>
            <a:r>
              <a:rPr lang="en-US" dirty="0" smtClean="0"/>
              <a:t> (hence the name </a:t>
            </a:r>
            <a:r>
              <a:rPr lang="en-US" dirty="0" err="1" smtClean="0"/>
              <a:t>variational</a:t>
            </a:r>
            <a:r>
              <a:rPr lang="en-US" dirty="0" smtClean="0"/>
              <a:t> theorem) a wave function’s shape (while maintaining normalization) </a:t>
            </a:r>
            <a:r>
              <a:rPr lang="en-US" dirty="0"/>
              <a:t>to </a:t>
            </a:r>
            <a:r>
              <a:rPr lang="en-US" b="1" dirty="0"/>
              <a:t>minimize its energy expectation </a:t>
            </a:r>
            <a:r>
              <a:rPr lang="en-US" b="1" dirty="0" smtClean="0"/>
              <a:t>value</a:t>
            </a:r>
            <a:r>
              <a:rPr lang="en-US" dirty="0" smtClean="0"/>
              <a:t> to systematically improve the approximation.</a:t>
            </a:r>
            <a:endParaRPr lang="en-US" dirty="0"/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474460"/>
              </p:ext>
            </p:extLst>
          </p:nvPr>
        </p:nvGraphicFramePr>
        <p:xfrm>
          <a:off x="534988" y="3733800"/>
          <a:ext cx="80311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44" name="Equation" r:id="rId4" imgW="3403600" imgH="317500" progId="Equation.DSMT4">
                  <p:embed/>
                </p:oleObj>
              </mc:Choice>
              <mc:Fallback>
                <p:oleObj name="Equation" r:id="rId4" imgW="3403600" imgH="317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3733800"/>
                        <a:ext cx="8031162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determination of MO’s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2"/>
          </a:xfrm>
        </p:spPr>
        <p:txBody>
          <a:bodyPr/>
          <a:lstStyle/>
          <a:p>
            <a:r>
              <a:rPr lang="en-US" dirty="0"/>
              <a:t>The MO is a linear combination of two </a:t>
            </a:r>
            <a:r>
              <a:rPr lang="en-US" dirty="0" smtClean="0"/>
              <a:t>AO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s: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We </a:t>
            </a:r>
            <a:r>
              <a:rPr lang="en-US" dirty="0" smtClean="0"/>
              <a:t>find coefficients </a:t>
            </a:r>
            <a:r>
              <a:rPr lang="en-US" dirty="0"/>
              <a:t>that minimize the </a:t>
            </a:r>
            <a:r>
              <a:rPr lang="en-US" dirty="0" smtClean="0"/>
              <a:t>energy (assuming real orbitals and coefficients),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nder </a:t>
            </a:r>
            <a:r>
              <a:rPr lang="en-US" dirty="0"/>
              <a:t>the normalization condition.</a:t>
            </a:r>
          </a:p>
        </p:txBody>
      </p:sp>
      <p:graphicFrame>
        <p:nvGraphicFramePr>
          <p:cNvPr id="153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91250"/>
              </p:ext>
            </p:extLst>
          </p:nvPr>
        </p:nvGraphicFramePr>
        <p:xfrm>
          <a:off x="314325" y="4233863"/>
          <a:ext cx="84947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3" name="Equation" r:id="rId4" imgW="3860800" imgH="292100" progId="Equation.DSMT4">
                  <p:embed/>
                </p:oleObj>
              </mc:Choice>
              <mc:Fallback>
                <p:oleObj name="Equation" r:id="rId4" imgW="38608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4233863"/>
                        <a:ext cx="8494713" cy="642937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94944"/>
              </p:ext>
            </p:extLst>
          </p:nvPr>
        </p:nvGraphicFramePr>
        <p:xfrm>
          <a:off x="3360738" y="2257425"/>
          <a:ext cx="2185987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4" name="Equation" r:id="rId6" imgW="927100" imgH="241300" progId="Equation.DSMT4">
                  <p:embed/>
                </p:oleObj>
              </mc:Choice>
              <mc:Fallback>
                <p:oleObj name="Equation" r:id="rId6" imgW="9271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8" y="2257425"/>
                        <a:ext cx="2185987" cy="56991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81692"/>
              </p:ext>
            </p:extLst>
          </p:nvPr>
        </p:nvGraphicFramePr>
        <p:xfrm>
          <a:off x="685800" y="5745163"/>
          <a:ext cx="77120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5" name="Equation" r:id="rId8" imgW="3365500" imgH="317500" progId="Equation.DSMT4">
                  <p:embed/>
                </p:oleObj>
              </mc:Choice>
              <mc:Fallback>
                <p:oleObj name="Equation" r:id="rId8" imgW="3365500" imgH="317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745163"/>
                        <a:ext cx="7712075" cy="73183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295400"/>
          </a:xfrm>
        </p:spPr>
        <p:txBody>
          <a:bodyPr/>
          <a:lstStyle/>
          <a:p>
            <a:r>
              <a:rPr lang="en-US" dirty="0" smtClean="0"/>
              <a:t>Minimization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6962"/>
            <a:ext cx="8153400" cy="4411662"/>
          </a:xfrm>
        </p:spPr>
        <p:txBody>
          <a:bodyPr/>
          <a:lstStyle/>
          <a:p>
            <a:r>
              <a:rPr lang="en-US" dirty="0"/>
              <a:t>At </a:t>
            </a:r>
            <a:r>
              <a:rPr lang="en-US" dirty="0" smtClean="0"/>
              <a:t>a minimum </a:t>
            </a:r>
            <a:r>
              <a:rPr lang="en-US" dirty="0"/>
              <a:t>of a function, its first derivative (gradient) </a:t>
            </a:r>
            <a:r>
              <a:rPr lang="en-US" dirty="0" smtClean="0"/>
              <a:t>must be zero (a necessary but not a sufficient condition).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352800" y="2438400"/>
            <a:ext cx="2667000" cy="2273300"/>
            <a:chOff x="5943600" y="2209800"/>
            <a:chExt cx="2667000" cy="2273300"/>
          </a:xfrm>
        </p:grpSpPr>
        <p:sp>
          <p:nvSpPr>
            <p:cNvPr id="154628" name="Freeform 4"/>
            <p:cNvSpPr>
              <a:spLocks/>
            </p:cNvSpPr>
            <p:nvPr/>
          </p:nvSpPr>
          <p:spPr bwMode="auto">
            <a:xfrm>
              <a:off x="5943600" y="2209800"/>
              <a:ext cx="2667000" cy="2273300"/>
            </a:xfrm>
            <a:custGeom>
              <a:avLst/>
              <a:gdLst>
                <a:gd name="T0" fmla="*/ 0 w 2208"/>
                <a:gd name="T1" fmla="*/ 144 h 1432"/>
                <a:gd name="T2" fmla="*/ 240 w 2208"/>
                <a:gd name="T3" fmla="*/ 1296 h 1432"/>
                <a:gd name="T4" fmla="*/ 912 w 2208"/>
                <a:gd name="T5" fmla="*/ 960 h 1432"/>
                <a:gd name="T6" fmla="*/ 1344 w 2208"/>
                <a:gd name="T7" fmla="*/ 1008 h 1432"/>
                <a:gd name="T8" fmla="*/ 1824 w 2208"/>
                <a:gd name="T9" fmla="*/ 672 h 1432"/>
                <a:gd name="T10" fmla="*/ 2016 w 2208"/>
                <a:gd name="T11" fmla="*/ 576 h 1432"/>
                <a:gd name="T12" fmla="*/ 2208 w 2208"/>
                <a:gd name="T13" fmla="*/ 0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8" h="1432">
                  <a:moveTo>
                    <a:pt x="0" y="144"/>
                  </a:moveTo>
                  <a:cubicBezTo>
                    <a:pt x="44" y="652"/>
                    <a:pt x="88" y="1160"/>
                    <a:pt x="240" y="1296"/>
                  </a:cubicBezTo>
                  <a:cubicBezTo>
                    <a:pt x="392" y="1432"/>
                    <a:pt x="728" y="1008"/>
                    <a:pt x="912" y="960"/>
                  </a:cubicBezTo>
                  <a:cubicBezTo>
                    <a:pt x="1096" y="912"/>
                    <a:pt x="1192" y="1056"/>
                    <a:pt x="1344" y="1008"/>
                  </a:cubicBezTo>
                  <a:cubicBezTo>
                    <a:pt x="1496" y="960"/>
                    <a:pt x="1712" y="744"/>
                    <a:pt x="1824" y="672"/>
                  </a:cubicBezTo>
                  <a:cubicBezTo>
                    <a:pt x="1936" y="600"/>
                    <a:pt x="1952" y="688"/>
                    <a:pt x="2016" y="576"/>
                  </a:cubicBezTo>
                  <a:cubicBezTo>
                    <a:pt x="2080" y="464"/>
                    <a:pt x="2160" y="112"/>
                    <a:pt x="220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9" name="Line 5"/>
            <p:cNvSpPr>
              <a:spLocks noChangeShapeType="1"/>
            </p:cNvSpPr>
            <p:nvPr/>
          </p:nvSpPr>
          <p:spPr bwMode="auto">
            <a:xfrm>
              <a:off x="5972175" y="4343400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0" name="Line 6"/>
            <p:cNvSpPr>
              <a:spLocks noChangeShapeType="1"/>
            </p:cNvSpPr>
            <p:nvPr/>
          </p:nvSpPr>
          <p:spPr bwMode="auto">
            <a:xfrm>
              <a:off x="7159625" y="3835400"/>
              <a:ext cx="685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4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61996"/>
              </p:ext>
            </p:extLst>
          </p:nvPr>
        </p:nvGraphicFramePr>
        <p:xfrm>
          <a:off x="3200400" y="5638800"/>
          <a:ext cx="27432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0" name="Equation" r:id="rId4" imgW="1104840" imgH="431640" progId="Equation.DSMT4">
                  <p:embed/>
                </p:oleObj>
              </mc:Choice>
              <mc:Fallback>
                <p:oleObj name="Equation" r:id="rId4" imgW="11048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38800"/>
                        <a:ext cx="2743200" cy="1071563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78462"/>
              </p:ext>
            </p:extLst>
          </p:nvPr>
        </p:nvGraphicFramePr>
        <p:xfrm>
          <a:off x="1608138" y="4705350"/>
          <a:ext cx="585311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41" name="Equation" r:id="rId6" imgW="3771900" imgH="520700" progId="Equation.DSMT4">
                  <p:embed/>
                </p:oleObj>
              </mc:Choice>
              <mc:Fallback>
                <p:oleObj name="Equation" r:id="rId6" imgW="377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4705350"/>
                        <a:ext cx="5853112" cy="8080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7451</TotalTime>
  <Words>932</Words>
  <Application>Microsoft Macintosh PowerPoint</Application>
  <PresentationFormat>On-screen Show (4:3)</PresentationFormat>
  <Paragraphs>145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Network</vt:lpstr>
      <vt:lpstr>MathType 6.0 Equation</vt:lpstr>
      <vt:lpstr>Equation</vt:lpstr>
      <vt:lpstr>Lecture 26 Molecular orbital theory II</vt:lpstr>
      <vt:lpstr>Numerical aspects of MO theory</vt:lpstr>
      <vt:lpstr>What is the best wave function?</vt:lpstr>
      <vt:lpstr>Variational theorem</vt:lpstr>
      <vt:lpstr>Variational theorem</vt:lpstr>
      <vt:lpstr>Variational theorem</vt:lpstr>
      <vt:lpstr>Variational theorem</vt:lpstr>
      <vt:lpstr>Variational determination of MO’s</vt:lpstr>
      <vt:lpstr>Minimization</vt:lpstr>
      <vt:lpstr>Constrained minimization</vt:lpstr>
      <vt:lpstr>Lagrange’s undetermined multiplier method</vt:lpstr>
      <vt:lpstr>Lagrange’s undetermined multiplier method</vt:lpstr>
      <vt:lpstr>Lagrange’s undetermined multiplier method</vt:lpstr>
      <vt:lpstr>Lagrange’s undetermined multiplier  as a buy-one-get-one-free</vt:lpstr>
      <vt:lpstr>The first equation</vt:lpstr>
      <vt:lpstr>The second equation</vt:lpstr>
      <vt:lpstr>Matrix eigenvalue equation</vt:lpstr>
      <vt:lpstr>Matrix eigenvalue equation</vt:lpstr>
      <vt:lpstr>Matrix eigenvalue equation</vt:lpstr>
      <vt:lpstr>What is λ?</vt:lpstr>
      <vt:lpstr>Lagrange’s undetermined multiplier</vt:lpstr>
      <vt:lpstr>Matrix eigenvalue equation</vt:lpstr>
      <vt:lpstr>Matrix eigenvalue equation</vt:lpstr>
      <vt:lpstr>Inverse matrix</vt:lpstr>
      <vt:lpstr>Inverse matrix</vt:lpstr>
      <vt:lpstr>Inverse matrix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14</dc:title>
  <dc:creator>So Hirata</dc:creator>
  <cp:lastModifiedBy>So Hirata</cp:lastModifiedBy>
  <cp:revision>172</cp:revision>
  <dcterms:created xsi:type="dcterms:W3CDTF">2004-12-31T22:01:25Z</dcterms:created>
  <dcterms:modified xsi:type="dcterms:W3CDTF">2012-10-24T16:03:52Z</dcterms:modified>
</cp:coreProperties>
</file>