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notesSlides/notesSlide11.xml" ContentType="application/vnd.openxmlformats-officedocument.presentationml.notesSlide+xml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embeddings/oleObject1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notesSlides/notesSlide1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6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8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19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sldIdLst>
    <p:sldId id="478" r:id="rId2"/>
    <p:sldId id="298" r:id="rId3"/>
    <p:sldId id="299" r:id="rId4"/>
    <p:sldId id="483" r:id="rId5"/>
    <p:sldId id="484" r:id="rId6"/>
    <p:sldId id="496" r:id="rId7"/>
    <p:sldId id="485" r:id="rId8"/>
    <p:sldId id="486" r:id="rId9"/>
    <p:sldId id="487" r:id="rId10"/>
    <p:sldId id="300" r:id="rId11"/>
    <p:sldId id="301" r:id="rId12"/>
    <p:sldId id="302" r:id="rId13"/>
    <p:sldId id="306" r:id="rId14"/>
    <p:sldId id="307" r:id="rId15"/>
    <p:sldId id="308" r:id="rId16"/>
    <p:sldId id="309" r:id="rId17"/>
    <p:sldId id="488" r:id="rId18"/>
    <p:sldId id="489" r:id="rId19"/>
    <p:sldId id="490" r:id="rId20"/>
    <p:sldId id="36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E9DED2"/>
    <a:srgbClr val="FDF3DC"/>
    <a:srgbClr val="F0E7D1"/>
    <a:srgbClr val="9933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63" d="100"/>
          <a:sy n="63" d="100"/>
        </p:scale>
        <p:origin x="-11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29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1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67E527-A554-DF41-87AD-21CC9AA87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2E421-637E-184D-AEA9-772A2E8E2360}" type="slidenum">
              <a:rPr lang="en-US"/>
              <a:pPr/>
              <a:t>10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0F5F3-C8C4-5445-BA3B-EB285D79087C}" type="slidenum">
              <a:rPr lang="en-US"/>
              <a:pPr/>
              <a:t>11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9A1F1-1FAA-3A4D-9056-6FD6B34F813E}" type="slidenum">
              <a:rPr lang="en-US"/>
              <a:pPr/>
              <a:t>12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7D29D-9C61-B14B-9827-08EE478AACEF}" type="slidenum">
              <a:rPr lang="en-US"/>
              <a:pPr/>
              <a:t>13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A738-60B9-934D-AF5E-39D44D6C8663}" type="slidenum">
              <a:rPr lang="en-US"/>
              <a:pPr/>
              <a:t>14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54339-AAB7-AF48-8657-82D91895E0A1}" type="slidenum">
              <a:rPr lang="en-US"/>
              <a:pPr/>
              <a:t>15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9604-39AA-2945-856E-D452D5BE5717}" type="slidenum">
              <a:rPr lang="en-US"/>
              <a:pPr/>
              <a:t>16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9604-39AA-2945-856E-D452D5BE5717}" type="slidenum">
              <a:rPr lang="en-US"/>
              <a:pPr/>
              <a:t>17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9604-39AA-2945-856E-D452D5BE5717}" type="slidenum">
              <a:rPr lang="en-US"/>
              <a:pPr/>
              <a:t>18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9604-39AA-2945-856E-D452D5BE5717}" type="slidenum">
              <a:rPr lang="en-US"/>
              <a:pPr/>
              <a:t>19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46804-1D86-9F47-B442-0756D3D2B753}" type="slidenum">
              <a:rPr lang="en-US"/>
              <a:pPr/>
              <a:t>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A49F2-0B00-114D-857D-24E5C63F713E}" type="slidenum">
              <a:rPr lang="en-US"/>
              <a:pPr/>
              <a:t>20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5D880-7919-044A-946C-B3559DF2292A}" type="slidenum">
              <a:rPr lang="en-US"/>
              <a:pPr/>
              <a:t>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4C116-3C8E-A946-B5D5-2DFA4AEB0D90}" type="slidenum">
              <a:rPr lang="en-US"/>
              <a:pPr/>
              <a:t>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4C116-3C8E-A946-B5D5-2DFA4AEB0D90}" type="slidenum">
              <a:rPr lang="en-US"/>
              <a:pPr/>
              <a:t>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7E527-A554-DF41-87AD-21CC9AA87A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48F9-ACB9-624A-AF45-A61E261575CE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B8496-4E5F-CE4D-92A2-DD79F8982CCE}" type="slidenum">
              <a:rPr lang="en-US"/>
              <a:pPr/>
              <a:t>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5D880-7919-044A-946C-B3559DF2292A}" type="slidenum">
              <a:rPr lang="en-US"/>
              <a:pPr/>
              <a:t>9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62EE8-3E68-CF4A-B5B6-D4A8566F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7A7D-90F0-0445-A5B1-5A5A7C055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C6F-7BBE-AA46-AF36-100DCED6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5F6F-150A-8548-9AEE-58331C3A4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79D-637E-D74A-A1D4-994603BD8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06092-1473-BE4B-83C4-3FB36CFDD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B311-A98E-AF41-A479-124E7AB35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3E3B-E531-C143-B629-F7BC4A136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CEF4-72AD-1940-A0D6-155B7D04C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686A-B745-674C-8D6B-CBC2009D2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6819-9840-A944-AE15-8D55A5EAF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7819BC-FCE1-0746-869D-0FC2B735C0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e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4.emf"/><Relationship Id="rId13" Type="http://schemas.openxmlformats.org/officeDocument/2006/relationships/image" Target="../media/image40.emf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38.bin"/><Relationship Id="rId17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1.emf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smtClean="0"/>
              <a:t>Lecture 25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Molecular </a:t>
            </a:r>
            <a:r>
              <a:rPr lang="en-US" sz="3200" smtClean="0"/>
              <a:t>orbital theory </a:t>
            </a:r>
            <a:r>
              <a:rPr lang="en-US" sz="3200" smtClean="0"/>
              <a:t>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0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</a:t>
            </a:r>
            <a:r>
              <a:rPr lang="en-US" dirty="0" smtClean="0"/>
              <a:t>theory for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simplest, one-electron molecule.</a:t>
            </a:r>
          </a:p>
          <a:p>
            <a:r>
              <a:rPr lang="en-US" dirty="0" smtClean="0"/>
              <a:t>LCAO MO is by itself an approximate wave function (because there is only one electron).</a:t>
            </a:r>
          </a:p>
          <a:p>
            <a:r>
              <a:rPr lang="en-US" dirty="0" smtClean="0"/>
              <a:t>Energy expectation value as an approximate energy as a function of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032322"/>
              </p:ext>
            </p:extLst>
          </p:nvPr>
        </p:nvGraphicFramePr>
        <p:xfrm>
          <a:off x="517525" y="4672013"/>
          <a:ext cx="510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Equation" r:id="rId4" imgW="2209800" imgH="495300" progId="Equation.DSMT4">
                  <p:embed/>
                </p:oleObj>
              </mc:Choice>
              <mc:Fallback>
                <p:oleObj name="Equation" r:id="rId4" imgW="22098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672013"/>
                        <a:ext cx="5105400" cy="1143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308725" y="5525155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6308725" y="4610755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842125" y="4610755"/>
            <a:ext cx="1371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080125" y="560135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045450" y="561564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B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689725" y="424563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Times New Roman" charset="0"/>
              </a:rPr>
              <a:t>e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56325" y="483935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r</a:t>
            </a:r>
            <a:r>
              <a:rPr lang="en-US" sz="1800" baseline="-25000"/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623175" y="483935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r</a:t>
            </a:r>
            <a:r>
              <a:rPr lang="en-US" sz="1800" baseline="-25000"/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7070725" y="561564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R</a:t>
            </a:r>
            <a:endParaRPr lang="en-US" sz="1800" baseline="-25000"/>
          </a:p>
        </p:txBody>
      </p:sp>
      <p:sp>
        <p:nvSpPr>
          <p:cNvPr id="16" name="Donut 15"/>
          <p:cNvSpPr/>
          <p:nvPr/>
        </p:nvSpPr>
        <p:spPr>
          <a:xfrm>
            <a:off x="4889499" y="5115580"/>
            <a:ext cx="762001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6500" y="58775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Parameter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LCAO MO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248400" cy="4411662"/>
          </a:xfrm>
        </p:spPr>
        <p:txBody>
          <a:bodyPr/>
          <a:lstStyle/>
          <a:p>
            <a:r>
              <a:rPr lang="en-US" dirty="0" smtClean="0"/>
              <a:t>MO’s are completely determined by symmetry:</a:t>
            </a:r>
            <a:endParaRPr lang="en-US" dirty="0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6858000" y="2743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7543800" y="2743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467600" y="36576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6858000" y="4495800"/>
            <a:ext cx="1524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75438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rot="10800000" flipV="1">
            <a:off x="76962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086600" y="23764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816850" y="23764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B</a:t>
            </a:r>
          </a:p>
        </p:txBody>
      </p:sp>
      <p:graphicFrame>
        <p:nvGraphicFramePr>
          <p:cNvPr id="522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5248"/>
              </p:ext>
            </p:extLst>
          </p:nvPr>
        </p:nvGraphicFramePr>
        <p:xfrm>
          <a:off x="1919288" y="3276600"/>
          <a:ext cx="3810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4" imgW="1041400" imgH="279400" progId="Equation.DSMT4">
                  <p:embed/>
                </p:oleObj>
              </mc:Choice>
              <mc:Fallback>
                <p:oleObj name="Equation" r:id="rId4" imgW="10414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276600"/>
                        <a:ext cx="38100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438400" y="4200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Normalization coefficient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46125" y="5243512"/>
            <a:ext cx="2079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0000FF"/>
                </a:solidFill>
              </a:rPr>
              <a:t>LCAO-MO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1447800" y="4160837"/>
            <a:ext cx="6858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3124200" y="3322637"/>
            <a:ext cx="838200" cy="838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the </a:t>
            </a:r>
            <a:r>
              <a:rPr lang="en-US" dirty="0" smtClean="0"/>
              <a:t>MO’s</a:t>
            </a:r>
            <a:r>
              <a:rPr lang="en-US" dirty="0" smtClean="0">
                <a:cs typeface="Arial" charset="0"/>
              </a:rPr>
              <a:t>:</a:t>
            </a:r>
            <a:endParaRPr lang="el-GR" i="1" dirty="0">
              <a:cs typeface="Arial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79294"/>
              </p:ext>
            </p:extLst>
          </p:nvPr>
        </p:nvGraphicFramePr>
        <p:xfrm>
          <a:off x="187325" y="2413000"/>
          <a:ext cx="875665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3" name="Equation" r:id="rId4" imgW="3225800" imgH="1117600" progId="Equation.DSMT4">
                  <p:embed/>
                </p:oleObj>
              </mc:Choice>
              <mc:Fallback>
                <p:oleObj name="Equation" r:id="rId4" imgW="32258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413000"/>
                        <a:ext cx="8756650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5"/>
          <p:cNvSpPr>
            <a:spLocks/>
          </p:cNvSpPr>
          <p:nvPr/>
        </p:nvSpPr>
        <p:spPr bwMode="auto">
          <a:xfrm rot="16200000">
            <a:off x="6354762" y="2949575"/>
            <a:ext cx="228600" cy="3200400"/>
          </a:xfrm>
          <a:prstGeom prst="leftBrace">
            <a:avLst>
              <a:gd name="adj1" fmla="val 1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64262" y="4664075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3300"/>
                </a:solidFill>
                <a:cs typeface="ＭＳ Ｐゴシック" charset="0"/>
              </a:rPr>
              <a:t>2</a:t>
            </a:r>
            <a:r>
              <a:rPr lang="en-US" altLang="ja-JP" i="1">
                <a:solidFill>
                  <a:srgbClr val="FF3300"/>
                </a:solidFill>
                <a:cs typeface="ＭＳ Ｐゴシック" charset="0"/>
              </a:rPr>
              <a:t>S</a:t>
            </a:r>
            <a:endParaRPr lang="en-US" altLang="ja-JP">
              <a:solidFill>
                <a:srgbClr val="FF3300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 and anti-bonding </a:t>
            </a:r>
            <a:r>
              <a:rPr lang="en-US" dirty="0" smtClean="0"/>
              <a:t>MO’s</a:t>
            </a:r>
            <a:endParaRPr lang="en-US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371600" y="4648200"/>
            <a:ext cx="227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n-US" baseline="-25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baseline="-25000" dirty="0">
                <a:solidFill>
                  <a:srgbClr val="FF3300"/>
                </a:solidFill>
              </a:rPr>
              <a:t>+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)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659437" y="4648200"/>
            <a:ext cx="225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l-GR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l-GR" baseline="-25000" dirty="0">
                <a:solidFill>
                  <a:srgbClr val="FF3300"/>
                </a:solidFill>
              </a:rPr>
              <a:t>–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l-GR" dirty="0">
                <a:solidFill>
                  <a:srgbClr val="FF3300"/>
                </a:solidFill>
              </a:rPr>
              <a:t>–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)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90600" y="5181600"/>
            <a:ext cx="313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cs typeface="Arial" charset="0"/>
              </a:rPr>
              <a:t>bonding orbital – </a:t>
            </a:r>
            <a:r>
              <a:rPr lang="el-GR">
                <a:solidFill>
                  <a:srgbClr val="FF3300"/>
                </a:solidFill>
                <a:cs typeface="Arial" charset="0"/>
              </a:rPr>
              <a:t>σ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868862" y="5195888"/>
            <a:ext cx="397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cs typeface="Arial" charset="0"/>
              </a:rPr>
              <a:t>anti-bonding orbital – </a:t>
            </a:r>
            <a:r>
              <a:rPr lang="el-GR">
                <a:solidFill>
                  <a:srgbClr val="FF3300"/>
                </a:solidFill>
                <a:cs typeface="Arial" charset="0"/>
              </a:rPr>
              <a:t>σ</a:t>
            </a:r>
            <a:r>
              <a:rPr lang="en-US">
                <a:solidFill>
                  <a:srgbClr val="FF3300"/>
                </a:solidFill>
                <a:cs typeface="Arial" charset="0"/>
              </a:rPr>
              <a:t>*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1" y="1981200"/>
            <a:ext cx="4504985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01" y="1981200"/>
            <a:ext cx="4455999" cy="256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70275"/>
            <a:ext cx="8229600" cy="2320925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Neither </a:t>
            </a:r>
            <a:r>
              <a:rPr lang="el-GR" i="1" dirty="0">
                <a:cs typeface="Arial" charset="0"/>
              </a:rPr>
              <a:t>φ</a:t>
            </a:r>
            <a:r>
              <a:rPr lang="en-US" baseline="-25000" dirty="0">
                <a:cs typeface="Arial" charset="0"/>
              </a:rPr>
              <a:t>+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nor </a:t>
            </a:r>
            <a:r>
              <a:rPr lang="el-GR" i="1" dirty="0">
                <a:cs typeface="Arial" charset="0"/>
              </a:rPr>
              <a:t>φ</a:t>
            </a:r>
            <a:r>
              <a:rPr lang="el-GR" baseline="-25000" dirty="0">
                <a:cs typeface="Arial" charset="0"/>
              </a:rPr>
              <a:t>–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is an </a:t>
            </a:r>
            <a:r>
              <a:rPr lang="en-US" dirty="0" err="1" smtClean="0">
                <a:cs typeface="Arial" charset="0"/>
              </a:rPr>
              <a:t>eigenfunction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of the </a:t>
            </a:r>
            <a:r>
              <a:rPr lang="en-US" dirty="0" smtClean="0">
                <a:cs typeface="Arial" charset="0"/>
              </a:rPr>
              <a:t>Hamiltonian.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Let </a:t>
            </a:r>
            <a:r>
              <a:rPr lang="en-US" dirty="0" smtClean="0">
                <a:cs typeface="Arial" charset="0"/>
              </a:rPr>
              <a:t>us approximate the energy by its respective </a:t>
            </a:r>
            <a:r>
              <a:rPr lang="en-US" dirty="0">
                <a:cs typeface="Arial" charset="0"/>
              </a:rPr>
              <a:t>expectation </a:t>
            </a:r>
            <a:r>
              <a:rPr lang="en-US" dirty="0" smtClean="0">
                <a:cs typeface="Arial" charset="0"/>
              </a:rPr>
              <a:t>value.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21030"/>
              </p:ext>
            </p:extLst>
          </p:nvPr>
        </p:nvGraphicFramePr>
        <p:xfrm>
          <a:off x="1905000" y="2057400"/>
          <a:ext cx="510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4" name="Equation" r:id="rId4" imgW="2209800" imgH="495300" progId="Equation.DSMT4">
                  <p:embed/>
                </p:oleObj>
              </mc:Choice>
              <mc:Fallback>
                <p:oleObj name="Equation" r:id="rId4" imgW="22098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5105400" cy="1143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37853"/>
              </p:ext>
            </p:extLst>
          </p:nvPr>
        </p:nvGraphicFramePr>
        <p:xfrm>
          <a:off x="838200" y="3352800"/>
          <a:ext cx="73152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5" name="Equation" r:id="rId4" imgW="3683000" imgH="1663700" progId="Equation.DSMT4">
                  <p:embed/>
                </p:oleObj>
              </mc:Choice>
              <mc:Fallback>
                <p:oleObj name="Equation" r:id="rId4" imgW="3683000" imgH="166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315200" cy="33051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95338"/>
              </p:ext>
            </p:extLst>
          </p:nvPr>
        </p:nvGraphicFramePr>
        <p:xfrm>
          <a:off x="76200" y="1295399"/>
          <a:ext cx="3733800" cy="191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6" name="Equation" r:id="rId6" imgW="1930400" imgH="990600" progId="Equation.DSMT4">
                  <p:embed/>
                </p:oleObj>
              </mc:Choice>
              <mc:Fallback>
                <p:oleObj name="Equation" r:id="rId6" imgW="1930400" imgH="990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399"/>
                        <a:ext cx="3733800" cy="19126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96979"/>
              </p:ext>
            </p:extLst>
          </p:nvPr>
        </p:nvGraphicFramePr>
        <p:xfrm>
          <a:off x="4022125" y="1295400"/>
          <a:ext cx="50456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" name="Equation" r:id="rId8" imgW="2489200" imgH="939800" progId="Equation.DSMT4">
                  <p:embed/>
                </p:oleObj>
              </mc:Choice>
              <mc:Fallback>
                <p:oleObj name="Equation" r:id="rId8" imgW="2489200" imgH="93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125" y="1295400"/>
                        <a:ext cx="5045675" cy="190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 bwMode="auto">
          <a:xfrm>
            <a:off x="152400" y="1676400"/>
            <a:ext cx="1828800" cy="1828800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524000" y="1676400"/>
            <a:ext cx="1828800" cy="1828800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j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5286375" cy="3429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k</a:t>
            </a:r>
            <a:endParaRPr lang="en-US" i="1" dirty="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00525"/>
              </p:ext>
            </p:extLst>
          </p:nvPr>
        </p:nvGraphicFramePr>
        <p:xfrm>
          <a:off x="3657600" y="1371600"/>
          <a:ext cx="25638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9" name="Equation" r:id="rId5" imgW="1397000" imgH="520700" progId="Equation.DSMT4">
                  <p:embed/>
                </p:oleObj>
              </mc:Choice>
              <mc:Fallback>
                <p:oleObj name="Equation" r:id="rId5" imgW="13970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2563813" cy="955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38619"/>
              </p:ext>
            </p:extLst>
          </p:nvPr>
        </p:nvGraphicFramePr>
        <p:xfrm>
          <a:off x="6477000" y="4648200"/>
          <a:ext cx="24272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0" name="Equation" r:id="rId7" imgW="1308100" imgH="469900" progId="Equation.DSMT4">
                  <p:embed/>
                </p:oleObj>
              </mc:Choice>
              <mc:Fallback>
                <p:oleObj name="Equation" r:id="rId7" imgW="1308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427288" cy="873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93045"/>
              </p:ext>
            </p:extLst>
          </p:nvPr>
        </p:nvGraphicFramePr>
        <p:xfrm>
          <a:off x="4038600" y="3810000"/>
          <a:ext cx="14859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1" name="Equation" r:id="rId9" imgW="800100" imgH="292100" progId="Equation.DSMT4">
                  <p:embed/>
                </p:oleObj>
              </mc:Choice>
              <mc:Fallback>
                <p:oleObj name="Equation" r:id="rId9" imgW="800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1485900" cy="5413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8142"/>
              </p:ext>
            </p:extLst>
          </p:nvPr>
        </p:nvGraphicFramePr>
        <p:xfrm>
          <a:off x="217488" y="4648200"/>
          <a:ext cx="2451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2" name="Equation" r:id="rId11" imgW="1320800" imgH="469900" progId="Equation.DSMT4">
                  <p:embed/>
                </p:oleObj>
              </mc:Choice>
              <mc:Fallback>
                <p:oleObj name="Equation" r:id="rId11" imgW="1320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4648200"/>
                        <a:ext cx="2451100" cy="8715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11" idx="1"/>
          </p:cNvCxnSpPr>
          <p:nvPr/>
        </p:nvCxnSpPr>
        <p:spPr bwMode="auto">
          <a:xfrm flipH="1">
            <a:off x="5181600" y="5084762"/>
            <a:ext cx="1295400" cy="7826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667000" y="5105400"/>
            <a:ext cx="838200" cy="3810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3" idx="1"/>
          </p:cNvCxnSpPr>
          <p:nvPr/>
        </p:nvCxnSpPr>
        <p:spPr bwMode="auto">
          <a:xfrm flipH="1">
            <a:off x="3276600" y="4080668"/>
            <a:ext cx="762000" cy="3389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89725" y="3505200"/>
            <a:ext cx="2073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6689725" y="2819400"/>
            <a:ext cx="32067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7010400" y="2819400"/>
            <a:ext cx="1752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61125" y="3581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610600" y="358140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B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537325" y="28194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 dirty="0" err="1"/>
              <a:t>r</a:t>
            </a:r>
            <a:r>
              <a:rPr lang="en-US" sz="1800" baseline="-25000" dirty="0" err="1"/>
              <a:t>A</a:t>
            </a:r>
            <a:endParaRPr lang="en-US" sz="1800" baseline="-25000" dirty="0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924800" y="28194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 dirty="0" err="1"/>
              <a:t>r</a:t>
            </a:r>
            <a:r>
              <a:rPr lang="en-US" sz="1800" baseline="-25000" dirty="0" err="1"/>
              <a:t>B</a:t>
            </a:r>
            <a:endParaRPr lang="en-US" sz="1800" baseline="-25000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543800" y="35956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R</a:t>
            </a:r>
            <a:endParaRPr lang="en-US" sz="1800" baseline="-25000"/>
          </a:p>
        </p:txBody>
      </p:sp>
      <p:sp>
        <p:nvSpPr>
          <p:cNvPr id="17" name="Oval 16"/>
          <p:cNvSpPr/>
          <p:nvPr/>
        </p:nvSpPr>
        <p:spPr bwMode="auto">
          <a:xfrm>
            <a:off x="5791200" y="2590800"/>
            <a:ext cx="1828800" cy="1828800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1050925" y="2590800"/>
            <a:ext cx="1387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flipV="1">
            <a:off x="1050925" y="2209800"/>
            <a:ext cx="7016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752600" y="22098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822325" y="2667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2286000" y="266700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B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085850" y="1995487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 dirty="0" err="1"/>
              <a:t>r</a:t>
            </a:r>
            <a:r>
              <a:rPr lang="en-US" sz="1800" baseline="-25000" dirty="0" err="1"/>
              <a:t>A</a:t>
            </a:r>
            <a:endParaRPr lang="en-US" sz="1800" baseline="-25000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2057400" y="1919287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 dirty="0" err="1"/>
              <a:t>r</a:t>
            </a:r>
            <a:r>
              <a:rPr lang="en-US" sz="1800" baseline="-25000" dirty="0" err="1"/>
              <a:t>B</a:t>
            </a:r>
            <a:endParaRPr lang="en-US" sz="1800" baseline="-25000" dirty="0"/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555750" y="2681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i="1" dirty="0"/>
              <a:t>R</a:t>
            </a:r>
            <a:endParaRPr lang="en-US" sz="1800" baseline="-25000" dirty="0"/>
          </a:p>
        </p:txBody>
      </p:sp>
      <p:sp>
        <p:nvSpPr>
          <p:cNvPr id="49" name="Oval 48"/>
          <p:cNvSpPr/>
          <p:nvPr/>
        </p:nvSpPr>
        <p:spPr bwMode="auto">
          <a:xfrm>
            <a:off x="5791200" y="2590800"/>
            <a:ext cx="1828800" cy="1828800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61722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ks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3289300" cy="2133600"/>
          </a:xfrm>
          <a:prstGeom prst="rect">
            <a:avLst/>
          </a:prstGeom>
        </p:spPr>
      </p:pic>
      <p:pic>
        <p:nvPicPr>
          <p:cNvPr id="5" name="Picture 4" descr="jk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3289300" cy="21336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46492"/>
              </p:ext>
            </p:extLst>
          </p:nvPr>
        </p:nvGraphicFramePr>
        <p:xfrm>
          <a:off x="2971800" y="5334000"/>
          <a:ext cx="24272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1" name="Equation" r:id="rId6" imgW="1308100" imgH="469900" progId="Equation.DSMT4">
                  <p:embed/>
                </p:oleObj>
              </mc:Choice>
              <mc:Fallback>
                <p:oleObj name="Equation" r:id="rId6" imgW="1308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334000"/>
                        <a:ext cx="2427288" cy="873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37308"/>
              </p:ext>
            </p:extLst>
          </p:nvPr>
        </p:nvGraphicFramePr>
        <p:xfrm>
          <a:off x="2514600" y="3352800"/>
          <a:ext cx="14859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2" name="Equation" r:id="rId8" imgW="800100" imgH="292100" progId="Equation.DSMT4">
                  <p:embed/>
                </p:oleObj>
              </mc:Choice>
              <mc:Fallback>
                <p:oleObj name="Equation" r:id="rId8" imgW="800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1485900" cy="5413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 flipV="1">
            <a:off x="2743200" y="4648200"/>
            <a:ext cx="1295400" cy="685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524000" y="4648200"/>
            <a:ext cx="457200" cy="685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3" idx="1"/>
          </p:cNvCxnSpPr>
          <p:nvPr/>
        </p:nvCxnSpPr>
        <p:spPr bwMode="auto">
          <a:xfrm flipH="1">
            <a:off x="1752600" y="3623468"/>
            <a:ext cx="762000" cy="3389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4821"/>
              </p:ext>
            </p:extLst>
          </p:nvPr>
        </p:nvGraphicFramePr>
        <p:xfrm>
          <a:off x="2971800" y="1504950"/>
          <a:ext cx="3101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3" name="Equation" r:id="rId10" imgW="1562100" imgH="469900" progId="Equation.DSMT4">
                  <p:embed/>
                </p:oleObj>
              </mc:Choice>
              <mc:Fallback>
                <p:oleObj name="Equation" r:id="rId10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04950"/>
                        <a:ext cx="3101975" cy="9334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77342"/>
              </p:ext>
            </p:extLst>
          </p:nvPr>
        </p:nvGraphicFramePr>
        <p:xfrm>
          <a:off x="5638800" y="2514600"/>
          <a:ext cx="8493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4" name="Equation" r:id="rId12" imgW="457200" imgH="469900" progId="Equation.DSMT4">
                  <p:embed/>
                </p:oleObj>
              </mc:Choice>
              <mc:Fallback>
                <p:oleObj name="Equation" r:id="rId12" imgW="45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0"/>
                        <a:ext cx="849312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H="1">
            <a:off x="5029200" y="2971800"/>
            <a:ext cx="609600" cy="304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67892"/>
              </p:ext>
            </p:extLst>
          </p:nvPr>
        </p:nvGraphicFramePr>
        <p:xfrm>
          <a:off x="6553200" y="3657600"/>
          <a:ext cx="636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5" name="Equation" r:id="rId14" imgW="342900" imgH="203200" progId="Equation.DSMT4">
                  <p:embed/>
                </p:oleObj>
              </mc:Choice>
              <mc:Fallback>
                <p:oleObj name="Equation" r:id="rId1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57600"/>
                        <a:ext cx="636587" cy="3762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>
            <a:off x="5367337" y="3845719"/>
            <a:ext cx="1185863" cy="3389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5867400" y="4953000"/>
            <a:ext cx="1295400" cy="685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11432"/>
              </p:ext>
            </p:extLst>
          </p:nvPr>
        </p:nvGraphicFramePr>
        <p:xfrm>
          <a:off x="6705600" y="5257800"/>
          <a:ext cx="636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6" name="Equation" r:id="rId16" imgW="342900" imgH="203200" progId="Equation.DSMT4">
                  <p:embed/>
                </p:oleObj>
              </mc:Choice>
              <mc:Fallback>
                <p:oleObj name="Equation" r:id="rId16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636587" cy="3762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77200" y="47244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47244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33315"/>
              </p:ext>
            </p:extLst>
          </p:nvPr>
        </p:nvGraphicFramePr>
        <p:xfrm>
          <a:off x="228600" y="5334000"/>
          <a:ext cx="2451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57" name="Equation" r:id="rId18" imgW="1320800" imgH="469900" progId="Equation.DSMT4">
                  <p:embed/>
                </p:oleObj>
              </mc:Choice>
              <mc:Fallback>
                <p:oleObj name="Equation" r:id="rId18" imgW="1320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2451100" cy="8715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02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ks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289300" cy="21336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11048"/>
              </p:ext>
            </p:extLst>
          </p:nvPr>
        </p:nvGraphicFramePr>
        <p:xfrm>
          <a:off x="2971800" y="1504950"/>
          <a:ext cx="3101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8" name="Equation" r:id="rId5" imgW="1562100" imgH="469900" progId="Equation.DSMT4">
                  <p:embed/>
                </p:oleObj>
              </mc:Choice>
              <mc:Fallback>
                <p:oleObj name="Equation" r:id="rId5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04950"/>
                        <a:ext cx="3101975" cy="9334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4828"/>
              </p:ext>
            </p:extLst>
          </p:nvPr>
        </p:nvGraphicFramePr>
        <p:xfrm>
          <a:off x="1447800" y="2667000"/>
          <a:ext cx="8493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9" name="Equation" r:id="rId7" imgW="457200" imgH="469900" progId="Equation.DSMT4">
                  <p:embed/>
                </p:oleObj>
              </mc:Choice>
              <mc:Fallback>
                <p:oleObj name="Equation" r:id="rId7" imgW="45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849312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H="1">
            <a:off x="838200" y="3124200"/>
            <a:ext cx="609600" cy="304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52984"/>
              </p:ext>
            </p:extLst>
          </p:nvPr>
        </p:nvGraphicFramePr>
        <p:xfrm>
          <a:off x="2362200" y="3810000"/>
          <a:ext cx="636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0" name="Equation" r:id="rId9" imgW="342900" imgH="203200" progId="Equation.DSMT4">
                  <p:embed/>
                </p:oleObj>
              </mc:Choice>
              <mc:Fallback>
                <p:oleObj name="Equation" r:id="rId9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0"/>
                        <a:ext cx="636587" cy="3762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>
            <a:off x="1176337" y="3998119"/>
            <a:ext cx="1185863" cy="3389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1676400" y="5105400"/>
            <a:ext cx="1295400" cy="685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14586"/>
              </p:ext>
            </p:extLst>
          </p:nvPr>
        </p:nvGraphicFramePr>
        <p:xfrm>
          <a:off x="2514600" y="5410200"/>
          <a:ext cx="636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1" name="Equation" r:id="rId11" imgW="342900" imgH="203200" progId="Equation.DSMT4">
                  <p:embed/>
                </p:oleObj>
              </mc:Choice>
              <mc:Fallback>
                <p:oleObj name="Equation" r:id="rId11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10200"/>
                        <a:ext cx="636587" cy="3762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jks3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71" y="3079137"/>
            <a:ext cx="4222629" cy="255966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4648200" y="3581400"/>
            <a:ext cx="1295400" cy="228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22391"/>
              </p:ext>
            </p:extLst>
          </p:nvPr>
        </p:nvGraphicFramePr>
        <p:xfrm>
          <a:off x="5856287" y="3168650"/>
          <a:ext cx="18399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2" name="Equation" r:id="rId14" imgW="990600" imgH="469900" progId="Equation.DSMT4">
                  <p:embed/>
                </p:oleObj>
              </mc:Choice>
              <mc:Fallback>
                <p:oleObj name="Equation" r:id="rId14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7" y="3168650"/>
                        <a:ext cx="1839913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53024"/>
              </p:ext>
            </p:extLst>
          </p:nvPr>
        </p:nvGraphicFramePr>
        <p:xfrm>
          <a:off x="5638800" y="5486400"/>
          <a:ext cx="18399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3" name="Equation" r:id="rId16" imgW="990600" imgH="469900" progId="Equation.DSMT4">
                  <p:embed/>
                </p:oleObj>
              </mc:Choice>
              <mc:Fallback>
                <p:oleObj name="Equation" r:id="rId1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86400"/>
                        <a:ext cx="1839913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flipH="1" flipV="1">
            <a:off x="5029200" y="5486400"/>
            <a:ext cx="609601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440601" y="5543490"/>
            <a:ext cx="1713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n-US" sz="2000" baseline="-25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sz="2000" baseline="-25000" dirty="0">
                <a:solidFill>
                  <a:srgbClr val="FF3300"/>
                </a:solidFill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96200" y="5848290"/>
            <a:ext cx="1097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943600" y="4019490"/>
            <a:ext cx="1697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l-GR" sz="2000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l-GR" sz="2000" baseline="-25000" dirty="0">
                <a:solidFill>
                  <a:srgbClr val="FF3300"/>
                </a:solidFill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l-GR" sz="2000" dirty="0">
                <a:solidFill>
                  <a:srgbClr val="FF3300"/>
                </a:solidFill>
              </a:rPr>
              <a:t>–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023564" y="4324290"/>
            <a:ext cx="1596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3300"/>
                </a:solidFill>
                <a:cs typeface="Arial" charset="0"/>
              </a:rPr>
              <a:t>anti-</a:t>
            </a:r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48768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800" y="48768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70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288"/>
              </p:ext>
            </p:extLst>
          </p:nvPr>
        </p:nvGraphicFramePr>
        <p:xfrm>
          <a:off x="2971800" y="1504950"/>
          <a:ext cx="3101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6" name="Equation" r:id="rId4" imgW="1562100" imgH="469900" progId="Equation.DSMT4">
                  <p:embed/>
                </p:oleObj>
              </mc:Choice>
              <mc:Fallback>
                <p:oleObj name="Equation" r:id="rId4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04950"/>
                        <a:ext cx="3101975" cy="9334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jks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4222629" cy="255966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717429" y="3397863"/>
            <a:ext cx="1295400" cy="228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36292"/>
              </p:ext>
            </p:extLst>
          </p:nvPr>
        </p:nvGraphicFramePr>
        <p:xfrm>
          <a:off x="1925516" y="2985113"/>
          <a:ext cx="18399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7" name="Equation" r:id="rId7" imgW="990600" imgH="469900" progId="Equation.DSMT4">
                  <p:embed/>
                </p:oleObj>
              </mc:Choice>
              <mc:Fallback>
                <p:oleObj name="Equation" r:id="rId7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516" y="2985113"/>
                        <a:ext cx="1839913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26083"/>
              </p:ext>
            </p:extLst>
          </p:nvPr>
        </p:nvGraphicFramePr>
        <p:xfrm>
          <a:off x="1708029" y="5302863"/>
          <a:ext cx="18399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8" name="Equation" r:id="rId9" imgW="990600" imgH="469900" progId="Equation.DSMT4">
                  <p:embed/>
                </p:oleObj>
              </mc:Choice>
              <mc:Fallback>
                <p:oleObj name="Equation" r:id="rId9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029" y="5302863"/>
                        <a:ext cx="1839913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flipH="1" flipV="1">
            <a:off x="1098429" y="5302863"/>
            <a:ext cx="609601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09830" y="5359953"/>
            <a:ext cx="1713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n-US" sz="2000" baseline="-25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sz="2000" baseline="-25000" dirty="0">
                <a:solidFill>
                  <a:srgbClr val="FF3300"/>
                </a:solidFill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765429" y="5664753"/>
            <a:ext cx="1097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012829" y="3835953"/>
            <a:ext cx="1697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l-GR" sz="2000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l-GR" sz="2000" baseline="-25000" dirty="0">
                <a:solidFill>
                  <a:srgbClr val="FF3300"/>
                </a:solidFill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l-GR" sz="2000" dirty="0">
                <a:solidFill>
                  <a:srgbClr val="FF3300"/>
                </a:solidFill>
              </a:rPr>
              <a:t>–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92793" y="4140753"/>
            <a:ext cx="1596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3300"/>
                </a:solidFill>
                <a:cs typeface="Arial" charset="0"/>
              </a:rPr>
              <a:t>anti-</a:t>
            </a:r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4" name="Picture 3" descr="jks4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66" y="2919480"/>
            <a:ext cx="4183234" cy="253578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5192713" y="3460750"/>
            <a:ext cx="1295400" cy="228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662151"/>
              </p:ext>
            </p:extLst>
          </p:nvPr>
        </p:nvGraphicFramePr>
        <p:xfrm>
          <a:off x="6164263" y="3048000"/>
          <a:ext cx="2311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9" name="Equation" r:id="rId12" imgW="1244600" imgH="469900" progId="Equation.DSMT4">
                  <p:embed/>
                </p:oleObj>
              </mc:Choice>
              <mc:Fallback>
                <p:oleObj name="Equation" r:id="rId12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3048000"/>
                        <a:ext cx="2311400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376805"/>
              </p:ext>
            </p:extLst>
          </p:nvPr>
        </p:nvGraphicFramePr>
        <p:xfrm>
          <a:off x="5946775" y="5365750"/>
          <a:ext cx="23129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0" name="Equation" r:id="rId14" imgW="1244600" imgH="469900" progId="Equation.DSMT4">
                  <p:embed/>
                </p:oleObj>
              </mc:Choice>
              <mc:Fallback>
                <p:oleObj name="Equation" r:id="rId14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5365750"/>
                        <a:ext cx="2312988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 flipH="1" flipV="1">
            <a:off x="5562600" y="5029200"/>
            <a:ext cx="385762" cy="69532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867401" y="4038600"/>
            <a:ext cx="29717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l-GR" sz="2000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is more anti-bonding </a:t>
            </a:r>
          </a:p>
          <a:p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than </a:t>
            </a:r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n-US" sz="2000" baseline="-25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is 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534400" y="478149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sz="2000" baseline="-25000" dirty="0" smtClean="0">
                <a:solidFill>
                  <a:srgbClr val="FF3300"/>
                </a:solidFill>
                <a:cs typeface="Arial" charset="0"/>
              </a:rPr>
              <a:t>1</a:t>
            </a:r>
            <a:r>
              <a:rPr lang="en-US" sz="2000" i="1" baseline="-25000" dirty="0" smtClean="0">
                <a:solidFill>
                  <a:srgbClr val="FF3300"/>
                </a:solidFill>
                <a:cs typeface="Arial" charset="0"/>
              </a:rPr>
              <a:t>s</a:t>
            </a:r>
            <a:endParaRPr lang="el-GR" sz="2000" baseline="-25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5775" y="47244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6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Molecular orbital </a:t>
            </a:r>
            <a:r>
              <a:rPr lang="en-US" altLang="ja-JP" dirty="0">
                <a:cs typeface="ＭＳ Ｐゴシック" charset="0"/>
              </a:rPr>
              <a:t>theory</a:t>
            </a:r>
            <a:endParaRPr lang="en-US" altLang="ja-JP" baseline="30000" dirty="0"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Molecular orbital (MO) </a:t>
            </a:r>
            <a:r>
              <a:rPr lang="en-US" altLang="ja-JP" dirty="0">
                <a:cs typeface="ＭＳ Ｐゴシック" charset="0"/>
              </a:rPr>
              <a:t>theory </a:t>
            </a:r>
            <a:r>
              <a:rPr lang="en-US" altLang="ja-JP" dirty="0" smtClean="0">
                <a:cs typeface="ＭＳ Ｐゴシック" charset="0"/>
              </a:rPr>
              <a:t>provides a description of molecular wave functions and chemical bonds complementary to VB.</a:t>
            </a:r>
          </a:p>
          <a:p>
            <a:r>
              <a:rPr lang="en-US" altLang="ja-JP" dirty="0" smtClean="0">
                <a:cs typeface="ＭＳ Ｐゴシック" charset="0"/>
              </a:rPr>
              <a:t>It is more widely used computationally.</a:t>
            </a:r>
          </a:p>
          <a:p>
            <a:r>
              <a:rPr lang="en-US" altLang="ja-JP" dirty="0" smtClean="0">
                <a:cs typeface="ＭＳ Ｐゴシック" charset="0"/>
              </a:rPr>
              <a:t>It is based on </a:t>
            </a:r>
            <a:r>
              <a:rPr lang="en-US" altLang="ja-JP" b="1" dirty="0" smtClean="0">
                <a:cs typeface="ＭＳ Ｐゴシック" charset="0"/>
              </a:rPr>
              <a:t>linear-combination-of-atomic-orbitals (LCAO) MO’s</a:t>
            </a:r>
            <a:r>
              <a:rPr lang="en-US" altLang="ja-JP" dirty="0" smtClean="0">
                <a:cs typeface="ＭＳ Ｐゴシック" charset="0"/>
              </a:rPr>
              <a:t>.</a:t>
            </a:r>
          </a:p>
          <a:p>
            <a:r>
              <a:rPr lang="en-US" altLang="ja-JP" dirty="0" smtClean="0">
                <a:cs typeface="ＭＳ Ｐゴシック" charset="0"/>
              </a:rPr>
              <a:t>It mathematically explains the bonding in H</a:t>
            </a:r>
            <a:r>
              <a:rPr lang="en-US" altLang="ja-JP" baseline="-25000" dirty="0" smtClean="0">
                <a:cs typeface="ＭＳ Ｐゴシック" charset="0"/>
              </a:rPr>
              <a:t>2</a:t>
            </a:r>
            <a:r>
              <a:rPr lang="en-US" altLang="ja-JP" baseline="30000" dirty="0" smtClean="0">
                <a:cs typeface="ＭＳ Ｐゴシック" charset="0"/>
              </a:rPr>
              <a:t>+</a:t>
            </a:r>
            <a:r>
              <a:rPr lang="en-US" altLang="ja-JP" dirty="0" smtClean="0">
                <a:cs typeface="ＭＳ Ｐゴシック" charset="0"/>
              </a:rPr>
              <a:t> in terms of the </a:t>
            </a:r>
            <a:r>
              <a:rPr lang="en-US" altLang="ja-JP" b="1" dirty="0" smtClean="0">
                <a:cs typeface="ＭＳ Ｐゴシック" charset="0"/>
              </a:rPr>
              <a:t>bonding </a:t>
            </a:r>
            <a:r>
              <a:rPr lang="en-US" altLang="ja-JP" dirty="0" smtClean="0">
                <a:cs typeface="ＭＳ Ｐゴシック" charset="0"/>
              </a:rPr>
              <a:t>and</a:t>
            </a:r>
            <a:r>
              <a:rPr lang="en-US" altLang="ja-JP" b="1" dirty="0" smtClean="0">
                <a:cs typeface="ＭＳ Ｐゴシック" charset="0"/>
              </a:rPr>
              <a:t> </a:t>
            </a:r>
            <a:r>
              <a:rPr lang="en-US" altLang="ja-JP" b="1" dirty="0" err="1" smtClean="0">
                <a:cs typeface="ＭＳ Ｐゴシック" charset="0"/>
              </a:rPr>
              <a:t>antibonding</a:t>
            </a:r>
            <a:r>
              <a:rPr lang="en-US" altLang="ja-JP" b="1" dirty="0" smtClean="0">
                <a:cs typeface="ＭＳ Ｐゴシック" charset="0"/>
              </a:rPr>
              <a:t> orbitals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  <a:p>
            <a:pPr lvl="1"/>
            <a:endParaRPr lang="en-US" altLang="ja-JP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 theory is another </a:t>
            </a:r>
            <a:r>
              <a:rPr lang="en-US" b="1" dirty="0" smtClean="0"/>
              <a:t>orbital approximation </a:t>
            </a:r>
            <a:r>
              <a:rPr lang="en-US" dirty="0" smtClean="0"/>
              <a:t>but it uses </a:t>
            </a:r>
            <a:r>
              <a:rPr lang="en-US" b="1" dirty="0" smtClean="0"/>
              <a:t>LCAO MO’s </a:t>
            </a:r>
            <a:r>
              <a:rPr lang="en-US" dirty="0" smtClean="0"/>
              <a:t>rather than AO’s.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" charset="0"/>
                <a:cs typeface="Arial" charset="0"/>
              </a:rPr>
              <a:t>MO theory explains bonding in terms of </a:t>
            </a:r>
            <a:r>
              <a:rPr lang="en-US" b="1" dirty="0" smtClean="0">
                <a:latin typeface="" charset="0"/>
                <a:cs typeface="Arial" charset="0"/>
              </a:rPr>
              <a:t>bonding </a:t>
            </a:r>
            <a:r>
              <a:rPr lang="en-US" dirty="0" smtClean="0">
                <a:latin typeface="" charset="0"/>
                <a:cs typeface="Arial" charset="0"/>
              </a:rPr>
              <a:t>and </a:t>
            </a:r>
            <a:r>
              <a:rPr lang="en-US" b="1" dirty="0" smtClean="0">
                <a:latin typeface="" charset="0"/>
                <a:cs typeface="Arial" charset="0"/>
              </a:rPr>
              <a:t>anti-bonding </a:t>
            </a:r>
            <a:r>
              <a:rPr lang="en-US" dirty="0" smtClean="0">
                <a:latin typeface="" charset="0"/>
                <a:cs typeface="Arial" charset="0"/>
              </a:rPr>
              <a:t>MO’s. Each MO can be filled by two singlet-coupled electrons</a:t>
            </a:r>
            <a:r>
              <a:rPr lang="en-US" altLang="ja-JP" dirty="0">
                <a:cs typeface="ＭＳ Ｐゴシック" charset="0"/>
              </a:rPr>
              <a:t> – </a:t>
            </a:r>
            <a:r>
              <a:rPr lang="en-US" altLang="ja-JP" i="1" dirty="0">
                <a:cs typeface="ＭＳ Ｐゴシック" charset="0"/>
              </a:rPr>
              <a:t>α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n-US" altLang="ja-JP" i="1" dirty="0">
                <a:cs typeface="ＭＳ Ｐゴシック" charset="0"/>
              </a:rPr>
              <a:t>β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spins</a:t>
            </a:r>
            <a:r>
              <a:rPr lang="en-US" dirty="0" smtClean="0">
                <a:latin typeface="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" charset="0"/>
                <a:cs typeface="Arial" charset="0"/>
              </a:rPr>
              <a:t>This explains the bonding in H</a:t>
            </a:r>
            <a:r>
              <a:rPr lang="en-US" baseline="-25000" dirty="0" smtClean="0">
                <a:latin typeface="" charset="0"/>
                <a:cs typeface="Arial" charset="0"/>
              </a:rPr>
              <a:t>2</a:t>
            </a:r>
            <a:r>
              <a:rPr lang="en-US" baseline="30000" dirty="0" smtClean="0">
                <a:latin typeface="" charset="0"/>
                <a:cs typeface="Arial" charset="0"/>
              </a:rPr>
              <a:t>+</a:t>
            </a:r>
            <a:r>
              <a:rPr lang="en-US" dirty="0" smtClean="0">
                <a:latin typeface="" charset="0"/>
                <a:cs typeface="Arial" charset="0"/>
              </a:rPr>
              <a:t>, the simplest paradigm of chemical bond: </a:t>
            </a:r>
            <a:r>
              <a:rPr lang="en-US" b="1" dirty="0" smtClean="0">
                <a:latin typeface="" charset="0"/>
                <a:cs typeface="Arial" charset="0"/>
              </a:rPr>
              <a:t>bound</a:t>
            </a:r>
            <a:r>
              <a:rPr lang="en-US" dirty="0" smtClean="0">
                <a:latin typeface="" charset="0"/>
                <a:cs typeface="Arial" charset="0"/>
              </a:rPr>
              <a:t> and </a:t>
            </a:r>
            <a:r>
              <a:rPr lang="en-US" b="1" dirty="0" smtClean="0">
                <a:latin typeface="" charset="0"/>
                <a:cs typeface="Arial" charset="0"/>
              </a:rPr>
              <a:t>repulsive</a:t>
            </a:r>
            <a:r>
              <a:rPr lang="en-US" dirty="0" smtClean="0">
                <a:latin typeface="" charset="0"/>
                <a:cs typeface="Arial" charset="0"/>
              </a:rPr>
              <a:t> PES’s, respectively, of bonding and anti-bonding </a:t>
            </a:r>
            <a:r>
              <a:rPr lang="en-US" smtClean="0">
                <a:latin typeface="" charset="0"/>
                <a:cs typeface="Arial" charset="0"/>
              </a:rPr>
              <a:t>orbitals.</a:t>
            </a:r>
            <a:endParaRPr lang="en-US" dirty="0" smtClean="0">
              <a:latin typeface="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versus VB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Unlike VB theory, MO theory first combine atomic orbitals </a:t>
            </a:r>
            <a:r>
              <a:rPr lang="en-US" dirty="0" smtClean="0"/>
              <a:t>and form </a:t>
            </a:r>
            <a:r>
              <a:rPr lang="en-US" i="1" dirty="0" smtClean="0"/>
              <a:t>molecular </a:t>
            </a:r>
            <a:r>
              <a:rPr lang="en-US" i="1" dirty="0"/>
              <a:t>orbitals</a:t>
            </a:r>
            <a:r>
              <a:rPr lang="en-US" dirty="0"/>
              <a:t> </a:t>
            </a:r>
            <a:r>
              <a:rPr lang="en-US" dirty="0" smtClean="0"/>
              <a:t>in which to fill </a:t>
            </a:r>
            <a:r>
              <a:rPr lang="en-US" dirty="0"/>
              <a:t>electrons.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828800" y="33528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514600" y="33528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438400" y="42672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1828800" y="5105400"/>
            <a:ext cx="1524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514600" y="571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rot="10800000" flipV="1">
            <a:off x="2667000" y="571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752600" y="6135688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MO theory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562600" y="3505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6248400" y="3505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5564188" y="6135688"/>
            <a:ext cx="152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VB theory</a:t>
            </a:r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5562600" y="47244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6248400" y="47244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6705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rot="10800000" flipV="1">
            <a:off x="5943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5943600" y="3352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rot="10800000" flipV="1">
            <a:off x="6705600" y="3352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 theory for H</a:t>
            </a:r>
            <a:r>
              <a:rPr lang="en-US" altLang="ja-JP" baseline="-25000" dirty="0" smtClean="0">
                <a:cs typeface="ＭＳ Ｐゴシック" charset="0"/>
              </a:rPr>
              <a:t>2</a:t>
            </a:r>
            <a:endParaRPr lang="ja-JP" altLang="en-US" baseline="-25000" dirty="0">
              <a:cs typeface="ＭＳ Ｐゴシック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First form </a:t>
            </a:r>
            <a:r>
              <a:rPr lang="en-US" altLang="ja-JP" b="1" dirty="0" smtClean="0">
                <a:cs typeface="ＭＳ Ｐゴシック" charset="0"/>
              </a:rPr>
              <a:t>molecular orbitals </a:t>
            </a:r>
            <a:r>
              <a:rPr lang="en-US" altLang="ja-JP" dirty="0" smtClean="0">
                <a:cs typeface="ＭＳ Ｐゴシック" charset="0"/>
              </a:rPr>
              <a:t>(</a:t>
            </a:r>
            <a:r>
              <a:rPr lang="en-US" altLang="ja-JP" b="1" dirty="0" smtClean="0">
                <a:cs typeface="ＭＳ Ｐゴシック" charset="0"/>
              </a:rPr>
              <a:t>MO’s</a:t>
            </a:r>
            <a:r>
              <a:rPr lang="en-US" altLang="ja-JP" dirty="0" smtClean="0">
                <a:cs typeface="ＭＳ Ｐゴシック" charset="0"/>
              </a:rPr>
              <a:t>) by taking </a:t>
            </a:r>
            <a:r>
              <a:rPr lang="en-US" altLang="ja-JP" b="1" dirty="0" smtClean="0">
                <a:cs typeface="ＭＳ Ｐゴシック" charset="0"/>
              </a:rPr>
              <a:t>linear combinations of atomic orbitals </a:t>
            </a:r>
            <a:r>
              <a:rPr lang="en-US" altLang="ja-JP" dirty="0" smtClean="0">
                <a:cs typeface="ＭＳ Ｐゴシック" charset="0"/>
              </a:rPr>
              <a:t>(</a:t>
            </a:r>
            <a:r>
              <a:rPr lang="en-US" altLang="ja-JP" b="1" dirty="0" smtClean="0">
                <a:cs typeface="ＭＳ Ｐゴシック" charset="0"/>
              </a:rPr>
              <a:t>LCAO</a:t>
            </a:r>
            <a:r>
              <a:rPr lang="en-US" altLang="ja-JP" dirty="0" smtClean="0">
                <a:cs typeface="ＭＳ Ｐゴシック" charset="0"/>
              </a:rPr>
              <a:t>):</a:t>
            </a: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47030"/>
              </p:ext>
            </p:extLst>
          </p:nvPr>
        </p:nvGraphicFramePr>
        <p:xfrm>
          <a:off x="1920875" y="3352800"/>
          <a:ext cx="5013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69" name="Equation" r:id="rId4" imgW="1536480" imgH="177480" progId="Equation.3">
                  <p:embed/>
                </p:oleObj>
              </mc:Choice>
              <mc:Fallback>
                <p:oleObj name="Equation" r:id="rId4" imgW="1536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352800"/>
                        <a:ext cx="5013325" cy="5810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1000"/>
            <a:ext cx="450498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4142972"/>
            <a:ext cx="4191000" cy="24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 theory for H</a:t>
            </a:r>
            <a:r>
              <a:rPr lang="en-US" altLang="ja-JP" baseline="-25000" dirty="0" smtClean="0">
                <a:cs typeface="ＭＳ Ｐゴシック" charset="0"/>
              </a:rPr>
              <a:t>2</a:t>
            </a:r>
            <a:endParaRPr lang="ja-JP" altLang="en-US" baseline="-25000" dirty="0">
              <a:cs typeface="ＭＳ Ｐゴシック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Construct an </a:t>
            </a:r>
            <a:r>
              <a:rPr lang="en-US" altLang="ja-JP" dirty="0" err="1" smtClean="0">
                <a:cs typeface="ＭＳ Ｐゴシック" charset="0"/>
              </a:rPr>
              <a:t>antisymmetric</a:t>
            </a:r>
            <a:r>
              <a:rPr lang="en-US" altLang="ja-JP" dirty="0" smtClean="0">
                <a:cs typeface="ＭＳ Ｐゴシック" charset="0"/>
              </a:rPr>
              <a:t> wave function by filling electrons into MO’s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056779"/>
              </p:ext>
            </p:extLst>
          </p:nvPr>
        </p:nvGraphicFramePr>
        <p:xfrm>
          <a:off x="1905000" y="2903538"/>
          <a:ext cx="52593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2" name="Equation" r:id="rId4" imgW="1955800" imgH="228600" progId="Equation.DSMT4">
                  <p:embed/>
                </p:oleObj>
              </mc:Choice>
              <mc:Fallback>
                <p:oleObj name="Equation" r:id="rId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03538"/>
                        <a:ext cx="5259388" cy="6191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769504"/>
            <a:ext cx="5105400" cy="29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16" y="2057400"/>
            <a:ext cx="3089700" cy="1776875"/>
          </a:xfrm>
          <a:prstGeom prst="rect">
            <a:avLst/>
          </a:prstGeom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Singlet and triplet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395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94594"/>
              </p:ext>
            </p:extLst>
          </p:nvPr>
        </p:nvGraphicFramePr>
        <p:xfrm>
          <a:off x="1770063" y="3498850"/>
          <a:ext cx="534035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2" name="Equation" r:id="rId5" imgW="8788400" imgH="2311400" progId="Equation.DSMT4">
                  <p:embed/>
                </p:oleObj>
              </mc:Choice>
              <mc:Fallback>
                <p:oleObj name="Equation" r:id="rId5" imgW="8788400" imgH="231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498850"/>
                        <a:ext cx="5340350" cy="14017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66877"/>
              </p:ext>
            </p:extLst>
          </p:nvPr>
        </p:nvGraphicFramePr>
        <p:xfrm>
          <a:off x="2128838" y="1527175"/>
          <a:ext cx="4521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3" name="Equation" r:id="rId7" imgW="6451600" imgH="685800" progId="Equation.DSMT4">
                  <p:embed/>
                </p:oleObj>
              </mc:Choice>
              <mc:Fallback>
                <p:oleObj name="Equation" r:id="rId7" imgW="645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527175"/>
                        <a:ext cx="4521200" cy="4810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7082130" y="3962400"/>
            <a:ext cx="1757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</a:rPr>
              <a:t>X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baseline="30000" dirty="0" smtClean="0">
                <a:solidFill>
                  <a:srgbClr val="FF3300"/>
                </a:solidFill>
              </a:rPr>
              <a:t>1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</a:rPr>
              <a:t>Y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baseline="30000" dirty="0" smtClean="0">
                <a:solidFill>
                  <a:srgbClr val="FF3300"/>
                </a:solidFill>
              </a:rPr>
              <a:t>1</a:t>
            </a:r>
            <a:r>
              <a:rPr lang="en-US" sz="2000" dirty="0" smtClean="0">
                <a:solidFill>
                  <a:srgbClr val="FF3300"/>
                </a:solidFill>
              </a:rPr>
              <a:t> triplet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586916" y="1371600"/>
            <a:ext cx="2086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</a:rPr>
              <a:t>X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baseline="30000" dirty="0" smtClean="0">
                <a:solidFill>
                  <a:srgbClr val="FF3300"/>
                </a:solidFill>
              </a:rPr>
              <a:t>2</a:t>
            </a:r>
            <a:r>
              <a:rPr lang="en-US" sz="2000" dirty="0" smtClean="0">
                <a:solidFill>
                  <a:srgbClr val="FF3300"/>
                </a:solidFill>
              </a:rPr>
              <a:t> singlet</a:t>
            </a:r>
          </a:p>
          <a:p>
            <a:pPr algn="l"/>
            <a:r>
              <a:rPr lang="en-US" sz="2000" b="1" i="1" dirty="0" smtClean="0">
                <a:solidFill>
                  <a:srgbClr val="FF3300"/>
                </a:solidFill>
              </a:rPr>
              <a:t>far more stable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716" y="5436500"/>
            <a:ext cx="2471760" cy="1421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0316" y="5410200"/>
            <a:ext cx="2133600" cy="1227025"/>
          </a:xfrm>
          <a:prstGeom prst="rect">
            <a:avLst/>
          </a:prstGeom>
        </p:spPr>
      </p:pic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06161"/>
              </p:ext>
            </p:extLst>
          </p:nvPr>
        </p:nvGraphicFramePr>
        <p:xfrm>
          <a:off x="1862516" y="4953000"/>
          <a:ext cx="5156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4" name="Equation" r:id="rId10" imgW="8483600" imgH="685800" progId="Equation.DSMT4">
                  <p:embed/>
                </p:oleObj>
              </mc:Choice>
              <mc:Fallback>
                <p:oleObj name="Equation" r:id="rId10" imgW="8483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516" y="4953000"/>
                        <a:ext cx="5156200" cy="4159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44116" y="4800600"/>
            <a:ext cx="18712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</a:rPr>
              <a:t>X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baseline="30000" dirty="0" smtClean="0">
                <a:solidFill>
                  <a:srgbClr val="FF3300"/>
                </a:solidFill>
              </a:rPr>
              <a:t>1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</a:rPr>
              <a:t>Y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baseline="30000" dirty="0" smtClean="0">
                <a:solidFill>
                  <a:srgbClr val="FF3300"/>
                </a:solidFill>
              </a:rPr>
              <a:t>1</a:t>
            </a:r>
            <a:r>
              <a:rPr lang="en-US" sz="2000" dirty="0" smtClean="0">
                <a:solidFill>
                  <a:srgbClr val="FF3300"/>
                </a:solidFill>
              </a:rPr>
              <a:t> singlet</a:t>
            </a:r>
          </a:p>
          <a:p>
            <a:pPr algn="l"/>
            <a:r>
              <a:rPr lang="en-US" sz="2000" b="1" i="1" dirty="0" smtClean="0">
                <a:solidFill>
                  <a:srgbClr val="FF3300"/>
                </a:solidFill>
              </a:rPr>
              <a:t>least stable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7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Singlet and triplet He (review)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In the increasing order of energy, the five states of He are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485061"/>
              </p:ext>
            </p:extLst>
          </p:nvPr>
        </p:nvGraphicFramePr>
        <p:xfrm>
          <a:off x="1219200" y="3657600"/>
          <a:ext cx="5407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4" imgW="3213100" imgH="596900" progId="Equation.DSMT4">
                  <p:embed/>
                </p:oleObj>
              </mc:Choice>
              <mc:Fallback>
                <p:oleObj name="Equation" r:id="rId4" imgW="32131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5407025" cy="10080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593890"/>
              </p:ext>
            </p:extLst>
          </p:nvPr>
        </p:nvGraphicFramePr>
        <p:xfrm>
          <a:off x="1219200" y="4648200"/>
          <a:ext cx="67770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6" imgW="4025900" imgH="304800" progId="Equation.DSMT4">
                  <p:embed/>
                </p:oleObj>
              </mc:Choice>
              <mc:Fallback>
                <p:oleObj name="Equation" r:id="rId6" imgW="4025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6777037" cy="5143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9013"/>
              </p:ext>
            </p:extLst>
          </p:nvPr>
        </p:nvGraphicFramePr>
        <p:xfrm>
          <a:off x="1219200" y="5410200"/>
          <a:ext cx="67421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8" imgW="4025900" imgH="304800" progId="Equation.DSMT4">
                  <p:embed/>
                </p:oleObj>
              </mc:Choice>
              <mc:Fallback>
                <p:oleObj name="Equation" r:id="rId8" imgW="4025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6742112" cy="5111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705600" y="3962400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(1</a:t>
            </a:r>
            <a:r>
              <a:rPr lang="en-US" altLang="ja-JP" sz="2000" i="1" dirty="0" smtClean="0">
                <a:solidFill>
                  <a:srgbClr val="FF3300"/>
                </a:solidFill>
                <a:cs typeface="ＭＳ Ｐゴシック" charset="0"/>
              </a:rPr>
              <a:t>s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)</a:t>
            </a:r>
            <a:r>
              <a:rPr lang="en-US" altLang="ja-JP" sz="2000" baseline="30000" dirty="0" smtClean="0">
                <a:solidFill>
                  <a:srgbClr val="FF3300"/>
                </a:solidFill>
                <a:cs typeface="ＭＳ Ｐゴシック" charset="0"/>
              </a:rPr>
              <a:t>1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(2</a:t>
            </a:r>
            <a:r>
              <a:rPr lang="en-US" altLang="ja-JP" sz="2000" i="1" dirty="0" smtClean="0">
                <a:solidFill>
                  <a:srgbClr val="FF3300"/>
                </a:solidFill>
                <a:cs typeface="ＭＳ Ｐゴシック" charset="0"/>
              </a:rPr>
              <a:t>s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)</a:t>
            </a:r>
            <a:r>
              <a:rPr lang="en-US" altLang="ja-JP" sz="2000" baseline="30000" dirty="0" smtClean="0">
                <a:solidFill>
                  <a:srgbClr val="FF3300"/>
                </a:solidFill>
                <a:cs typeface="ＭＳ Ｐゴシック" charset="0"/>
              </a:rPr>
              <a:t>1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 triplet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05200" y="5943600"/>
            <a:ext cx="20709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(1</a:t>
            </a:r>
            <a:r>
              <a:rPr lang="en-US" altLang="ja-JP" sz="2000" i="1" dirty="0">
                <a:solidFill>
                  <a:srgbClr val="FF3300"/>
                </a:solidFill>
                <a:cs typeface="ＭＳ Ｐゴシック" charset="0"/>
              </a:rPr>
              <a:t>s</a:t>
            </a:r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)</a:t>
            </a:r>
            <a:r>
              <a:rPr lang="en-US" altLang="ja-JP" sz="2000" baseline="30000" dirty="0">
                <a:solidFill>
                  <a:srgbClr val="FF3300"/>
                </a:solidFill>
                <a:cs typeface="ＭＳ Ｐゴシック" charset="0"/>
              </a:rPr>
              <a:t>1</a:t>
            </a:r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(2</a:t>
            </a:r>
            <a:r>
              <a:rPr lang="en-US" altLang="ja-JP" sz="2000" i="1" dirty="0">
                <a:solidFill>
                  <a:srgbClr val="FF3300"/>
                </a:solidFill>
                <a:cs typeface="ＭＳ Ｐゴシック" charset="0"/>
              </a:rPr>
              <a:t>s</a:t>
            </a:r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)</a:t>
            </a:r>
            <a:r>
              <a:rPr lang="en-US" altLang="ja-JP" sz="2000" baseline="30000" dirty="0" smtClean="0">
                <a:solidFill>
                  <a:srgbClr val="FF3300"/>
                </a:solidFill>
                <a:cs typeface="ＭＳ Ｐゴシック" charset="0"/>
              </a:rPr>
              <a:t>1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 singlet</a:t>
            </a:r>
          </a:p>
          <a:p>
            <a:r>
              <a:rPr lang="en-US" altLang="ja-JP" sz="2000" b="1" i="1" dirty="0" smtClean="0">
                <a:solidFill>
                  <a:srgbClr val="FF3300"/>
                </a:solidFill>
                <a:cs typeface="ＭＳ Ｐゴシック" charset="0"/>
              </a:rPr>
              <a:t>least stable</a:t>
            </a:r>
            <a:endParaRPr lang="en-US" altLang="ja-JP" sz="2000" b="1" i="1" dirty="0">
              <a:solidFill>
                <a:srgbClr val="FF3300"/>
              </a:solidFill>
              <a:cs typeface="ＭＳ Ｐゴシック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45520"/>
              </p:ext>
            </p:extLst>
          </p:nvPr>
        </p:nvGraphicFramePr>
        <p:xfrm>
          <a:off x="1219200" y="2895600"/>
          <a:ext cx="5105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10" imgW="3048000" imgH="304800" progId="Equation.DSMT4">
                  <p:embed/>
                </p:oleObj>
              </mc:Choice>
              <mc:Fallback>
                <p:oleObj name="Equation" r:id="rId10" imgW="3048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5105400" cy="5111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96982" y="2743200"/>
            <a:ext cx="24422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(1</a:t>
            </a:r>
            <a:r>
              <a:rPr lang="en-US" altLang="ja-JP" sz="2000" i="1" dirty="0" smtClean="0">
                <a:solidFill>
                  <a:srgbClr val="FF3300"/>
                </a:solidFill>
                <a:cs typeface="ＭＳ Ｐゴシック" charset="0"/>
              </a:rPr>
              <a:t>s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)</a:t>
            </a:r>
            <a:r>
              <a:rPr lang="en-US" altLang="ja-JP" sz="2000" baseline="30000" dirty="0" smtClean="0">
                <a:solidFill>
                  <a:srgbClr val="FF3300"/>
                </a:solidFill>
                <a:cs typeface="ＭＳ Ｐゴシック" charset="0"/>
              </a:rPr>
              <a:t>2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 singlet</a:t>
            </a:r>
          </a:p>
          <a:p>
            <a:pPr algn="l"/>
            <a:r>
              <a:rPr lang="en-US" altLang="ja-JP" sz="2000" b="1" i="1" dirty="0" smtClean="0">
                <a:solidFill>
                  <a:srgbClr val="FF3300"/>
                </a:solidFill>
                <a:cs typeface="ＭＳ Ｐゴシック" charset="0"/>
              </a:rPr>
              <a:t>by far most stable</a:t>
            </a:r>
            <a:endParaRPr lang="en-US" altLang="ja-JP" sz="2000" b="1" i="1" dirty="0">
              <a:solidFill>
                <a:srgbClr val="FF33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7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343400"/>
            <a:ext cx="3089700" cy="1776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209800"/>
            <a:ext cx="3352800" cy="1928183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 versus VB in H</a:t>
            </a:r>
            <a:r>
              <a:rPr lang="en-US" altLang="ja-JP" baseline="-25000" dirty="0" smtClean="0">
                <a:cs typeface="ＭＳ Ｐゴシック" charset="0"/>
              </a:rPr>
              <a:t>2</a:t>
            </a:r>
            <a:endParaRPr lang="ja-JP" altLang="en-US" baseline="-25000" dirty="0">
              <a:cs typeface="ＭＳ Ｐゴシック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70302"/>
              </p:ext>
            </p:extLst>
          </p:nvPr>
        </p:nvGraphicFramePr>
        <p:xfrm>
          <a:off x="838200" y="5681841"/>
          <a:ext cx="7459662" cy="102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7" name="Equation" r:id="rId6" imgW="3352800" imgH="457200" progId="Equation.DSMT4">
                  <p:embed/>
                </p:oleObj>
              </mc:Choice>
              <mc:Fallback>
                <p:oleObj name="Equation" r:id="rId6" imgW="335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81841"/>
                        <a:ext cx="7459662" cy="102375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75687"/>
              </p:ext>
            </p:extLst>
          </p:nvPr>
        </p:nvGraphicFramePr>
        <p:xfrm>
          <a:off x="1697038" y="1662113"/>
          <a:ext cx="59404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8" name="Equation" r:id="rId8" imgW="2705100" imgH="228600" progId="Equation.DSMT4">
                  <p:embed/>
                </p:oleObj>
              </mc:Choice>
              <mc:Fallback>
                <p:oleObj name="Equation" r:id="rId8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1662113"/>
                        <a:ext cx="5940425" cy="5016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6253"/>
              </p:ext>
            </p:extLst>
          </p:nvPr>
        </p:nvGraphicFramePr>
        <p:xfrm>
          <a:off x="2114550" y="3857625"/>
          <a:ext cx="48402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9" name="Equation" r:id="rId10" imgW="6451600" imgH="685800" progId="Equation.DSMT4">
                  <p:embed/>
                </p:oleObj>
              </mc:Choice>
              <mc:Fallback>
                <p:oleObj name="Equation" r:id="rId10" imgW="645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3857625"/>
                        <a:ext cx="4840288" cy="5143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67640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810000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3400" y="3657600"/>
            <a:ext cx="79248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01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MO versus VB in H</a:t>
            </a:r>
            <a:r>
              <a:rPr lang="en-US" altLang="ja-JP" baseline="-25000" dirty="0">
                <a:cs typeface="ＭＳ Ｐゴシック" charset="0"/>
              </a:rPr>
              <a:t>2</a:t>
            </a:r>
            <a:endParaRPr lang="en-US" dirty="0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381000" y="4876800"/>
            <a:ext cx="1524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10668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rot="10800000" flipV="1">
            <a:off x="12192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2743200" y="2743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3429000" y="27432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5410200" y="5181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6096000" y="5181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6705600" y="4419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7391400" y="4419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4267200" y="20574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4953000" y="20574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54102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rot="10800000" flipV="1">
            <a:off x="46482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7772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rot="10800000" flipV="1">
            <a:off x="79248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V="1">
            <a:off x="5715000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rot="10800000" flipV="1">
            <a:off x="5867400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3124200" y="2590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rot="10800000" flipV="1">
            <a:off x="3886200" y="2590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58683"/>
              </p:ext>
            </p:extLst>
          </p:nvPr>
        </p:nvGraphicFramePr>
        <p:xfrm>
          <a:off x="2743200" y="1479550"/>
          <a:ext cx="3819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6" name="Equation" r:id="rId4" imgW="1739900" imgH="228600" progId="Equation.DSMT4">
                  <p:embed/>
                </p:oleObj>
              </mc:Choice>
              <mc:Fallback>
                <p:oleObj name="Equation" r:id="rId4" imgW="173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79550"/>
                        <a:ext cx="3819525" cy="5016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03337" y="144780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352800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16231"/>
              </p:ext>
            </p:extLst>
          </p:nvPr>
        </p:nvGraphicFramePr>
        <p:xfrm>
          <a:off x="228600" y="3886200"/>
          <a:ext cx="8650288" cy="46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7" name="Equation" r:id="rId6" imgW="4279900" imgH="228600" progId="Equation.DSMT4">
                  <p:embed/>
                </p:oleObj>
              </mc:Choice>
              <mc:Fallback>
                <p:oleObj name="Equation" r:id="rId6" imgW="427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86200"/>
                        <a:ext cx="8650288" cy="4643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4953000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3962400" y="4419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4648200" y="4419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V="1">
            <a:off x="5105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rot="10800000" flipV="1">
            <a:off x="4343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2590800" y="5181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3276600" y="5181600"/>
            <a:ext cx="8382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 flipV="1">
            <a:off x="29718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rot="10800000" flipV="1">
            <a:off x="37338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3048000"/>
            <a:ext cx="11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covalent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2133600"/>
            <a:ext cx="11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covalent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43201" y="4572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covalent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14800" y="5467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covalent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0" y="4419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ionic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H</a:t>
            </a:r>
            <a:r>
              <a:rPr lang="en-US" sz="2000" baseline="30000" dirty="0" smtClean="0">
                <a:solidFill>
                  <a:srgbClr val="008000"/>
                </a:solidFill>
              </a:rPr>
              <a:t>−</a:t>
            </a:r>
            <a:r>
              <a:rPr lang="en-US" sz="2000" dirty="0" smtClean="0">
                <a:solidFill>
                  <a:srgbClr val="008000"/>
                </a:solidFill>
              </a:rPr>
              <a:t>H</a:t>
            </a:r>
            <a:r>
              <a:rPr lang="en-US" sz="2000" baseline="30000" dirty="0" smtClean="0">
                <a:solidFill>
                  <a:srgbClr val="008000"/>
                </a:solidFill>
              </a:rPr>
              <a:t>+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800" y="541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ionic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H</a:t>
            </a:r>
            <a:r>
              <a:rPr lang="en-US" sz="2000" baseline="30000" dirty="0" smtClean="0">
                <a:solidFill>
                  <a:srgbClr val="008000"/>
                </a:solidFill>
              </a:rPr>
              <a:t>+</a:t>
            </a:r>
            <a:r>
              <a:rPr lang="en-US" sz="2000" dirty="0" smtClean="0">
                <a:solidFill>
                  <a:srgbClr val="008000"/>
                </a:solidFill>
              </a:rPr>
              <a:t>H</a:t>
            </a:r>
            <a:r>
              <a:rPr lang="en-US" sz="2000" baseline="30000" dirty="0" smtClean="0">
                <a:solidFill>
                  <a:srgbClr val="008000"/>
                </a:solidFill>
              </a:rPr>
              <a:t>−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8714</TotalTime>
  <Words>559</Words>
  <Application>Microsoft Macintosh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Network</vt:lpstr>
      <vt:lpstr>Equation</vt:lpstr>
      <vt:lpstr>Lecture 25 Molecular orbital theory I</vt:lpstr>
      <vt:lpstr>Molecular orbital theory</vt:lpstr>
      <vt:lpstr>MO versus VB</vt:lpstr>
      <vt:lpstr>MO theory for H2</vt:lpstr>
      <vt:lpstr>MO theory for H2</vt:lpstr>
      <vt:lpstr>Singlet and triplet H2</vt:lpstr>
      <vt:lpstr>Singlet and triplet He (review)</vt:lpstr>
      <vt:lpstr>MO versus VB in H2</vt:lpstr>
      <vt:lpstr>MO versus VB in H2</vt:lpstr>
      <vt:lpstr>MO theory for H2+</vt:lpstr>
      <vt:lpstr>LCAO MO</vt:lpstr>
      <vt:lpstr>Normalization</vt:lpstr>
      <vt:lpstr>Bonding and anti-bonding MO’s</vt:lpstr>
      <vt:lpstr>Energy</vt:lpstr>
      <vt:lpstr>Energy</vt:lpstr>
      <vt:lpstr>S, j, and k</vt:lpstr>
      <vt:lpstr>Energy</vt:lpstr>
      <vt:lpstr>Energy</vt:lpstr>
      <vt:lpstr>Energy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14</dc:title>
  <dc:creator>So Hirata</dc:creator>
  <cp:lastModifiedBy>So Hirata</cp:lastModifiedBy>
  <cp:revision>185</cp:revision>
  <dcterms:created xsi:type="dcterms:W3CDTF">2004-12-31T22:01:25Z</dcterms:created>
  <dcterms:modified xsi:type="dcterms:W3CDTF">2012-10-23T06:34:32Z</dcterms:modified>
</cp:coreProperties>
</file>