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496" r:id="rId2"/>
    <p:sldId id="375" r:id="rId3"/>
    <p:sldId id="503" r:id="rId4"/>
    <p:sldId id="376" r:id="rId5"/>
    <p:sldId id="377" r:id="rId6"/>
    <p:sldId id="385" r:id="rId7"/>
    <p:sldId id="508" r:id="rId8"/>
    <p:sldId id="504" r:id="rId9"/>
    <p:sldId id="378" r:id="rId10"/>
    <p:sldId id="379" r:id="rId11"/>
    <p:sldId id="380" r:id="rId12"/>
    <p:sldId id="383" r:id="rId13"/>
    <p:sldId id="392" r:id="rId14"/>
    <p:sldId id="497" r:id="rId15"/>
    <p:sldId id="498" r:id="rId16"/>
    <p:sldId id="384" r:id="rId17"/>
    <p:sldId id="509" r:id="rId18"/>
    <p:sldId id="386" r:id="rId19"/>
    <p:sldId id="506" r:id="rId20"/>
    <p:sldId id="499" r:id="rId21"/>
    <p:sldId id="391" r:id="rId22"/>
    <p:sldId id="507" r:id="rId23"/>
    <p:sldId id="500" r:id="rId24"/>
    <p:sldId id="483" r:id="rId25"/>
    <p:sldId id="479" r:id="rId26"/>
    <p:sldId id="511" r:id="rId27"/>
    <p:sldId id="50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CC66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44"/>
    <p:restoredTop sz="94586"/>
  </p:normalViewPr>
  <p:slideViewPr>
    <p:cSldViewPr>
      <p:cViewPr varScale="1">
        <p:scale>
          <a:sx n="92" d="100"/>
          <a:sy n="92" d="100"/>
        </p:scale>
        <p:origin x="176" y="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21B6D9-0F30-724D-9656-372C78A6E5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0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50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0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5F5F51-8DDD-204B-BED7-9F1023FFAB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70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5F51-8DDD-204B-BED7-9F1023FFAB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14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0CCFF-337B-1C4F-9AE9-05F216515975}" type="slidenum">
              <a:rPr lang="en-US"/>
              <a:pPr/>
              <a:t>10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985FCA-78AD-A547-8376-40FED0EBED6D}" type="slidenum">
              <a:rPr lang="en-US"/>
              <a:pPr/>
              <a:t>11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C1E89-6E84-B14E-8739-D29FEF6B8F8D}" type="slidenum">
              <a:rPr lang="en-US"/>
              <a:pPr/>
              <a:t>12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B6DCBD-051B-7A4D-B0F2-9D739EC9A999}" type="slidenum">
              <a:rPr lang="en-US"/>
              <a:pPr/>
              <a:t>13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B6DCBD-051B-7A4D-B0F2-9D739EC9A999}" type="slidenum">
              <a:rPr lang="en-US"/>
              <a:pPr/>
              <a:t>14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B6DCBD-051B-7A4D-B0F2-9D739EC9A999}" type="slidenum">
              <a:rPr lang="en-US"/>
              <a:pPr/>
              <a:t>15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5DC20-BE3B-8F4A-9870-D530B64E095E}" type="slidenum">
              <a:rPr lang="en-US"/>
              <a:pPr/>
              <a:t>16</a:t>
            </a:fld>
            <a:endParaRPr lang="en-US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5DC20-BE3B-8F4A-9870-D530B64E095E}" type="slidenum">
              <a:rPr lang="en-US"/>
              <a:pPr/>
              <a:t>17</a:t>
            </a:fld>
            <a:endParaRPr lang="en-US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2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ED05D-A58B-2D44-AE81-207E5C250F37}" type="slidenum">
              <a:rPr lang="en-US"/>
              <a:pPr/>
              <a:t>18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ED05D-A58B-2D44-AE81-207E5C250F37}" type="slidenum">
              <a:rPr lang="en-US"/>
              <a:pPr/>
              <a:t>19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40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CE0C69-6262-BF48-9BB7-2E48684F0058}" type="slidenum">
              <a:rPr lang="en-US"/>
              <a:pPr/>
              <a:t>2</a:t>
            </a:fld>
            <a:endParaRPr lang="en-US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985FCA-78AD-A547-8376-40FED0EBED6D}" type="slidenum">
              <a:rPr lang="en-US"/>
              <a:pPr/>
              <a:t>20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D4C812-A942-F845-B2F2-BB875DE8BF4A}" type="slidenum">
              <a:rPr lang="en-US"/>
              <a:pPr/>
              <a:t>21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D4C812-A942-F845-B2F2-BB875DE8BF4A}" type="slidenum">
              <a:rPr lang="en-US"/>
              <a:pPr/>
              <a:t>23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22ED2-9948-FA48-A67F-7A749B9C7F3C}" type="slidenum">
              <a:rPr lang="en-US"/>
              <a:pPr/>
              <a:t>24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7B1FD-16F2-224E-94A5-61B26A0A89AD}" type="slidenum">
              <a:rPr lang="en-US"/>
              <a:pPr/>
              <a:t>25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7B1FD-16F2-224E-94A5-61B26A0A89AD}" type="slidenum">
              <a:rPr lang="en-US"/>
              <a:pPr/>
              <a:t>26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97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D420AA-1470-EC4C-93C5-9332000A479F}" type="slidenum">
              <a:rPr lang="en-US"/>
              <a:pPr/>
              <a:t>3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47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D420AA-1470-EC4C-93C5-9332000A479F}" type="slidenum">
              <a:rPr lang="en-US"/>
              <a:pPr/>
              <a:t>4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625D6D-1C5D-714F-87F1-E271C2A5D082}" type="slidenum">
              <a:rPr lang="en-US"/>
              <a:pPr/>
              <a:t>5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0E0BD-2B70-F940-8108-3305F38BBB1E}" type="slidenum">
              <a:rPr lang="en-US"/>
              <a:pPr/>
              <a:t>6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0E0BD-2B70-F940-8108-3305F38BBB1E}" type="slidenum">
              <a:rPr lang="en-US"/>
              <a:pPr/>
              <a:t>7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53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5F51-8DDD-204B-BED7-9F1023FFABB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40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A7D40-6540-C64B-B745-1C3FBD84EF88}" type="slidenum">
              <a:rPr lang="en-US"/>
              <a:pPr/>
              <a:t>9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9D11B0-E5D6-8D42-A8DF-C4CC830C15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" name="Picture 40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971800"/>
            <a:ext cx="1143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F0D1E-A58F-7A45-858A-0D992C5929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2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8A3B1-C24D-ED4A-917D-512C4DE880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3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D5A44-921E-C14B-B93D-563C12BCC0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9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256E6-B28E-DE4F-B30A-C7F01AFDFB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0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86A48-DF5F-FB47-A3BB-D048A91F5A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0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A6FCF-9C0C-7348-B39C-275A8C74A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B3D26-394B-B746-8D78-AB2F928C6D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8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4AA5F-C233-1544-8BAA-F367EFEF3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1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B4689-957E-3642-B5C4-18AFC24682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1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6B947-19A2-AE4A-B0E8-63D1C9356B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6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2133721-727C-A342-A2B7-08FE6DDC14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7" Type="http://schemas.openxmlformats.org/officeDocument/2006/relationships/image" Target="../media/image42.emf"/><Relationship Id="rId8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5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hyperlink" Target="https://commons.wikimedia.org/wiki/User:Hgrobe" TargetMode="External"/><Relationship Id="rId6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0.emf"/><Relationship Id="rId7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9" Type="http://schemas.openxmlformats.org/officeDocument/2006/relationships/image" Target="../media/image20.emf"/><Relationship Id="rId10" Type="http://schemas.openxmlformats.org/officeDocument/2006/relationships/image" Target="../media/image21.emf"/><Relationship Id="rId11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9" Type="http://schemas.openxmlformats.org/officeDocument/2006/relationships/image" Target="../media/image29.emf"/><Relationship Id="rId10" Type="http://schemas.openxmlformats.org/officeDocument/2006/relationships/image" Target="../media/image30.emf"/><Relationship Id="rId11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914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22</a:t>
            </a:r>
            <a:br>
              <a:rPr lang="en-US" sz="5400" dirty="0" smtClean="0"/>
            </a:br>
            <a:r>
              <a:rPr lang="en-US" sz="3200" dirty="0" smtClean="0"/>
              <a:t>Spin-orbit coupling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690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Identify the levels that may arise from the configurations (a) </a:t>
            </a:r>
            <a:r>
              <a:rPr lang="en-US" dirty="0" smtClean="0"/>
              <a:t>(3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r>
              <a:rPr lang="en-US" baseline="30000" dirty="0" smtClean="0"/>
              <a:t>1</a:t>
            </a:r>
            <a:r>
              <a:rPr lang="en-US" dirty="0"/>
              <a:t>, (b) </a:t>
            </a:r>
            <a:r>
              <a:rPr lang="en-US" dirty="0" smtClean="0"/>
              <a:t>(3</a:t>
            </a:r>
            <a:r>
              <a:rPr lang="en-US" i="1" dirty="0" smtClean="0"/>
              <a:t>s</a:t>
            </a:r>
            <a:r>
              <a:rPr lang="en-US" dirty="0" smtClean="0"/>
              <a:t>)</a:t>
            </a:r>
            <a:r>
              <a:rPr lang="en-US" baseline="30000" dirty="0" smtClean="0"/>
              <a:t>1</a:t>
            </a:r>
            <a:r>
              <a:rPr lang="en-US" dirty="0"/>
              <a:t>.</a:t>
            </a:r>
          </a:p>
          <a:p>
            <a:pPr>
              <a:buFont typeface="Wingdings" charset="0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06924"/>
            <a:ext cx="5626447" cy="4217776"/>
          </a:xfrm>
          <a:prstGeom prst="rect">
            <a:avLst/>
          </a:prstGeom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411662"/>
          </a:xfrm>
        </p:spPr>
        <p:txBody>
          <a:bodyPr/>
          <a:lstStyle/>
          <a:p>
            <a:r>
              <a:rPr lang="en-US" dirty="0"/>
              <a:t>(a) </a:t>
            </a:r>
            <a:r>
              <a:rPr lang="en-US" dirty="0" smtClean="0"/>
              <a:t>(3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cs typeface="Arial" charset="0"/>
              </a:rPr>
              <a:t>→ </a:t>
            </a:r>
            <a:r>
              <a:rPr lang="en-US" i="1" dirty="0">
                <a:cs typeface="Arial" charset="0"/>
              </a:rPr>
              <a:t>l </a:t>
            </a:r>
            <a:r>
              <a:rPr lang="en-US" dirty="0">
                <a:cs typeface="Arial" charset="0"/>
              </a:rPr>
              <a:t>= </a:t>
            </a:r>
            <a:r>
              <a:rPr lang="en-US" dirty="0" smtClean="0">
                <a:cs typeface="Arial" charset="0"/>
              </a:rPr>
              <a:t>1; </a:t>
            </a:r>
            <a:r>
              <a:rPr lang="en-US" i="1" dirty="0" smtClean="0">
                <a:cs typeface="Arial" charset="0"/>
              </a:rPr>
              <a:t>s</a:t>
            </a:r>
            <a:r>
              <a:rPr lang="en-US" dirty="0" smtClean="0">
                <a:cs typeface="Arial" charset="0"/>
              </a:rPr>
              <a:t> = 1/2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		</a:t>
            </a:r>
            <a:r>
              <a:rPr lang="en-US" i="1" dirty="0" smtClean="0">
                <a:solidFill>
                  <a:srgbClr val="0070C0"/>
                </a:solidFill>
                <a:cs typeface="Arial" charset="0"/>
              </a:rPr>
              <a:t>j </a:t>
            </a:r>
            <a:r>
              <a:rPr lang="en-US" i="1" dirty="0">
                <a:solidFill>
                  <a:srgbClr val="0070C0"/>
                </a:solidFill>
                <a:cs typeface="Arial" charset="0"/>
              </a:rPr>
              <a:t>= </a:t>
            </a:r>
            <a:r>
              <a:rPr lang="en-US" dirty="0" smtClean="0">
                <a:solidFill>
                  <a:srgbClr val="0070C0"/>
                </a:solidFill>
                <a:cs typeface="Arial" charset="0"/>
              </a:rPr>
              <a:t>1+1/2, …, |1 – 1/2| </a:t>
            </a:r>
            <a:r>
              <a:rPr lang="en-US" dirty="0" smtClean="0">
                <a:solidFill>
                  <a:srgbClr val="0070C0"/>
                </a:solidFill>
                <a:cs typeface="Arial" charset="0"/>
              </a:rPr>
              <a:t>= </a:t>
            </a:r>
            <a:r>
              <a:rPr lang="en-US" dirty="0">
                <a:solidFill>
                  <a:srgbClr val="0070C0"/>
                </a:solidFill>
                <a:cs typeface="Arial" charset="0"/>
              </a:rPr>
              <a:t>3/2 or </a:t>
            </a:r>
            <a:r>
              <a:rPr lang="en-US" dirty="0" smtClean="0">
                <a:solidFill>
                  <a:srgbClr val="0070C0"/>
                </a:solidFill>
                <a:cs typeface="Arial" charset="0"/>
              </a:rPr>
              <a:t>1/2</a:t>
            </a:r>
            <a:endParaRPr lang="en-US" dirty="0">
              <a:solidFill>
                <a:srgbClr val="0070C0"/>
              </a:solidFill>
              <a:cs typeface="Arial" charset="0"/>
            </a:endParaRPr>
          </a:p>
          <a:p>
            <a:r>
              <a:rPr lang="en-US" dirty="0">
                <a:cs typeface="Arial" charset="0"/>
              </a:rPr>
              <a:t>(b) </a:t>
            </a:r>
            <a:r>
              <a:rPr lang="en-US" dirty="0" smtClean="0">
                <a:cs typeface="Arial" charset="0"/>
              </a:rPr>
              <a:t>(3</a:t>
            </a:r>
            <a:r>
              <a:rPr lang="en-US" i="1" dirty="0" smtClean="0">
                <a:cs typeface="Arial" charset="0"/>
              </a:rPr>
              <a:t>s</a:t>
            </a:r>
            <a:r>
              <a:rPr lang="en-US" dirty="0" smtClean="0">
                <a:cs typeface="Arial" charset="0"/>
              </a:rPr>
              <a:t>)</a:t>
            </a:r>
            <a:r>
              <a:rPr lang="en-US" baseline="30000" dirty="0" smtClean="0">
                <a:cs typeface="Arial" charset="0"/>
              </a:rPr>
              <a:t>1</a:t>
            </a:r>
            <a:r>
              <a:rPr lang="en-US" dirty="0" smtClean="0">
                <a:cs typeface="Arial" charset="0"/>
              </a:rPr>
              <a:t> → </a:t>
            </a:r>
            <a:r>
              <a:rPr lang="en-US" i="1" dirty="0">
                <a:cs typeface="Arial" charset="0"/>
              </a:rPr>
              <a:t>l = </a:t>
            </a:r>
            <a:r>
              <a:rPr lang="en-US" dirty="0" smtClean="0">
                <a:cs typeface="Arial" charset="0"/>
              </a:rPr>
              <a:t>0; </a:t>
            </a:r>
            <a:r>
              <a:rPr lang="en-US" i="1" dirty="0" smtClean="0">
                <a:cs typeface="Arial" charset="0"/>
              </a:rPr>
              <a:t>s </a:t>
            </a:r>
            <a:r>
              <a:rPr lang="en-US" dirty="0" smtClean="0">
                <a:cs typeface="Arial" charset="0"/>
              </a:rPr>
              <a:t>= 1/2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	</a:t>
            </a:r>
            <a:r>
              <a:rPr lang="en-US" i="1" dirty="0" smtClean="0">
                <a:solidFill>
                  <a:srgbClr val="FF3300"/>
                </a:solidFill>
                <a:cs typeface="Arial" charset="0"/>
              </a:rPr>
              <a:t>j </a:t>
            </a:r>
            <a:r>
              <a:rPr lang="en-US" i="1" dirty="0">
                <a:solidFill>
                  <a:srgbClr val="FF3300"/>
                </a:solidFill>
                <a:cs typeface="Arial" charset="0"/>
              </a:rPr>
              <a:t>= </a:t>
            </a:r>
            <a:r>
              <a:rPr lang="en-US" dirty="0" smtClean="0">
                <a:solidFill>
                  <a:srgbClr val="FF3300"/>
                </a:solidFill>
                <a:cs typeface="Arial" charset="0"/>
              </a:rPr>
              <a:t>0+1/2, …, |0 – 1/2| </a:t>
            </a:r>
            <a:r>
              <a:rPr lang="en-US" dirty="0">
                <a:solidFill>
                  <a:srgbClr val="FF3300"/>
                </a:solidFill>
                <a:cs typeface="Arial" charset="0"/>
              </a:rPr>
              <a:t>= </a:t>
            </a:r>
            <a:r>
              <a:rPr lang="en-US" dirty="0" smtClean="0">
                <a:solidFill>
                  <a:srgbClr val="FF3300"/>
                </a:solidFill>
                <a:cs typeface="Arial" charset="0"/>
              </a:rPr>
              <a:t>1/2</a:t>
            </a:r>
            <a:endParaRPr lang="en-US" dirty="0">
              <a:solidFill>
                <a:srgbClr val="FF3300"/>
              </a:solidFill>
              <a:cs typeface="Arial" charset="0"/>
            </a:endParaRPr>
          </a:p>
        </p:txBody>
      </p:sp>
      <p:cxnSp>
        <p:nvCxnSpPr>
          <p:cNvPr id="8" name="Curved Connector 7"/>
          <p:cNvCxnSpPr/>
          <p:nvPr/>
        </p:nvCxnSpPr>
        <p:spPr>
          <a:xfrm rot="5400000">
            <a:off x="6477000" y="2743200"/>
            <a:ext cx="1600200" cy="990600"/>
          </a:xfrm>
          <a:prstGeom prst="curvedConnector3">
            <a:avLst>
              <a:gd name="adj1" fmla="val 109864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5400000">
            <a:off x="6265466" y="2954735"/>
            <a:ext cx="1185071" cy="152401"/>
          </a:xfrm>
          <a:prstGeom prst="curvedConnector3">
            <a:avLst>
              <a:gd name="adj1" fmla="val 103418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>
            <a:off x="4038599" y="3147646"/>
            <a:ext cx="4788247" cy="3150178"/>
          </a:xfrm>
          <a:prstGeom prst="arc">
            <a:avLst>
              <a:gd name="adj1" fmla="val 16200000"/>
              <a:gd name="adj2" fmla="val 21585900"/>
            </a:avLst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urved Connector 21"/>
          <p:cNvCxnSpPr>
            <a:stCxn id="20" idx="2"/>
          </p:cNvCxnSpPr>
          <p:nvPr/>
        </p:nvCxnSpPr>
        <p:spPr>
          <a:xfrm rot="5400000">
            <a:off x="6807960" y="4686759"/>
            <a:ext cx="1992683" cy="2044996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Spin-orbit coupling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5638800" cy="4411662"/>
          </a:xfrm>
        </p:spPr>
        <p:txBody>
          <a:bodyPr/>
          <a:lstStyle/>
          <a:p>
            <a:r>
              <a:rPr lang="en-US" dirty="0"/>
              <a:t>Two magnets are the most stable when </a:t>
            </a:r>
            <a:r>
              <a:rPr lang="en-US" dirty="0" smtClean="0"/>
              <a:t>they are </a:t>
            </a:r>
            <a:r>
              <a:rPr lang="en-US" dirty="0" smtClean="0"/>
              <a:t>anti-parallel </a:t>
            </a:r>
            <a:r>
              <a:rPr lang="en-US" dirty="0" smtClean="0"/>
              <a:t>and </a:t>
            </a:r>
            <a:r>
              <a:rPr lang="en-US" dirty="0"/>
              <a:t>the least stable when they </a:t>
            </a:r>
            <a:r>
              <a:rPr lang="en-US" dirty="0" smtClean="0"/>
              <a:t>are parallel.</a:t>
            </a:r>
            <a:endParaRPr lang="en-US" dirty="0"/>
          </a:p>
          <a:p>
            <a:r>
              <a:rPr lang="en-US" dirty="0"/>
              <a:t>In general, the energy due to the interaction of spin and orbital momenta </a:t>
            </a:r>
            <a:r>
              <a:rPr lang="en-US" dirty="0" smtClean="0"/>
              <a:t>is</a:t>
            </a:r>
            <a:endParaRPr lang="en-US" dirty="0"/>
          </a:p>
        </p:txBody>
      </p:sp>
      <p:sp>
        <p:nvSpPr>
          <p:cNvPr id="140292" name="Line 4"/>
          <p:cNvSpPr>
            <a:spLocks noChangeShapeType="1"/>
          </p:cNvSpPr>
          <p:nvPr/>
        </p:nvSpPr>
        <p:spPr bwMode="auto">
          <a:xfrm flipV="1">
            <a:off x="7116955" y="3989614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3" name="Line 5"/>
          <p:cNvSpPr>
            <a:spLocks noChangeShapeType="1"/>
          </p:cNvSpPr>
          <p:nvPr/>
        </p:nvSpPr>
        <p:spPr bwMode="auto">
          <a:xfrm flipV="1">
            <a:off x="7116955" y="5056414"/>
            <a:ext cx="762000" cy="1219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231149" y="1814966"/>
            <a:ext cx="617349" cy="1371600"/>
            <a:chOff x="5551622" y="4516876"/>
            <a:chExt cx="617349" cy="1371600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5940371" y="4516876"/>
              <a:ext cx="228600" cy="685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r>
                <a:rPr lang="en-US" sz="1800" dirty="0"/>
                <a:t>N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5940371" y="5202676"/>
              <a:ext cx="228600" cy="68580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b"/>
            <a:lstStyle/>
            <a:p>
              <a:pPr algn="ctr"/>
              <a:r>
                <a:rPr lang="en-US" sz="1800"/>
                <a:t>S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5551622" y="4516876"/>
              <a:ext cx="228600" cy="68580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r>
                <a:rPr lang="en-US" sz="1800" dirty="0"/>
                <a:t>S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5551622" y="5202676"/>
              <a:ext cx="228600" cy="685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b"/>
            <a:lstStyle/>
            <a:p>
              <a:pPr algn="ctr"/>
              <a:r>
                <a:rPr lang="en-US" sz="1800"/>
                <a:t>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912899" y="1798638"/>
            <a:ext cx="617349" cy="1371600"/>
            <a:chOff x="5551622" y="2124102"/>
            <a:chExt cx="617349" cy="1371600"/>
          </a:xfrm>
        </p:grpSpPr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5551622" y="2124102"/>
              <a:ext cx="228600" cy="68580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r>
                <a:rPr lang="en-US" sz="1800" dirty="0"/>
                <a:t>S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5551622" y="2809902"/>
              <a:ext cx="228600" cy="685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b"/>
            <a:lstStyle/>
            <a:p>
              <a:pPr algn="ctr"/>
              <a:r>
                <a:rPr lang="en-US" sz="1800"/>
                <a:t>N</a:t>
              </a: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5940371" y="2124102"/>
              <a:ext cx="228600" cy="68580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r>
                <a:rPr lang="en-US" sz="1800" dirty="0"/>
                <a:t>S</a:t>
              </a: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5940371" y="2809902"/>
              <a:ext cx="228600" cy="685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b"/>
            <a:lstStyle/>
            <a:p>
              <a:pPr algn="ctr"/>
              <a:r>
                <a:rPr lang="en-US" sz="1800"/>
                <a:t>N</a:t>
              </a:r>
            </a:p>
          </p:txBody>
        </p:sp>
      </p:grpSp>
      <p:sp>
        <p:nvSpPr>
          <p:cNvPr id="20" name="Right Arrow 19"/>
          <p:cNvSpPr/>
          <p:nvPr/>
        </p:nvSpPr>
        <p:spPr>
          <a:xfrm rot="5400000">
            <a:off x="6035073" y="884238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7702011" y="892402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335" y="3417468"/>
            <a:ext cx="503049" cy="953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394" y="4235145"/>
            <a:ext cx="569383" cy="73206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12720000">
            <a:off x="7659789" y="5137962"/>
            <a:ext cx="228600" cy="1371600"/>
            <a:chOff x="7084524" y="4876800"/>
            <a:chExt cx="228600" cy="1371600"/>
          </a:xfrm>
        </p:grpSpPr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7084524" y="4876800"/>
              <a:ext cx="228600" cy="685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r>
                <a:rPr lang="en-US" sz="1800" dirty="0"/>
                <a:t>N</a:t>
              </a:r>
            </a:p>
          </p:txBody>
        </p:sp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>
              <a:off x="7084524" y="5562600"/>
              <a:ext cx="228600" cy="68580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b"/>
            <a:lstStyle/>
            <a:p>
              <a:pPr algn="ctr"/>
              <a:r>
                <a:rPr lang="en-US" sz="1800"/>
                <a:t>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91941" y="4953000"/>
            <a:ext cx="228600" cy="1371600"/>
            <a:chOff x="6691941" y="4713514"/>
            <a:chExt cx="228600" cy="1371600"/>
          </a:xfrm>
        </p:grpSpPr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6691941" y="4713514"/>
              <a:ext cx="228600" cy="68580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r>
                <a:rPr lang="en-US" sz="1800" dirty="0"/>
                <a:t>S</a:t>
              </a:r>
            </a:p>
          </p:txBody>
        </p:sp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6691941" y="5399314"/>
              <a:ext cx="228600" cy="685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b"/>
            <a:lstStyle/>
            <a:p>
              <a:pPr algn="ctr"/>
              <a:r>
                <a:rPr lang="en-US" sz="1800"/>
                <a:t>N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475" y="5257800"/>
            <a:ext cx="203200" cy="342900"/>
          </a:xfrm>
          <a:prstGeom prst="rect">
            <a:avLst/>
          </a:prstGeom>
        </p:spPr>
      </p:pic>
      <p:sp>
        <p:nvSpPr>
          <p:cNvPr id="8" name="Arc 7"/>
          <p:cNvSpPr/>
          <p:nvPr/>
        </p:nvSpPr>
        <p:spPr>
          <a:xfrm>
            <a:off x="6781800" y="5666014"/>
            <a:ext cx="658482" cy="212272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595" y="5533298"/>
            <a:ext cx="5841793" cy="689976"/>
          </a:xfrm>
          <a:prstGeom prst="rect">
            <a:avLst/>
          </a:prstGeom>
          <a:solidFill>
            <a:srgbClr val="7030A0">
              <a:alpha val="20000"/>
            </a:srgbClr>
          </a:solidFill>
        </p:spPr>
      </p:pic>
      <p:sp>
        <p:nvSpPr>
          <p:cNvPr id="35" name="Right Arrow 34"/>
          <p:cNvSpPr/>
          <p:nvPr/>
        </p:nvSpPr>
        <p:spPr>
          <a:xfrm rot="6587294">
            <a:off x="7256065" y="3692337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6587294">
            <a:off x="5045124" y="4779226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35" grpId="0" animBg="1"/>
      <p:bldP spid="35" grpId="1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1600" y="5486400"/>
            <a:ext cx="2590800" cy="106680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Spin-orbit </a:t>
            </a:r>
            <a:r>
              <a:rPr lang="en-US" dirty="0" smtClean="0"/>
              <a:t>coupling operator</a:t>
            </a:r>
            <a:endParaRPr lang="en-US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atomic Hamiltonian </a:t>
            </a:r>
            <a:r>
              <a:rPr lang="en-US" dirty="0" smtClean="0">
                <a:cs typeface="Arial" charset="0"/>
              </a:rPr>
              <a:t>does not have </a:t>
            </a:r>
            <a:r>
              <a:rPr lang="en-US" dirty="0" smtClean="0">
                <a:cs typeface="Arial" charset="0"/>
              </a:rPr>
              <a:t>SO:</a:t>
            </a:r>
            <a:endParaRPr lang="en-US" dirty="0">
              <a:cs typeface="Arial" charset="0"/>
            </a:endParaRPr>
          </a:p>
          <a:p>
            <a:endParaRPr lang="en-US" dirty="0">
              <a:cs typeface="Arial" charset="0"/>
            </a:endParaRPr>
          </a:p>
          <a:p>
            <a:endParaRPr lang="en-US" dirty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This is because </a:t>
            </a:r>
            <a:r>
              <a:rPr lang="en-US" dirty="0" smtClean="0">
                <a:cs typeface="Arial" charset="0"/>
              </a:rPr>
              <a:t>the classical energy expression lacks SO, and </a:t>
            </a:r>
            <a:r>
              <a:rPr lang="en-US" dirty="0" smtClean="0">
                <a:cs typeface="Arial" charset="0"/>
              </a:rPr>
              <a:t>the Hamiltonian is </a:t>
            </a:r>
            <a:r>
              <a:rPr lang="en-US" dirty="0" smtClean="0">
                <a:cs typeface="Arial" charset="0"/>
              </a:rPr>
              <a:t>derived from the classical energy expression. </a:t>
            </a:r>
            <a:r>
              <a:rPr lang="en-US" dirty="0" smtClean="0">
                <a:cs typeface="Arial" charset="0"/>
              </a:rPr>
              <a:t>We </a:t>
            </a:r>
            <a:r>
              <a:rPr lang="en-US" i="1" dirty="0" smtClean="0">
                <a:cs typeface="Arial" charset="0"/>
              </a:rPr>
              <a:t>add</a:t>
            </a:r>
            <a:r>
              <a:rPr lang="en-US" dirty="0" smtClean="0">
                <a:cs typeface="Arial" charset="0"/>
              </a:rPr>
              <a:t> </a:t>
            </a:r>
            <a:r>
              <a:rPr lang="en-US" b="1" dirty="0" smtClean="0">
                <a:cs typeface="Arial" charset="0"/>
              </a:rPr>
              <a:t>spin-orbit interaction operator</a:t>
            </a:r>
            <a:r>
              <a:rPr lang="en-US" dirty="0" smtClean="0">
                <a:cs typeface="Arial" charset="0"/>
              </a:rPr>
              <a:t>:</a:t>
            </a:r>
            <a:endParaRPr lang="en-US" dirty="0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950" y="2286000"/>
            <a:ext cx="3594100" cy="10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486400"/>
            <a:ext cx="60960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dirty="0" smtClean="0">
                <a:cs typeface="Arial" charset="0"/>
              </a:rPr>
              <a:t> </a:t>
            </a:r>
            <a:r>
              <a:rPr lang="en-US" b="1" dirty="0" smtClean="0">
                <a:cs typeface="Arial" charset="0"/>
              </a:rPr>
              <a:t>spin-orbit interaction operator</a:t>
            </a:r>
            <a:r>
              <a:rPr lang="en-US" dirty="0">
                <a:cs typeface="Arial" charset="0"/>
              </a:rPr>
              <a:t/>
            </a:r>
            <a:br>
              <a:rPr lang="en-US" dirty="0">
                <a:cs typeface="Arial" charset="0"/>
              </a:rPr>
            </a:b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has the </a:t>
            </a:r>
            <a:r>
              <a:rPr lang="en-US" b="1" dirty="0" smtClean="0">
                <a:cs typeface="Arial" charset="0"/>
              </a:rPr>
              <a:t>spin-orbit coupling constant </a:t>
            </a:r>
            <a:r>
              <a:rPr lang="en-US" b="1" i="1" dirty="0" smtClean="0">
                <a:cs typeface="Arial" charset="0"/>
              </a:rPr>
              <a:t>A</a:t>
            </a:r>
            <a:r>
              <a:rPr lang="en-US" i="1" dirty="0" smtClean="0">
                <a:cs typeface="Arial" charset="0"/>
              </a:rPr>
              <a:t>. </a:t>
            </a:r>
            <a:r>
              <a:rPr lang="en-US" dirty="0" smtClean="0">
                <a:cs typeface="Arial" charset="0"/>
              </a:rPr>
              <a:t>It is in units of cm</a:t>
            </a:r>
            <a:r>
              <a:rPr lang="en-US" baseline="30000" dirty="0" smtClean="0">
                <a:cs typeface="Arial" charset="0"/>
              </a:rPr>
              <a:t>−1</a:t>
            </a:r>
            <a:r>
              <a:rPr lang="en-US" dirty="0" smtClean="0">
                <a:cs typeface="Arial" charset="0"/>
              </a:rPr>
              <a:t>, which is why </a:t>
            </a:r>
            <a:r>
              <a:rPr lang="en-US" i="1" dirty="0" err="1" smtClean="0">
                <a:cs typeface="Arial" charset="0"/>
              </a:rPr>
              <a:t>hc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is multiplied.</a:t>
            </a:r>
          </a:p>
          <a:p>
            <a:r>
              <a:rPr lang="en-US" dirty="0" smtClean="0">
                <a:cs typeface="Arial" charset="0"/>
              </a:rPr>
              <a:t>The value of </a:t>
            </a:r>
            <a:r>
              <a:rPr lang="en-US" i="1" dirty="0" smtClean="0">
                <a:cs typeface="Arial" charset="0"/>
              </a:rPr>
              <a:t>A</a:t>
            </a:r>
            <a:r>
              <a:rPr lang="en-US" dirty="0" smtClean="0">
                <a:cs typeface="Arial" charset="0"/>
              </a:rPr>
              <a:t> is extracted from experiment (11.5 </a:t>
            </a:r>
            <a:r>
              <a:rPr lang="en-US" sz="3200" dirty="0" smtClean="0"/>
              <a:t>cm</a:t>
            </a:r>
            <a:r>
              <a:rPr lang="en-US" sz="3200" baseline="30000" dirty="0"/>
              <a:t>−</a:t>
            </a:r>
            <a:r>
              <a:rPr lang="en-US" sz="3200" baseline="30000" dirty="0" smtClean="0"/>
              <a:t>1</a:t>
            </a:r>
            <a:r>
              <a:rPr lang="en-US" dirty="0" smtClean="0">
                <a:cs typeface="Arial" charset="0"/>
              </a:rPr>
              <a:t> for Na 3</a:t>
            </a:r>
            <a:r>
              <a:rPr lang="en-US" i="1" dirty="0" smtClean="0">
                <a:cs typeface="Arial" charset="0"/>
              </a:rPr>
              <a:t>p </a:t>
            </a:r>
            <a:r>
              <a:rPr lang="en-US" dirty="0" smtClean="0">
                <a:cs typeface="Arial" charset="0"/>
              </a:rPr>
              <a:t>from the splitting of 17 </a:t>
            </a:r>
            <a:r>
              <a:rPr lang="en-US" sz="3200" dirty="0" smtClean="0"/>
              <a:t>cm</a:t>
            </a:r>
            <a:r>
              <a:rPr lang="en-US" sz="3200" baseline="30000" dirty="0"/>
              <a:t>−1</a:t>
            </a:r>
            <a:r>
              <a:rPr lang="en-US" dirty="0" smtClean="0">
                <a:cs typeface="Arial" charset="0"/>
              </a:rPr>
              <a:t>) or relativistic quantum mechanics. </a:t>
            </a:r>
            <a:endParaRPr lang="en-US" dirty="0"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86000"/>
            <a:ext cx="6096000" cy="1066800"/>
          </a:xfrm>
          <a:prstGeom prst="rect">
            <a:avLst/>
          </a:prstGeom>
        </p:spPr>
      </p:pic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Spin-orbit </a:t>
            </a:r>
            <a:r>
              <a:rPr lang="en-US" dirty="0" smtClean="0"/>
              <a:t>coupling operator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81800" y="2286000"/>
            <a:ext cx="990600" cy="106680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2620282"/>
            <a:ext cx="429986" cy="580118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8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Spin-orbit </a:t>
            </a:r>
            <a:r>
              <a:rPr lang="en-US" dirty="0" smtClean="0"/>
              <a:t>coupling operator</a:t>
            </a:r>
            <a:endParaRPr lang="en-US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dirty="0" smtClean="0">
                <a:cs typeface="Arial" charset="0"/>
              </a:rPr>
              <a:t> </a:t>
            </a:r>
            <a:r>
              <a:rPr lang="en-US" b="1" dirty="0" smtClean="0">
                <a:cs typeface="Arial" charset="0"/>
              </a:rPr>
              <a:t>spin-orbit interaction operator</a:t>
            </a:r>
            <a:r>
              <a:rPr lang="en-US" dirty="0">
                <a:cs typeface="Arial" charset="0"/>
              </a:rPr>
              <a:t/>
            </a:r>
            <a:br>
              <a:rPr lang="en-US" dirty="0">
                <a:cs typeface="Arial" charset="0"/>
              </a:rPr>
            </a:b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makes the solution of the Schrödinger equation </a:t>
            </a:r>
            <a:r>
              <a:rPr lang="en-US" dirty="0" smtClean="0">
                <a:cs typeface="Arial" charset="0"/>
              </a:rPr>
              <a:t>even more difficult</a:t>
            </a:r>
            <a:r>
              <a:rPr lang="en-US" dirty="0" smtClean="0">
                <a:cs typeface="Arial" charset="0"/>
              </a:rPr>
              <a:t>.</a:t>
            </a:r>
          </a:p>
          <a:p>
            <a:r>
              <a:rPr lang="en-US" dirty="0" smtClean="0">
                <a:cs typeface="Arial" charset="0"/>
              </a:rPr>
              <a:t>Since </a:t>
            </a:r>
            <a:r>
              <a:rPr lang="en-US" i="1" dirty="0" smtClean="0">
                <a:cs typeface="Arial" charset="0"/>
              </a:rPr>
              <a:t>A </a:t>
            </a:r>
            <a:r>
              <a:rPr lang="en-US" dirty="0" smtClean="0">
                <a:cs typeface="Arial" charset="0"/>
              </a:rPr>
              <a:t>is very small (0.001 of 3</a:t>
            </a:r>
            <a:r>
              <a:rPr lang="en-US" i="1" dirty="0" smtClean="0">
                <a:cs typeface="Arial" charset="0"/>
              </a:rPr>
              <a:t>p</a:t>
            </a:r>
            <a:r>
              <a:rPr lang="en-US" dirty="0" smtClean="0">
                <a:cs typeface="Arial" charset="0"/>
              </a:rPr>
              <a:t>-3</a:t>
            </a:r>
            <a:r>
              <a:rPr lang="en-US" i="1" dirty="0" smtClean="0">
                <a:cs typeface="Arial" charset="0"/>
              </a:rPr>
              <a:t>s</a:t>
            </a:r>
            <a:r>
              <a:rPr lang="en-US" dirty="0" smtClean="0">
                <a:cs typeface="Arial" charset="0"/>
              </a:rPr>
              <a:t> energy difference), we use perturbation theory.</a:t>
            </a:r>
            <a:endParaRPr lang="en-US" dirty="0"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2362200"/>
            <a:ext cx="2590800" cy="106680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362200"/>
            <a:ext cx="6096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First-order perturbation theory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100" y="1641764"/>
            <a:ext cx="6273800" cy="1155700"/>
          </a:xfrm>
          <a:prstGeom prst="rect">
            <a:avLst/>
          </a:prstGeom>
          <a:solidFill>
            <a:srgbClr val="FF0000">
              <a:alpha val="20000"/>
            </a:srgb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724" y="3220677"/>
            <a:ext cx="1739900" cy="533400"/>
          </a:xfrm>
          <a:prstGeom prst="rect">
            <a:avLst/>
          </a:prstGeom>
          <a:solidFill>
            <a:srgbClr val="FFC000">
              <a:alpha val="20000"/>
            </a:srgbClr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379" y="4177291"/>
            <a:ext cx="8280400" cy="558800"/>
          </a:xfrm>
          <a:prstGeom prst="rect">
            <a:avLst/>
          </a:prstGeom>
          <a:solidFill>
            <a:srgbClr val="92D050">
              <a:alpha val="20000"/>
            </a:srgbClr>
          </a:solidFill>
        </p:spPr>
      </p:pic>
      <p:grpSp>
        <p:nvGrpSpPr>
          <p:cNvPr id="9" name="Group 8"/>
          <p:cNvGrpSpPr/>
          <p:nvPr/>
        </p:nvGrpSpPr>
        <p:grpSpPr>
          <a:xfrm>
            <a:off x="1752600" y="4791262"/>
            <a:ext cx="5836149" cy="502293"/>
            <a:chOff x="990600" y="4636008"/>
            <a:chExt cx="5836149" cy="502293"/>
          </a:xfrm>
        </p:grpSpPr>
        <p:sp>
          <p:nvSpPr>
            <p:cNvPr id="5" name="TextBox 4"/>
            <p:cNvSpPr txBox="1"/>
            <p:nvPr/>
          </p:nvSpPr>
          <p:spPr>
            <a:xfrm>
              <a:off x="990600" y="4676636"/>
              <a:ext cx="58361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(We used the fact that    and    commute.)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800" y="4717298"/>
              <a:ext cx="190500" cy="330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20056" y="4636008"/>
              <a:ext cx="165100" cy="44450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7550" y="5553616"/>
            <a:ext cx="5168900" cy="939800"/>
          </a:xfrm>
          <a:prstGeom prst="rect">
            <a:avLst/>
          </a:prstGeom>
          <a:solidFill>
            <a:srgbClr val="00B0F0">
              <a:alpha val="20000"/>
            </a:s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First-order perturbation theory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1417638"/>
            <a:ext cx="8661400" cy="2463800"/>
          </a:xfrm>
          <a:prstGeom prst="rect">
            <a:avLst/>
          </a:prstGeom>
          <a:solidFill>
            <a:srgbClr val="FF0000">
              <a:alpha val="20000"/>
            </a:srgbClr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038600"/>
            <a:ext cx="3076575" cy="1584144"/>
          </a:xfrm>
          <a:prstGeom prst="rect">
            <a:avLst/>
          </a:prstGeom>
          <a:solidFill>
            <a:srgbClr val="FFC000">
              <a:alpha val="20000"/>
            </a:srgbClr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816600"/>
            <a:ext cx="8534400" cy="965200"/>
          </a:xfrm>
          <a:prstGeom prst="rect">
            <a:avLst/>
          </a:prstGeom>
          <a:solidFill>
            <a:srgbClr val="7030A0">
              <a:alpha val="20000"/>
            </a:srgbClr>
          </a:solidFill>
        </p:spPr>
      </p:pic>
    </p:spTree>
    <p:extLst>
      <p:ext uri="{BB962C8B-B14F-4D97-AF65-F5344CB8AC3E}">
        <p14:creationId xmlns:p14="http://schemas.microsoft.com/office/powerpoint/2010/main" val="201703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04574"/>
            <a:ext cx="8191500" cy="6140627"/>
          </a:xfrm>
          <a:prstGeom prst="rect">
            <a:avLst/>
          </a:prstGeom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 D line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008" y="749156"/>
            <a:ext cx="4464050" cy="552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159" y="6117112"/>
            <a:ext cx="4603750" cy="5524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5400000">
            <a:off x="2464141" y="1720057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7720918" y="1986757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7720918" y="5090144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7720918" y="5090144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890388">
            <a:off x="2978632" y="452546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865948">
            <a:off x="3206366" y="5710048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705600" y="2261947"/>
            <a:ext cx="0" cy="3072053"/>
          </a:xfrm>
          <a:prstGeom prst="straightConnector1">
            <a:avLst/>
          </a:prstGeom>
          <a:ln w="50800">
            <a:solidFill>
              <a:srgbClr val="FF0000"/>
            </a:solidFill>
            <a:headEnd type="triangle" w="med" len="lg"/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7983" y="3326465"/>
            <a:ext cx="1079500" cy="93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00674"/>
            <a:ext cx="7543800" cy="5655089"/>
          </a:xfrm>
          <a:prstGeom prst="rect">
            <a:avLst/>
          </a:prstGeom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 D line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964" y="4714061"/>
            <a:ext cx="4140200" cy="5524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2781300" y="2033336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7391400" y="3429500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8223182">
            <a:off x="3829813" y="5340252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0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Spin-orbit coupling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10137"/>
          </a:xfrm>
        </p:spPr>
        <p:txBody>
          <a:bodyPr/>
          <a:lstStyle/>
          <a:p>
            <a:r>
              <a:rPr lang="en-US" sz="2600" dirty="0" smtClean="0"/>
              <a:t>Spin makes an </a:t>
            </a:r>
            <a:r>
              <a:rPr lang="en-US" sz="2600" dirty="0"/>
              <a:t>electron </a:t>
            </a:r>
            <a:r>
              <a:rPr lang="en-US" sz="2600" dirty="0" smtClean="0"/>
              <a:t>act like </a:t>
            </a:r>
            <a:r>
              <a:rPr lang="en-US" sz="2600" dirty="0"/>
              <a:t>a small magnet. An electron orbiting around the nucleus also makes a magnet. </a:t>
            </a:r>
            <a:r>
              <a:rPr lang="en-US" sz="2600" dirty="0" smtClean="0"/>
              <a:t>These two magnetic moments interact with each other and orbital </a:t>
            </a:r>
            <a:r>
              <a:rPr lang="en-US" sz="2600" dirty="0"/>
              <a:t>energy </a:t>
            </a:r>
            <a:r>
              <a:rPr lang="en-US" sz="2600" dirty="0" smtClean="0"/>
              <a:t>will be slightly altered.</a:t>
            </a:r>
          </a:p>
          <a:p>
            <a:r>
              <a:rPr lang="en-US" sz="2600" dirty="0" smtClean="0"/>
              <a:t>We use the so-called Na D line as a paradigm.</a:t>
            </a:r>
          </a:p>
          <a:p>
            <a:r>
              <a:rPr lang="en-US" sz="2600" dirty="0" smtClean="0"/>
              <a:t>We use the </a:t>
            </a:r>
            <a:r>
              <a:rPr lang="en-US" sz="2600" b="1" dirty="0" smtClean="0"/>
              <a:t>first-order perturbation theory </a:t>
            </a:r>
            <a:r>
              <a:rPr lang="en-US" sz="2600" dirty="0" smtClean="0"/>
              <a:t>to describe the shifts in orbital energies. </a:t>
            </a:r>
          </a:p>
          <a:p>
            <a:r>
              <a:rPr lang="en-US" sz="2600" dirty="0" smtClean="0"/>
              <a:t>The spin-orbit interaction is a relativistic effect and its derivation is beyond the scope of this course. We treat it as a phenomenological effect explained in analogy to two interacting magnets.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 D line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7" y="778405"/>
            <a:ext cx="8039100" cy="6026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060" y="1586971"/>
            <a:ext cx="1079500" cy="939800"/>
          </a:xfrm>
          <a:prstGeom prst="rect">
            <a:avLst/>
          </a:prstGeom>
          <a:solidFill>
            <a:srgbClr val="00B050">
              <a:alpha val="20000"/>
            </a:srgbClr>
          </a:solidFill>
        </p:spPr>
      </p:pic>
      <p:sp>
        <p:nvSpPr>
          <p:cNvPr id="4" name="TextBox 3"/>
          <p:cNvSpPr txBox="1"/>
          <p:nvPr/>
        </p:nvSpPr>
        <p:spPr>
          <a:xfrm>
            <a:off x="2743200" y="1356138"/>
            <a:ext cx="2600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4-fold degenerate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4905" y="2295938"/>
            <a:ext cx="2600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2-fold degenerate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562600" y="2073805"/>
            <a:ext cx="2164292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43592" y="1586970"/>
            <a:ext cx="523808" cy="23083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342286" y="1586970"/>
            <a:ext cx="718294" cy="117063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953440" y="2209800"/>
            <a:ext cx="229432" cy="394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952134" y="2604559"/>
            <a:ext cx="274661" cy="8112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92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Spin-orbit coupling constants</a:t>
            </a:r>
            <a:endParaRPr lang="en-US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138737"/>
          </a:xfrm>
        </p:spPr>
        <p:txBody>
          <a:bodyPr/>
          <a:lstStyle/>
          <a:p>
            <a:r>
              <a:rPr lang="en-US" sz="2800" dirty="0" smtClean="0"/>
              <a:t>The measured </a:t>
            </a:r>
            <a:r>
              <a:rPr lang="en-US" sz="2800" i="1" dirty="0" smtClean="0"/>
              <a:t>A</a:t>
            </a:r>
            <a:r>
              <a:rPr lang="en-US" sz="2800" dirty="0" smtClean="0"/>
              <a:t> values:</a:t>
            </a:r>
            <a:endParaRPr lang="en-US" sz="2800" dirty="0"/>
          </a:p>
          <a:p>
            <a:pPr lvl="1"/>
            <a:r>
              <a:rPr lang="en-US" sz="2400" dirty="0" smtClean="0"/>
              <a:t>Li (</a:t>
            </a:r>
            <a:r>
              <a:rPr lang="en-US" sz="2400" i="1" dirty="0" smtClean="0"/>
              <a:t>Z</a:t>
            </a:r>
            <a:r>
              <a:rPr lang="en-US" sz="2400" dirty="0" smtClean="0"/>
              <a:t> = 3):	0.23 </a:t>
            </a:r>
            <a:r>
              <a:rPr lang="en-US" sz="2400" dirty="0"/>
              <a:t>cm</a:t>
            </a:r>
            <a:r>
              <a:rPr lang="en-US" sz="2400" baseline="30000" dirty="0"/>
              <a:t>–1</a:t>
            </a:r>
          </a:p>
          <a:p>
            <a:pPr lvl="1"/>
            <a:r>
              <a:rPr lang="en-US" sz="2400" dirty="0"/>
              <a:t>Na (</a:t>
            </a:r>
            <a:r>
              <a:rPr lang="en-US" sz="2400" i="1" dirty="0"/>
              <a:t>Z</a:t>
            </a:r>
            <a:r>
              <a:rPr lang="en-US" sz="2400" dirty="0"/>
              <a:t> = </a:t>
            </a:r>
            <a:r>
              <a:rPr lang="en-US" sz="2400" dirty="0" smtClean="0"/>
              <a:t>11):	</a:t>
            </a:r>
            <a:r>
              <a:rPr lang="en-US" sz="2400" dirty="0" smtClean="0"/>
              <a:t>11.5 </a:t>
            </a:r>
            <a:r>
              <a:rPr lang="en-US" sz="2400" dirty="0"/>
              <a:t>cm</a:t>
            </a:r>
            <a:r>
              <a:rPr lang="en-US" sz="2400" baseline="30000" dirty="0"/>
              <a:t>–1</a:t>
            </a:r>
            <a:endParaRPr lang="en-US" sz="2400" dirty="0"/>
          </a:p>
          <a:p>
            <a:pPr lvl="1"/>
            <a:r>
              <a:rPr lang="en-US" sz="2400" dirty="0"/>
              <a:t>K (</a:t>
            </a:r>
            <a:r>
              <a:rPr lang="en-US" sz="2400" i="1" dirty="0"/>
              <a:t>Z</a:t>
            </a:r>
            <a:r>
              <a:rPr lang="en-US" sz="2400" dirty="0"/>
              <a:t> = </a:t>
            </a:r>
            <a:r>
              <a:rPr lang="en-US" sz="2400" dirty="0" smtClean="0"/>
              <a:t>19):	</a:t>
            </a:r>
            <a:r>
              <a:rPr lang="en-US" sz="2400" dirty="0" smtClean="0"/>
              <a:t>38.5 </a:t>
            </a:r>
            <a:r>
              <a:rPr lang="en-US" sz="2400" dirty="0"/>
              <a:t>cm</a:t>
            </a:r>
            <a:r>
              <a:rPr lang="en-US" sz="2400" baseline="30000" dirty="0"/>
              <a:t>–</a:t>
            </a:r>
            <a:r>
              <a:rPr lang="en-US" sz="2400" baseline="30000" dirty="0" smtClean="0"/>
              <a:t>1</a:t>
            </a:r>
            <a:endParaRPr lang="en-US" sz="2400" dirty="0" smtClean="0"/>
          </a:p>
          <a:p>
            <a:pPr lvl="1"/>
            <a:r>
              <a:rPr lang="en-US" sz="2400" dirty="0" err="1"/>
              <a:t>Rb</a:t>
            </a:r>
            <a:r>
              <a:rPr lang="en-US" sz="2400" dirty="0"/>
              <a:t> (</a:t>
            </a:r>
            <a:r>
              <a:rPr lang="en-US" sz="2400" i="1" dirty="0"/>
              <a:t>Z</a:t>
            </a:r>
            <a:r>
              <a:rPr lang="en-US" sz="2400" dirty="0"/>
              <a:t> = </a:t>
            </a:r>
            <a:r>
              <a:rPr lang="en-US" sz="2400" dirty="0" smtClean="0"/>
              <a:t>37):	</a:t>
            </a:r>
            <a:r>
              <a:rPr lang="en-US" sz="2400" dirty="0" smtClean="0"/>
              <a:t>158 </a:t>
            </a:r>
            <a:r>
              <a:rPr lang="en-US" sz="2400" dirty="0"/>
              <a:t>cm</a:t>
            </a:r>
            <a:r>
              <a:rPr lang="en-US" sz="2400" baseline="30000" dirty="0"/>
              <a:t>–1</a:t>
            </a:r>
          </a:p>
          <a:p>
            <a:pPr lvl="1"/>
            <a:r>
              <a:rPr lang="en-US" sz="2400" dirty="0"/>
              <a:t>Cs (</a:t>
            </a:r>
            <a:r>
              <a:rPr lang="en-US" sz="2400" i="1" dirty="0"/>
              <a:t>Z</a:t>
            </a:r>
            <a:r>
              <a:rPr lang="en-US" sz="2400" dirty="0"/>
              <a:t> = </a:t>
            </a:r>
            <a:r>
              <a:rPr lang="en-US" sz="2400" dirty="0" smtClean="0"/>
              <a:t>55):	</a:t>
            </a:r>
            <a:r>
              <a:rPr lang="en-US" sz="2400" dirty="0" smtClean="0"/>
              <a:t>370 </a:t>
            </a:r>
            <a:r>
              <a:rPr lang="en-US" sz="2400" dirty="0"/>
              <a:t>cm</a:t>
            </a:r>
            <a:r>
              <a:rPr lang="en-US" sz="2400" baseline="30000" dirty="0"/>
              <a:t>–1</a:t>
            </a:r>
            <a:r>
              <a:rPr lang="en-US" sz="2400" dirty="0"/>
              <a:t> </a:t>
            </a:r>
          </a:p>
          <a:p>
            <a:r>
              <a:rPr lang="en-US" sz="2800" dirty="0" smtClean="0"/>
              <a:t>Spin</a:t>
            </a:r>
            <a:r>
              <a:rPr lang="en-US" sz="2800" dirty="0"/>
              <a:t>-orbit coupling arises from the </a:t>
            </a:r>
            <a:r>
              <a:rPr lang="en-US" sz="2800" b="1" dirty="0"/>
              <a:t>special theory of relativity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dirty="0" smtClean="0"/>
              <a:t>is greater </a:t>
            </a:r>
            <a:r>
              <a:rPr lang="en-US" sz="2800" dirty="0" smtClean="0"/>
              <a:t>for </a:t>
            </a:r>
            <a:r>
              <a:rPr lang="en-US" sz="2800" dirty="0" smtClean="0"/>
              <a:t>heavier </a:t>
            </a:r>
            <a:r>
              <a:rPr lang="en-US" sz="2800" dirty="0" smtClean="0"/>
              <a:t>elements because the </a:t>
            </a:r>
            <a:r>
              <a:rPr lang="en-US" sz="2800" dirty="0"/>
              <a:t>1</a:t>
            </a:r>
            <a:r>
              <a:rPr lang="en-US" sz="2800" i="1" dirty="0"/>
              <a:t>s </a:t>
            </a:r>
            <a:r>
              <a:rPr lang="en-US" sz="2800" dirty="0"/>
              <a:t>electrons </a:t>
            </a:r>
            <a:r>
              <a:rPr lang="en-US" sz="2800" dirty="0" smtClean="0"/>
              <a:t>in high-</a:t>
            </a:r>
            <a:r>
              <a:rPr lang="en-US" sz="2800" i="1" dirty="0" smtClean="0"/>
              <a:t>Z</a:t>
            </a:r>
            <a:r>
              <a:rPr lang="en-US" sz="2800" dirty="0" smtClean="0"/>
              <a:t> </a:t>
            </a:r>
            <a:r>
              <a:rPr lang="en-US" sz="2800" dirty="0"/>
              <a:t>elements </a:t>
            </a:r>
            <a:r>
              <a:rPr lang="en-US" sz="2800" dirty="0" smtClean="0"/>
              <a:t>travel at a speed that reaches a fraction of </a:t>
            </a:r>
            <a:r>
              <a:rPr lang="en-US" sz="2800" dirty="0" smtClean="0"/>
              <a:t>the speed of light.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33" y="1600200"/>
            <a:ext cx="3810000" cy="2671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homework </a:t>
            </a:r>
            <a:r>
              <a:rPr lang="en-US" dirty="0"/>
              <a:t>#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505"/>
            <a:ext cx="8229600" cy="4411662"/>
          </a:xfrm>
        </p:spPr>
        <p:txBody>
          <a:bodyPr/>
          <a:lstStyle/>
          <a:p>
            <a:r>
              <a:rPr lang="en-US" sz="2800" dirty="0" smtClean="0"/>
              <a:t>Study the special theory of </a:t>
            </a:r>
            <a:r>
              <a:rPr lang="en-US" sz="2800" dirty="0" smtClean="0"/>
              <a:t>relativity (</a:t>
            </a:r>
            <a:r>
              <a:rPr lang="en-US" sz="2800" i="1" dirty="0" smtClean="0"/>
              <a:t>Special </a:t>
            </a:r>
            <a:r>
              <a:rPr lang="en-US" sz="2800" i="1" dirty="0" smtClean="0"/>
              <a:t>Theory for Relativity for </a:t>
            </a:r>
            <a:r>
              <a:rPr lang="en-US" sz="2800" i="1" dirty="0" smtClean="0"/>
              <a:t>Beginners</a:t>
            </a:r>
            <a:r>
              <a:rPr lang="en-US" sz="2800" dirty="0" smtClean="0"/>
              <a:t> </a:t>
            </a:r>
            <a:r>
              <a:rPr lang="en-US" sz="2800" dirty="0" smtClean="0"/>
              <a:t>by </a:t>
            </a:r>
            <a:r>
              <a:rPr lang="en-US" sz="2800" dirty="0" smtClean="0"/>
              <a:t>Freund).</a:t>
            </a:r>
            <a:endParaRPr lang="en-US" sz="2800" dirty="0" smtClean="0"/>
          </a:p>
          <a:p>
            <a:r>
              <a:rPr lang="en-US" sz="2800" dirty="0" smtClean="0"/>
              <a:t>Study Dirac’s theory of relativistic quantum mechanics </a:t>
            </a:r>
            <a:r>
              <a:rPr lang="en-US" sz="2800" dirty="0" smtClean="0"/>
              <a:t>(</a:t>
            </a:r>
            <a:r>
              <a:rPr lang="en-US" sz="2800" i="1" dirty="0" smtClean="0"/>
              <a:t>Modern Quantum Mechanics, 2</a:t>
            </a:r>
            <a:r>
              <a:rPr lang="en-US" sz="2800" i="1" baseline="30000" dirty="0" smtClean="0"/>
              <a:t>nd</a:t>
            </a:r>
            <a:r>
              <a:rPr lang="en-US" sz="2800" i="1" dirty="0" smtClean="0"/>
              <a:t> Ed </a:t>
            </a:r>
            <a:r>
              <a:rPr lang="en-US" sz="2800" dirty="0" smtClean="0"/>
              <a:t>by Sakurai &amp; Napolitano) and </a:t>
            </a:r>
            <a:r>
              <a:rPr lang="en-US" sz="2800" dirty="0" smtClean="0"/>
              <a:t>explain how </a:t>
            </a:r>
            <a:r>
              <a:rPr lang="en-US" sz="2800" dirty="0" smtClean="0"/>
              <a:t>spins </a:t>
            </a:r>
            <a:r>
              <a:rPr lang="en-US" sz="2800" dirty="0" smtClean="0"/>
              <a:t>and positrons </a:t>
            </a:r>
            <a:r>
              <a:rPr lang="en-US" sz="2800" dirty="0" smtClean="0"/>
              <a:t>emerge naturally in this theory.</a:t>
            </a:r>
            <a:endParaRPr lang="en-US" sz="2800" dirty="0" smtClean="0"/>
          </a:p>
          <a:p>
            <a:r>
              <a:rPr lang="en-US" sz="2800" dirty="0" smtClean="0"/>
              <a:t>Learn about relativistic effects in chemistry from </a:t>
            </a:r>
            <a:r>
              <a:rPr lang="en-US" sz="2800" dirty="0" err="1" smtClean="0"/>
              <a:t>Pekka</a:t>
            </a:r>
            <a:r>
              <a:rPr lang="en-US" sz="2800" dirty="0" smtClean="0"/>
              <a:t> </a:t>
            </a:r>
            <a:r>
              <a:rPr lang="en-US" sz="2800" dirty="0" err="1" smtClean="0"/>
              <a:t>Pyykkö</a:t>
            </a:r>
            <a:r>
              <a:rPr lang="en-US" sz="2800" dirty="0" smtClean="0"/>
              <a:t>, Acc. Chem. Res. </a:t>
            </a:r>
            <a:r>
              <a:rPr lang="en-US" sz="2800" b="1" dirty="0" smtClean="0"/>
              <a:t>12</a:t>
            </a:r>
            <a:r>
              <a:rPr lang="en-US" sz="2800" dirty="0" smtClean="0"/>
              <a:t>, 276 (1979); Chem. Rev. </a:t>
            </a:r>
            <a:r>
              <a:rPr lang="en-US" sz="2800" b="1" dirty="0" smtClean="0"/>
              <a:t>88</a:t>
            </a:r>
            <a:r>
              <a:rPr lang="en-US" sz="2800" dirty="0" smtClean="0"/>
              <a:t>, 563 (1988); </a:t>
            </a:r>
            <a:r>
              <a:rPr lang="en-US" sz="2800" dirty="0" err="1" smtClean="0"/>
              <a:t>Annu</a:t>
            </a:r>
            <a:r>
              <a:rPr lang="en-US" sz="2800" dirty="0" smtClean="0"/>
              <a:t>. Rev. Phys. Chem. </a:t>
            </a:r>
            <a:r>
              <a:rPr lang="en-US" sz="2800" b="1" dirty="0" smtClean="0"/>
              <a:t>63</a:t>
            </a:r>
            <a:r>
              <a:rPr lang="en-US" sz="2800" dirty="0" smtClean="0"/>
              <a:t>, 45 (2012).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8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SO coupling</a:t>
            </a:r>
            <a:endParaRPr lang="en-US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38737"/>
          </a:xfrm>
        </p:spPr>
        <p:txBody>
          <a:bodyPr/>
          <a:lstStyle/>
          <a:p>
            <a:r>
              <a:rPr lang="en-US" sz="2800" dirty="0" smtClean="0"/>
              <a:t>An electron in each orbital no longer has a well-defined </a:t>
            </a:r>
            <a:r>
              <a:rPr lang="en-US" sz="2800" dirty="0" smtClean="0"/>
              <a:t>spin (z-component angular momentum).</a:t>
            </a:r>
            <a:endParaRPr lang="en-US" sz="2800" dirty="0" smtClean="0"/>
          </a:p>
          <a:p>
            <a:r>
              <a:rPr lang="en-US" sz="2800" dirty="0" smtClean="0"/>
              <a:t>States are no longer pure spin-singlet, doublet, triplet, etc.</a:t>
            </a:r>
          </a:p>
          <a:p>
            <a:r>
              <a:rPr lang="en-US" sz="2800" dirty="0" err="1" smtClean="0"/>
              <a:t>Radiative</a:t>
            </a:r>
            <a:r>
              <a:rPr lang="en-US" sz="2800" dirty="0" smtClean="0"/>
              <a:t> transitions between singlet and triplet, between doublet and quartet, etc. become weakly allowed (</a:t>
            </a:r>
            <a:r>
              <a:rPr lang="en-US" sz="2800" b="1" dirty="0" smtClean="0"/>
              <a:t>phosphorescence</a:t>
            </a:r>
            <a:r>
              <a:rPr lang="en-US" sz="2800" dirty="0" smtClean="0"/>
              <a:t>).</a:t>
            </a:r>
          </a:p>
          <a:p>
            <a:r>
              <a:rPr lang="en-US" sz="2800" dirty="0" err="1" smtClean="0"/>
              <a:t>Nonradiative</a:t>
            </a:r>
            <a:r>
              <a:rPr lang="en-US" sz="2800" dirty="0" smtClean="0"/>
              <a:t> </a:t>
            </a:r>
            <a:r>
              <a:rPr lang="en-US" sz="2800" dirty="0"/>
              <a:t>transitions </a:t>
            </a:r>
            <a:r>
              <a:rPr lang="en-US" sz="2800" dirty="0" smtClean="0"/>
              <a:t>between </a:t>
            </a:r>
            <a:r>
              <a:rPr lang="en-US" sz="2800" dirty="0"/>
              <a:t>singlet and triplet, </a:t>
            </a:r>
            <a:r>
              <a:rPr lang="en-US" sz="2800" dirty="0" smtClean="0"/>
              <a:t>etc</a:t>
            </a:r>
            <a:r>
              <a:rPr lang="en-US" sz="2800" dirty="0"/>
              <a:t>. become </a:t>
            </a:r>
            <a:r>
              <a:rPr lang="en-US" sz="2800" dirty="0" smtClean="0"/>
              <a:t>weakly allowed (</a:t>
            </a:r>
            <a:r>
              <a:rPr lang="en-US" sz="2800" b="1" dirty="0" smtClean="0"/>
              <a:t>intersystem crossing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These are more </a:t>
            </a:r>
            <a:r>
              <a:rPr lang="en-US" sz="2800" dirty="0" smtClean="0"/>
              <a:t>prevalent in </a:t>
            </a:r>
            <a:r>
              <a:rPr lang="en-US" sz="2800" dirty="0" smtClean="0"/>
              <a:t>heavier elements.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89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" y="3804458"/>
            <a:ext cx="9144000" cy="710214"/>
          </a:xfrm>
          <a:prstGeom prst="rect">
            <a:avLst/>
          </a:prstGeom>
          <a:solidFill>
            <a:srgbClr val="7030A0">
              <a:alpha val="20000"/>
            </a:srgbClr>
          </a:solidFill>
        </p:spPr>
      </p:pic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Singlet and triplet states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singlet and triplet states </a:t>
            </a:r>
            <a:r>
              <a:rPr lang="en-US" dirty="0" smtClean="0"/>
              <a:t>are </a:t>
            </a:r>
            <a:r>
              <a:rPr lang="en-US" dirty="0" err="1" smtClean="0"/>
              <a:t>eigenfunctions</a:t>
            </a:r>
            <a:r>
              <a:rPr lang="en-US" dirty="0" smtClean="0"/>
              <a:t> of       and      operators with different eigenvalues. They </a:t>
            </a:r>
            <a:r>
              <a:rPr lang="en-US" dirty="0"/>
              <a:t>are </a:t>
            </a:r>
            <a:r>
              <a:rPr lang="en-US" b="1" dirty="0" smtClean="0"/>
              <a:t>orthogonal</a:t>
            </a:r>
            <a:r>
              <a:rPr lang="en-US" dirty="0" smtClean="0"/>
              <a:t>  </a:t>
            </a:r>
            <a:r>
              <a:rPr lang="en-US" i="1" dirty="0" smtClean="0">
                <a:solidFill>
                  <a:srgbClr val="FF0000"/>
                </a:solidFill>
              </a:rPr>
              <a:t>if there is no spin-orbit coupling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5563658" y="4562106"/>
            <a:ext cx="367347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B050"/>
                </a:solidFill>
              </a:rPr>
              <a:t>Separable because z operator does not act on spin part.</a:t>
            </a:r>
          </a:p>
        </p:txBody>
      </p:sp>
      <p:sp>
        <p:nvSpPr>
          <p:cNvPr id="249862" name="AutoShape 6"/>
          <p:cNvSpPr>
            <a:spLocks noChangeArrowheads="1"/>
          </p:cNvSpPr>
          <p:nvPr/>
        </p:nvSpPr>
        <p:spPr bwMode="auto">
          <a:xfrm>
            <a:off x="6523567" y="3804458"/>
            <a:ext cx="2611966" cy="6858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863" name="Line 7"/>
          <p:cNvSpPr>
            <a:spLocks noChangeShapeType="1"/>
          </p:cNvSpPr>
          <p:nvPr/>
        </p:nvSpPr>
        <p:spPr bwMode="auto">
          <a:xfrm flipH="1">
            <a:off x="3246967" y="4282897"/>
            <a:ext cx="3276600" cy="10668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304800" y="5349696"/>
            <a:ext cx="5105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3333CC"/>
                </a:solidFill>
              </a:rPr>
              <a:t>This is zero when </a:t>
            </a:r>
            <a:r>
              <a:rPr lang="en-US" i="1" dirty="0">
                <a:solidFill>
                  <a:srgbClr val="3333CC"/>
                </a:solidFill>
              </a:rPr>
              <a:t>final </a:t>
            </a:r>
            <a:r>
              <a:rPr lang="en-US" dirty="0">
                <a:solidFill>
                  <a:srgbClr val="3333CC"/>
                </a:solidFill>
              </a:rPr>
              <a:t>and </a:t>
            </a:r>
            <a:r>
              <a:rPr lang="en-US" i="1" dirty="0">
                <a:solidFill>
                  <a:srgbClr val="3333CC"/>
                </a:solidFill>
              </a:rPr>
              <a:t>initial </a:t>
            </a:r>
            <a:r>
              <a:rPr lang="en-US" dirty="0">
                <a:solidFill>
                  <a:srgbClr val="3333CC"/>
                </a:solidFill>
              </a:rPr>
              <a:t>states </a:t>
            </a:r>
            <a:r>
              <a:rPr lang="en-US" dirty="0" smtClean="0">
                <a:solidFill>
                  <a:srgbClr val="3333CC"/>
                </a:solidFill>
              </a:rPr>
              <a:t>have different </a:t>
            </a:r>
            <a:r>
              <a:rPr lang="en-US" dirty="0">
                <a:solidFill>
                  <a:srgbClr val="3333CC"/>
                </a:solidFill>
              </a:rPr>
              <a:t>spin </a:t>
            </a:r>
            <a:r>
              <a:rPr lang="en-US" dirty="0" smtClean="0">
                <a:solidFill>
                  <a:srgbClr val="3333CC"/>
                </a:solidFill>
              </a:rPr>
              <a:t>multiplicities, </a:t>
            </a:r>
            <a:r>
              <a:rPr lang="en-US" dirty="0">
                <a:solidFill>
                  <a:srgbClr val="3333CC"/>
                </a:solidFill>
              </a:rPr>
              <a:t>e.g., singlet and triplet.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209800"/>
            <a:ext cx="45720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213769"/>
            <a:ext cx="431800" cy="520700"/>
          </a:xfrm>
          <a:prstGeom prst="rect">
            <a:avLst/>
          </a:prstGeom>
        </p:spPr>
      </p:pic>
      <p:sp>
        <p:nvSpPr>
          <p:cNvPr id="5" name="&quot;No&quot; Symbol 4"/>
          <p:cNvSpPr/>
          <p:nvPr/>
        </p:nvSpPr>
        <p:spPr>
          <a:xfrm>
            <a:off x="2770632" y="3895344"/>
            <a:ext cx="521207" cy="520611"/>
          </a:xfrm>
          <a:prstGeom prst="noSmoking">
            <a:avLst>
              <a:gd name="adj" fmla="val 9861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262063"/>
            <a:ext cx="5890453" cy="51387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b="1" kern="0" dirty="0" smtClean="0"/>
              <a:t>Fluorescence</a:t>
            </a:r>
            <a:r>
              <a:rPr lang="en-US" sz="2800" kern="0" dirty="0" smtClean="0"/>
              <a:t> is an emission of light due to an optical transition between states of the same spin multiplicities (e.g., singlet to singlet).</a:t>
            </a:r>
          </a:p>
          <a:p>
            <a:r>
              <a:rPr lang="en-US" sz="2800" kern="0" dirty="0" smtClean="0"/>
              <a:t>Since this is an allowed transition, it is intense and fast.</a:t>
            </a:r>
          </a:p>
          <a:p>
            <a:r>
              <a:rPr lang="en-US" sz="2800" b="1" kern="0" dirty="0" smtClean="0"/>
              <a:t>Internal conversion (IC) </a:t>
            </a:r>
            <a:r>
              <a:rPr lang="en-US" sz="2800" kern="0" dirty="0" smtClean="0"/>
              <a:t>is </a:t>
            </a:r>
            <a:br>
              <a:rPr lang="en-US" sz="2800" kern="0" dirty="0" smtClean="0"/>
            </a:br>
            <a:r>
              <a:rPr lang="en-US" sz="2800" kern="0" dirty="0" smtClean="0"/>
              <a:t>a </a:t>
            </a:r>
            <a:r>
              <a:rPr lang="en-US" sz="2800" kern="0" dirty="0" err="1" smtClean="0"/>
              <a:t>nonradiative</a:t>
            </a:r>
            <a:r>
              <a:rPr lang="en-US" sz="2800" kern="0" dirty="0" smtClean="0"/>
              <a:t> transition </a:t>
            </a:r>
            <a:br>
              <a:rPr lang="en-US" sz="2800" kern="0" dirty="0" smtClean="0"/>
            </a:br>
            <a:r>
              <a:rPr lang="en-US" sz="2800" kern="0" dirty="0" smtClean="0"/>
              <a:t>between states of the same </a:t>
            </a:r>
            <a:br>
              <a:rPr lang="en-US" sz="2800" kern="0" dirty="0" smtClean="0"/>
            </a:br>
            <a:r>
              <a:rPr lang="en-US" sz="2800" kern="0" dirty="0" smtClean="0"/>
              <a:t>spin multiplicities.</a:t>
            </a:r>
            <a:endParaRPr lang="en-US" sz="2800" b="1" kern="0" dirty="0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1022316"/>
          </a:xfrm>
        </p:spPr>
        <p:txBody>
          <a:bodyPr/>
          <a:lstStyle/>
          <a:p>
            <a:r>
              <a:rPr lang="en-US" dirty="0" smtClean="0"/>
              <a:t>Fluorescence &amp; IC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705600" y="1752600"/>
            <a:ext cx="1737360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05600" y="3429000"/>
            <a:ext cx="1737360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05600" y="1262063"/>
            <a:ext cx="1737360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212751" y="1281075"/>
            <a:ext cx="0" cy="2166937"/>
          </a:xfrm>
          <a:prstGeom prst="straightConnector1">
            <a:avLst/>
          </a:prstGeom>
          <a:ln w="63500">
            <a:solidFill>
              <a:schemeClr val="tx2">
                <a:lumMod val="40000"/>
                <a:lumOff val="60000"/>
              </a:schemeClr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679351" y="2228812"/>
            <a:ext cx="53340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4491">
            <a:off x="6830921" y="2071122"/>
            <a:ext cx="299930" cy="199953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8012976" y="1773165"/>
            <a:ext cx="0" cy="1676400"/>
          </a:xfrm>
          <a:prstGeom prst="straightConnector1">
            <a:avLst/>
          </a:prstGeom>
          <a:ln w="63500">
            <a:solidFill>
              <a:schemeClr val="tx2">
                <a:lumMod val="40000"/>
                <a:lumOff val="60000"/>
              </a:schemeClr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001000" y="2653102"/>
            <a:ext cx="53340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4491">
            <a:off x="8171678" y="2502801"/>
            <a:ext cx="299930" cy="199953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7903268" y="1279570"/>
            <a:ext cx="0" cy="490537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sysDash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61945">
            <a:off x="8167428" y="1416966"/>
            <a:ext cx="279400" cy="165100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7903268" y="1479620"/>
            <a:ext cx="289559" cy="141121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317942" y="883323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singlet</a:t>
            </a:r>
            <a:endParaRPr lang="en-US" sz="1800" dirty="0"/>
          </a:p>
        </p:txBody>
      </p:sp>
      <p:sp>
        <p:nvSpPr>
          <p:cNvPr id="37" name="TextBox 36"/>
          <p:cNvSpPr txBox="1"/>
          <p:nvPr/>
        </p:nvSpPr>
        <p:spPr>
          <a:xfrm>
            <a:off x="6317942" y="338773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singlet</a:t>
            </a:r>
            <a:endParaRPr lang="en-US" sz="1800" dirty="0"/>
          </a:p>
        </p:txBody>
      </p:sp>
      <p:sp>
        <p:nvSpPr>
          <p:cNvPr id="38" name="TextBox 37"/>
          <p:cNvSpPr txBox="1"/>
          <p:nvPr/>
        </p:nvSpPr>
        <p:spPr>
          <a:xfrm>
            <a:off x="6304020" y="13832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singlet</a:t>
            </a:r>
            <a:endParaRPr lang="en-US" sz="1800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7194181" y="2396615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Fluorescence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7518802" y="13296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IC</a:t>
            </a:r>
            <a:endParaRPr lang="en-US" sz="1600" dirty="0"/>
          </a:p>
        </p:txBody>
      </p:sp>
      <p:sp>
        <p:nvSpPr>
          <p:cNvPr id="41" name="Right Arrow 40"/>
          <p:cNvSpPr/>
          <p:nvPr/>
        </p:nvSpPr>
        <p:spPr>
          <a:xfrm>
            <a:off x="6142259" y="2115212"/>
            <a:ext cx="487680" cy="26908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6151882" y="1129370"/>
            <a:ext cx="487680" cy="26908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10800000">
            <a:off x="8537774" y="1364380"/>
            <a:ext cx="487680" cy="26908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10800000">
            <a:off x="8533793" y="2626031"/>
            <a:ext cx="487680" cy="26908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04918" y="6258628"/>
            <a:ext cx="866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0070C0"/>
                </a:solidFill>
              </a:rPr>
              <a:t>“Fluorescent minerals emit visible light when exposed to ultraviolet light.”</a:t>
            </a:r>
          </a:p>
          <a:p>
            <a:pPr algn="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Image taken from Wikipedia (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5" tooltip="User:Hgrobe"/>
              </a:rPr>
              <a:t>Hgrobe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 06:16, 26 April 2006 (UTC)) - credit: 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Hannes </a:t>
            </a:r>
            <a:r>
              <a:rPr lang="en-US" sz="1400" b="1" i="1" dirty="0" err="1">
                <a:solidFill>
                  <a:schemeClr val="bg1">
                    <a:lumMod val="50000"/>
                  </a:schemeClr>
                </a:solidFill>
              </a:rPr>
              <a:t>Grobe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/AWI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 - Own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work)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062660"/>
            <a:ext cx="3403144" cy="2194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199" y="1262063"/>
            <a:ext cx="5860741" cy="51387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b="1" kern="0" dirty="0" smtClean="0"/>
              <a:t>Phosphorescence </a:t>
            </a:r>
            <a:r>
              <a:rPr lang="en-US" sz="2800" kern="0" dirty="0" smtClean="0"/>
              <a:t>is an emission of light due to an optical transition between states with different spin multiplicities (e.g., triplet to singlet).</a:t>
            </a:r>
          </a:p>
          <a:p>
            <a:r>
              <a:rPr lang="en-US" sz="2800" kern="0" dirty="0" smtClean="0"/>
              <a:t>Since this is a forbidden transition without spin-orbit coupling, it is weak and slow.</a:t>
            </a:r>
          </a:p>
          <a:p>
            <a:r>
              <a:rPr lang="en-US" sz="2800" b="1" kern="0" dirty="0" smtClean="0"/>
              <a:t>Intersystem crossing (ISC) </a:t>
            </a:r>
            <a:r>
              <a:rPr lang="en-US" sz="2800" kern="0" dirty="0" smtClean="0"/>
              <a:t>is a </a:t>
            </a:r>
            <a:r>
              <a:rPr lang="en-US" sz="2800" kern="0" dirty="0" err="1" smtClean="0"/>
              <a:t>nonradiative</a:t>
            </a:r>
            <a:r>
              <a:rPr lang="en-US" sz="2800" kern="0" dirty="0" smtClean="0"/>
              <a:t> transition between states with different spin multiplicities.</a:t>
            </a:r>
            <a:endParaRPr lang="en-US" sz="2800" b="1" kern="0" dirty="0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1022316"/>
          </a:xfrm>
        </p:spPr>
        <p:txBody>
          <a:bodyPr/>
          <a:lstStyle/>
          <a:p>
            <a:r>
              <a:rPr lang="en-US" dirty="0" smtClean="0"/>
              <a:t>Phosphorescence &amp; ISC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8373" y="6258628"/>
            <a:ext cx="3775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smtClean="0">
                <a:solidFill>
                  <a:srgbClr val="0070C0"/>
                </a:solidFill>
              </a:rPr>
              <a:t>Phosphorescence in total </a:t>
            </a:r>
            <a:r>
              <a:rPr lang="en-US" sz="1800" dirty="0" smtClean="0">
                <a:solidFill>
                  <a:srgbClr val="0070C0"/>
                </a:solidFill>
              </a:rPr>
              <a:t>darkness</a:t>
            </a:r>
          </a:p>
          <a:p>
            <a:pPr algn="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Public-domain image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from Wikipedia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705600" y="1752600"/>
            <a:ext cx="173736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05600" y="3429000"/>
            <a:ext cx="1737360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05600" y="1262063"/>
            <a:ext cx="1737360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212751" y="1281075"/>
            <a:ext cx="0" cy="2166937"/>
          </a:xfrm>
          <a:prstGeom prst="straightConnector1">
            <a:avLst/>
          </a:prstGeom>
          <a:ln w="63500">
            <a:solidFill>
              <a:schemeClr val="tx2">
                <a:lumMod val="40000"/>
                <a:lumOff val="60000"/>
              </a:schemeClr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679351" y="2228812"/>
            <a:ext cx="53340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4491">
            <a:off x="6830921" y="2071122"/>
            <a:ext cx="299930" cy="199953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8012976" y="1773165"/>
            <a:ext cx="0" cy="1676400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001000" y="2653102"/>
            <a:ext cx="53340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4491">
            <a:off x="8171678" y="2502801"/>
            <a:ext cx="299930" cy="199953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7894320" y="1262063"/>
            <a:ext cx="0" cy="490537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61945">
            <a:off x="8158480" y="1399459"/>
            <a:ext cx="279400" cy="165100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7894320" y="1462113"/>
            <a:ext cx="289559" cy="141121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317942" y="883323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singlet</a:t>
            </a:r>
            <a:endParaRPr lang="en-US" sz="1800" dirty="0"/>
          </a:p>
        </p:txBody>
      </p:sp>
      <p:sp>
        <p:nvSpPr>
          <p:cNvPr id="37" name="TextBox 36"/>
          <p:cNvSpPr txBox="1"/>
          <p:nvPr/>
        </p:nvSpPr>
        <p:spPr>
          <a:xfrm>
            <a:off x="6317942" y="338773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singlet</a:t>
            </a:r>
            <a:endParaRPr lang="en-US" sz="1800" dirty="0"/>
          </a:p>
        </p:txBody>
      </p:sp>
      <p:sp>
        <p:nvSpPr>
          <p:cNvPr id="38" name="TextBox 37"/>
          <p:cNvSpPr txBox="1"/>
          <p:nvPr/>
        </p:nvSpPr>
        <p:spPr>
          <a:xfrm>
            <a:off x="6304020" y="138326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triplet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6992881" y="2441148"/>
            <a:ext cx="161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Phosphorescence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7475602" y="1346776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ISC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53446"/>
            <a:ext cx="1814031" cy="2410558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>
            <a:off x="6142259" y="2115212"/>
            <a:ext cx="487680" cy="26908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6151882" y="1129370"/>
            <a:ext cx="487680" cy="26908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>
            <a:off x="8537774" y="1364380"/>
            <a:ext cx="487680" cy="26908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0800000">
            <a:off x="8533793" y="2626031"/>
            <a:ext cx="487680" cy="26908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2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32" grpId="0" animBg="1"/>
      <p:bldP spid="32" grpId="1" animBg="1"/>
      <p:bldP spid="33" grpId="0" animBg="1"/>
      <p:bldP spid="33" grpId="1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r>
              <a:rPr lang="en-US" sz="2800" dirty="0" smtClean="0"/>
              <a:t>Spin angular momentum as a magnet and orbital angular momentum as another magnet </a:t>
            </a:r>
            <a:r>
              <a:rPr lang="en-US" sz="2800" dirty="0" smtClean="0"/>
              <a:t>interact with each other via spin-orbit coupling.</a:t>
            </a:r>
            <a:endParaRPr lang="en-US" sz="2800" dirty="0" smtClean="0"/>
          </a:p>
          <a:p>
            <a:r>
              <a:rPr lang="en-US" sz="2800" dirty="0" smtClean="0"/>
              <a:t>Spin-orbit coupling is a relativistic effect and is greater </a:t>
            </a:r>
            <a:r>
              <a:rPr lang="en-US" sz="2800" dirty="0" smtClean="0"/>
              <a:t>in heavy-element compounds. </a:t>
            </a:r>
            <a:endParaRPr lang="en-US" sz="2800" dirty="0" smtClean="0"/>
          </a:p>
          <a:p>
            <a:r>
              <a:rPr lang="en-US" sz="2800" dirty="0" smtClean="0"/>
              <a:t>It causes splitting of subshell states, phosphorescence, and intersystem crossing. </a:t>
            </a:r>
          </a:p>
          <a:p>
            <a:r>
              <a:rPr lang="en-US" sz="2800" dirty="0" smtClean="0"/>
              <a:t>The first-order perturbation theory </a:t>
            </a:r>
            <a:r>
              <a:rPr lang="en-US" sz="2800" dirty="0" smtClean="0"/>
              <a:t>can accurately calculate the energy shifts due to spin-orbit coupling in light-element compounds.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61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13" y="2057400"/>
            <a:ext cx="4724400" cy="3541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13" y="2057400"/>
            <a:ext cx="4724400" cy="3541571"/>
          </a:xfrm>
          <a:prstGeom prst="rect">
            <a:avLst/>
          </a:prstGeom>
        </p:spPr>
      </p:pic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 D line</a:t>
            </a: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1"/>
            <a:ext cx="8229600" cy="220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orange color of the sodium </a:t>
            </a:r>
            <a:r>
              <a:rPr lang="en-US" sz="2800" dirty="0" smtClean="0"/>
              <a:t>lamp is due to the Na 3</a:t>
            </a:r>
            <a:r>
              <a:rPr lang="en-US" sz="2800" i="1" dirty="0" smtClean="0"/>
              <a:t>p</a:t>
            </a:r>
            <a:r>
              <a:rPr lang="en-US" sz="2800" dirty="0">
                <a:cs typeface="Arial" charset="0"/>
              </a:rPr>
              <a:t>→3</a:t>
            </a:r>
            <a:r>
              <a:rPr lang="en-US" sz="2800" i="1" dirty="0"/>
              <a:t>s</a:t>
            </a:r>
            <a:r>
              <a:rPr lang="en-US" sz="2800" dirty="0"/>
              <a:t> </a:t>
            </a:r>
            <a:r>
              <a:rPr lang="en-US" sz="2800" dirty="0" smtClean="0"/>
              <a:t>emission at </a:t>
            </a:r>
            <a:r>
              <a:rPr lang="en-US" sz="2800" i="1" dirty="0" smtClean="0"/>
              <a:t>ca.</a:t>
            </a:r>
            <a:r>
              <a:rPr lang="en-US" sz="2800" dirty="0" smtClean="0"/>
              <a:t> 17000 cm</a:t>
            </a:r>
            <a:r>
              <a:rPr lang="en-US" sz="2800" baseline="30000" dirty="0" smtClean="0"/>
              <a:t>−1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455699" y="6486038"/>
            <a:ext cx="404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Public-domain image from Wikipedia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19446"/>
            <a:ext cx="4294632" cy="1063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13" y="2057400"/>
            <a:ext cx="4719936" cy="35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4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 D line</a:t>
            </a: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1"/>
            <a:ext cx="8229600" cy="220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A close </a:t>
            </a:r>
            <a:r>
              <a:rPr lang="en-US" sz="2800" dirty="0"/>
              <a:t>examination of this transition reveals that </a:t>
            </a:r>
            <a:r>
              <a:rPr lang="en-US" sz="2800" dirty="0" smtClean="0"/>
              <a:t>the emission band consists </a:t>
            </a:r>
            <a:r>
              <a:rPr lang="en-US" sz="2800" dirty="0"/>
              <a:t>of </a:t>
            </a:r>
            <a:r>
              <a:rPr lang="en-US" sz="2800" dirty="0" smtClean="0"/>
              <a:t>two bands separated by </a:t>
            </a:r>
            <a:r>
              <a:rPr lang="en-US" sz="2800" dirty="0"/>
              <a:t>17 </a:t>
            </a:r>
            <a:r>
              <a:rPr lang="en-US" sz="2800" dirty="0" smtClean="0"/>
              <a:t>cm</a:t>
            </a:r>
            <a:r>
              <a:rPr lang="en-US" sz="2800" baseline="30000" dirty="0"/>
              <a:t>−1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888377"/>
            <a:ext cx="6629400" cy="4969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Spin-orbit coupling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2"/>
            <a:ext cx="4267200" cy="4605337"/>
          </a:xfrm>
        </p:spPr>
        <p:txBody>
          <a:bodyPr/>
          <a:lstStyle/>
          <a:p>
            <a:r>
              <a:rPr lang="en-US" dirty="0" smtClean="0"/>
              <a:t>Spin of an electron makes it a magnet. Orbital motion of the electron also makes it a magnet. These two magnetic moments can interact or “couple” (</a:t>
            </a:r>
            <a:r>
              <a:rPr lang="en-US" b="1" dirty="0"/>
              <a:t>spin-orbit coupling</a:t>
            </a:r>
            <a:r>
              <a:rPr lang="en-US" dirty="0" smtClean="0"/>
              <a:t>) and cause energy level splitting.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216471" y="4399689"/>
            <a:ext cx="617349" cy="1371600"/>
            <a:chOff x="5551622" y="4516876"/>
            <a:chExt cx="617349" cy="1371600"/>
          </a:xfrm>
        </p:grpSpPr>
        <p:sp>
          <p:nvSpPr>
            <p:cNvPr id="134155" name="Rectangle 11"/>
            <p:cNvSpPr>
              <a:spLocks noChangeArrowheads="1"/>
            </p:cNvSpPr>
            <p:nvPr/>
          </p:nvSpPr>
          <p:spPr bwMode="auto">
            <a:xfrm>
              <a:off x="5940371" y="4516876"/>
              <a:ext cx="228600" cy="685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r>
                <a:rPr lang="en-US" sz="1800" dirty="0"/>
                <a:t>N</a:t>
              </a:r>
            </a:p>
          </p:txBody>
        </p:sp>
        <p:sp>
          <p:nvSpPr>
            <p:cNvPr id="134156" name="Rectangle 12"/>
            <p:cNvSpPr>
              <a:spLocks noChangeArrowheads="1"/>
            </p:cNvSpPr>
            <p:nvPr/>
          </p:nvSpPr>
          <p:spPr bwMode="auto">
            <a:xfrm>
              <a:off x="5940371" y="5202676"/>
              <a:ext cx="228600" cy="68580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b"/>
            <a:lstStyle/>
            <a:p>
              <a:pPr algn="ctr"/>
              <a:r>
                <a:rPr lang="en-US" sz="1800"/>
                <a:t>S</a:t>
              </a:r>
            </a:p>
          </p:txBody>
        </p:sp>
        <p:sp>
          <p:nvSpPr>
            <p:cNvPr id="134157" name="Rectangle 13"/>
            <p:cNvSpPr>
              <a:spLocks noChangeArrowheads="1"/>
            </p:cNvSpPr>
            <p:nvPr/>
          </p:nvSpPr>
          <p:spPr bwMode="auto">
            <a:xfrm>
              <a:off x="5551622" y="4516876"/>
              <a:ext cx="228600" cy="68580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r>
                <a:rPr lang="en-US" sz="1800" dirty="0"/>
                <a:t>S</a:t>
              </a:r>
            </a:p>
          </p:txBody>
        </p:sp>
        <p:sp>
          <p:nvSpPr>
            <p:cNvPr id="134158" name="Rectangle 14"/>
            <p:cNvSpPr>
              <a:spLocks noChangeArrowheads="1"/>
            </p:cNvSpPr>
            <p:nvPr/>
          </p:nvSpPr>
          <p:spPr bwMode="auto">
            <a:xfrm>
              <a:off x="5551622" y="5202676"/>
              <a:ext cx="228600" cy="685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b"/>
            <a:lstStyle/>
            <a:p>
              <a:pPr algn="ctr"/>
              <a:r>
                <a:rPr lang="en-US" sz="1800"/>
                <a:t>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16471" y="1737499"/>
            <a:ext cx="617349" cy="1371600"/>
            <a:chOff x="5551622" y="2124102"/>
            <a:chExt cx="617349" cy="1371600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551622" y="2124102"/>
              <a:ext cx="228600" cy="68580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r>
                <a:rPr lang="en-US" sz="1800" dirty="0"/>
                <a:t>S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551622" y="2809902"/>
              <a:ext cx="228600" cy="685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b"/>
            <a:lstStyle/>
            <a:p>
              <a:pPr algn="ctr"/>
              <a:r>
                <a:rPr lang="en-US" sz="1800"/>
                <a:t>N</a:t>
              </a: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5940371" y="2124102"/>
              <a:ext cx="228600" cy="68580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r>
                <a:rPr lang="en-US" sz="1800" dirty="0"/>
                <a:t>S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5940371" y="2809902"/>
              <a:ext cx="228600" cy="685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b"/>
            <a:lstStyle/>
            <a:p>
              <a:pPr algn="ctr"/>
              <a:r>
                <a:rPr lang="en-US" sz="1800"/>
                <a:t>N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15" y="871947"/>
            <a:ext cx="3066230" cy="3066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71" y="3794899"/>
            <a:ext cx="3078201" cy="3078201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 rot="4463505">
            <a:off x="7358519" y="541338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7114385">
            <a:off x="7857022" y="1750109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5400000">
            <a:off x="5064071" y="823099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6324600" y="6172200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6200000">
            <a:off x="5033074" y="6123439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angular momenta</a:t>
            </a:r>
            <a:endParaRPr lang="en-US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5791200" cy="4070645"/>
          </a:xfrm>
        </p:spPr>
        <p:txBody>
          <a:bodyPr/>
          <a:lstStyle/>
          <a:p>
            <a:r>
              <a:rPr lang="en-US" dirty="0" smtClean="0"/>
              <a:t>An electron has orbital angular </a:t>
            </a:r>
            <a:r>
              <a:rPr lang="en-US" dirty="0"/>
              <a:t>momentum </a:t>
            </a:r>
            <a:r>
              <a:rPr lang="en-US" dirty="0" smtClean="0"/>
              <a:t>and spin angular momentum.</a:t>
            </a:r>
            <a:endParaRPr lang="en-US" dirty="0"/>
          </a:p>
          <a:p>
            <a:r>
              <a:rPr lang="en-US" dirty="0"/>
              <a:t>The total momentum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their </a:t>
            </a:r>
            <a:r>
              <a:rPr lang="en-US" dirty="0"/>
              <a:t>vector </a:t>
            </a:r>
            <a:r>
              <a:rPr lang="en-US" dirty="0" smtClean="0"/>
              <a:t>addition</a:t>
            </a:r>
            <a:r>
              <a:rPr lang="en-US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2238"/>
            <a:ext cx="6858000" cy="6858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65814" y="4566345"/>
            <a:ext cx="3506186" cy="1441238"/>
            <a:chOff x="1584740" y="5163999"/>
            <a:chExt cx="3506186" cy="1441238"/>
          </a:xfrm>
        </p:grpSpPr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1584740" y="6148037"/>
              <a:ext cx="862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</a:rPr>
                <a:t>Total</a:t>
              </a: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2829833" y="6148037"/>
              <a:ext cx="10826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</a:rPr>
                <a:t>Orbital</a:t>
              </a: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4295588" y="6148037"/>
              <a:ext cx="7953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3300"/>
                  </a:solidFill>
                </a:rPr>
                <a:t>Spin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6733" y="5163999"/>
              <a:ext cx="3084590" cy="92753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2238"/>
            <a:ext cx="6858000" cy="6858000"/>
          </a:xfrm>
          <a:prstGeom prst="rect">
            <a:avLst/>
          </a:prstGeom>
        </p:spPr>
      </p:pic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angular momenta</a:t>
            </a:r>
            <a:endParaRPr lang="en-US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5791200" cy="4070645"/>
          </a:xfrm>
        </p:spPr>
        <p:txBody>
          <a:bodyPr/>
          <a:lstStyle/>
          <a:p>
            <a:r>
              <a:rPr lang="en-US" dirty="0" smtClean="0"/>
              <a:t>    must </a:t>
            </a:r>
            <a:r>
              <a:rPr lang="en-US" dirty="0"/>
              <a:t>be (space) quantized. </a:t>
            </a:r>
          </a:p>
          <a:p>
            <a:r>
              <a:rPr lang="en-US" dirty="0" smtClean="0"/>
              <a:t>Its corresponding </a:t>
            </a:r>
            <a:r>
              <a:rPr lang="en-US" dirty="0"/>
              <a:t>quantum </a:t>
            </a:r>
            <a:r>
              <a:rPr lang="en-US" dirty="0" smtClean="0"/>
              <a:t>numbers </a:t>
            </a:r>
            <a:r>
              <a:rPr lang="en-US" i="1" dirty="0"/>
              <a:t>j </a:t>
            </a:r>
            <a:r>
              <a:rPr lang="en-US" dirty="0" smtClean="0"/>
              <a:t>and </a:t>
            </a:r>
            <a:r>
              <a:rPr lang="en-US" i="1" dirty="0" err="1" smtClean="0"/>
              <a:t>m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</a:t>
            </a:r>
            <a:r>
              <a:rPr lang="en-US" dirty="0" smtClean="0"/>
              <a:t>are either </a:t>
            </a:r>
            <a:r>
              <a:rPr lang="en-US" dirty="0"/>
              <a:t>a full or half </a:t>
            </a:r>
            <a:r>
              <a:rPr lang="en-US" dirty="0" smtClean="0"/>
              <a:t>integer.</a:t>
            </a:r>
          </a:p>
          <a:p>
            <a:r>
              <a:rPr lang="en-US" dirty="0" smtClean="0"/>
              <a:t>The total and z-comp. </a:t>
            </a:r>
            <a:br>
              <a:rPr lang="en-US" dirty="0" smtClean="0"/>
            </a:br>
            <a:r>
              <a:rPr lang="en-US" dirty="0" smtClean="0"/>
              <a:t>angular momenta are </a:t>
            </a:r>
            <a:br>
              <a:rPr lang="en-US" dirty="0" smtClean="0"/>
            </a:br>
            <a:r>
              <a:rPr lang="en-US" dirty="0" smtClean="0"/>
              <a:t>                and         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79" y="4733194"/>
            <a:ext cx="1704174" cy="435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" y="1676400"/>
            <a:ext cx="266700" cy="533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87521" y="5441301"/>
            <a:ext cx="3506186" cy="1441238"/>
            <a:chOff x="1584740" y="5163999"/>
            <a:chExt cx="3506186" cy="1441238"/>
          </a:xfrm>
        </p:grpSpPr>
        <p:sp>
          <p:nvSpPr>
            <p:cNvPr id="142342" name="Text Box 6"/>
            <p:cNvSpPr txBox="1">
              <a:spLocks noChangeArrowheads="1"/>
            </p:cNvSpPr>
            <p:nvPr/>
          </p:nvSpPr>
          <p:spPr bwMode="auto">
            <a:xfrm>
              <a:off x="1584740" y="6148037"/>
              <a:ext cx="862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</a:rPr>
                <a:t>Total</a:t>
              </a:r>
            </a:p>
          </p:txBody>
        </p:sp>
        <p:sp>
          <p:nvSpPr>
            <p:cNvPr id="142343" name="Text Box 7"/>
            <p:cNvSpPr txBox="1">
              <a:spLocks noChangeArrowheads="1"/>
            </p:cNvSpPr>
            <p:nvPr/>
          </p:nvSpPr>
          <p:spPr bwMode="auto">
            <a:xfrm>
              <a:off x="2829833" y="6148037"/>
              <a:ext cx="10826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</a:rPr>
                <a:t>Orbital</a:t>
              </a:r>
            </a:p>
          </p:txBody>
        </p:sp>
        <p:sp>
          <p:nvSpPr>
            <p:cNvPr id="142344" name="Text Box 8"/>
            <p:cNvSpPr txBox="1">
              <a:spLocks noChangeArrowheads="1"/>
            </p:cNvSpPr>
            <p:nvPr/>
          </p:nvSpPr>
          <p:spPr bwMode="auto">
            <a:xfrm>
              <a:off x="4295588" y="6148037"/>
              <a:ext cx="7953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3300"/>
                  </a:solidFill>
                </a:rPr>
                <a:t>Spin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76733" y="5163999"/>
              <a:ext cx="3084590" cy="927534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3951" y="4777193"/>
            <a:ext cx="723900" cy="40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spins (review)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582" y="3989238"/>
            <a:ext cx="1092200" cy="35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582" y="5689316"/>
            <a:ext cx="1104900" cy="35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729" y="5046448"/>
            <a:ext cx="1524000" cy="39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0729" y="3281363"/>
            <a:ext cx="2705100" cy="40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5182" y="3489813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(parallel)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5182" y="5193429"/>
            <a:ext cx="2574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(anti-parallel)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9154" y="1463926"/>
            <a:ext cx="3606800" cy="444500"/>
          </a:xfrm>
          <a:prstGeom prst="rect">
            <a:avLst/>
          </a:prstGeom>
          <a:solidFill>
            <a:srgbClr val="92D050">
              <a:alpha val="20000"/>
            </a:srgbClr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629" y="1459949"/>
            <a:ext cx="3124200" cy="444500"/>
          </a:xfrm>
          <a:prstGeom prst="rect">
            <a:avLst/>
          </a:prstGeom>
          <a:solidFill>
            <a:srgbClr val="FFC000">
              <a:alpha val="20000"/>
            </a:srgbClr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5182" y="2356219"/>
            <a:ext cx="2603500" cy="342900"/>
          </a:xfrm>
          <a:prstGeom prst="rect">
            <a:avLst/>
          </a:prstGeom>
          <a:solidFill>
            <a:srgbClr val="00B0F0">
              <a:alpha val="20000"/>
            </a:srgbClr>
          </a:solidFill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4379" y="2057301"/>
            <a:ext cx="2552700" cy="901700"/>
          </a:xfrm>
          <a:prstGeom prst="rect">
            <a:avLst/>
          </a:prstGeom>
          <a:solidFill>
            <a:srgbClr val="7030A0">
              <a:alpha val="20000"/>
            </a:srgbClr>
          </a:solidFill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5600" y="6430533"/>
            <a:ext cx="3695700" cy="368300"/>
          </a:xfrm>
          <a:prstGeom prst="rect">
            <a:avLst/>
          </a:prstGeom>
          <a:solidFill>
            <a:srgbClr val="FF0000">
              <a:alpha val="20000"/>
            </a:srgbClr>
          </a:solidFill>
        </p:spPr>
      </p:pic>
      <p:cxnSp>
        <p:nvCxnSpPr>
          <p:cNvPr id="24" name="Straight Arrow Connector 23"/>
          <p:cNvCxnSpPr/>
          <p:nvPr/>
        </p:nvCxnSpPr>
        <p:spPr>
          <a:xfrm>
            <a:off x="3967382" y="1676400"/>
            <a:ext cx="833218" cy="0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724681" y="1954366"/>
            <a:ext cx="4982" cy="381000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3603279" y="2508151"/>
            <a:ext cx="1752262" cy="2817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974379" y="3782200"/>
            <a:ext cx="914401" cy="0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974379" y="5486400"/>
            <a:ext cx="914401" cy="0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974379" y="3027958"/>
            <a:ext cx="0" cy="762397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2" idx="1"/>
          </p:cNvCxnSpPr>
          <p:nvPr/>
        </p:nvCxnSpPr>
        <p:spPr>
          <a:xfrm>
            <a:off x="2570137" y="6244303"/>
            <a:ext cx="325463" cy="370380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974379" y="3782200"/>
            <a:ext cx="0" cy="1703616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94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angular momenta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742" y="1540548"/>
            <a:ext cx="1816100" cy="546100"/>
          </a:xfrm>
          <a:prstGeom prst="rect">
            <a:avLst/>
          </a:prstGeom>
          <a:solidFill>
            <a:srgbClr val="FFC000">
              <a:alpha val="20000"/>
            </a:srgbClr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180" y="1506568"/>
            <a:ext cx="2311400" cy="546100"/>
          </a:xfrm>
          <a:prstGeom prst="rect">
            <a:avLst/>
          </a:prstGeom>
          <a:solidFill>
            <a:srgbClr val="92D050">
              <a:alpha val="20000"/>
            </a:srgb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5480" y="2623776"/>
            <a:ext cx="2844800" cy="406400"/>
          </a:xfrm>
          <a:prstGeom prst="rect">
            <a:avLst/>
          </a:prstGeom>
          <a:solidFill>
            <a:srgbClr val="00B0F0">
              <a:alpha val="20000"/>
            </a:srgbClr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9767" y="2264630"/>
            <a:ext cx="2432050" cy="904224"/>
          </a:xfrm>
          <a:prstGeom prst="rect">
            <a:avLst/>
          </a:prstGeom>
          <a:solidFill>
            <a:srgbClr val="7030A0">
              <a:alpha val="20000"/>
            </a:srgb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070" y="3502473"/>
            <a:ext cx="4699000" cy="48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220" y="4942618"/>
            <a:ext cx="4838700" cy="48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3262" y="4093434"/>
            <a:ext cx="1739900" cy="419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6524" y="5517024"/>
            <a:ext cx="1955800" cy="4699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12056" y="3743772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(parallel)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2056" y="5132830"/>
            <a:ext cx="2574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(anti-parallel)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9400" y="6315083"/>
            <a:ext cx="3873500" cy="469900"/>
          </a:xfrm>
          <a:prstGeom prst="rect">
            <a:avLst/>
          </a:prstGeom>
          <a:solidFill>
            <a:srgbClr val="FF0000">
              <a:alpha val="20000"/>
            </a:srgbClr>
          </a:solidFill>
        </p:spPr>
      </p:pic>
      <p:cxnSp>
        <p:nvCxnSpPr>
          <p:cNvPr id="25" name="Straight Arrow Connector 24"/>
          <p:cNvCxnSpPr/>
          <p:nvPr/>
        </p:nvCxnSpPr>
        <p:spPr>
          <a:xfrm>
            <a:off x="3823001" y="1828800"/>
            <a:ext cx="1358599" cy="0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492898" y="2165028"/>
            <a:ext cx="4982" cy="381000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163076" y="2826976"/>
            <a:ext cx="672871" cy="0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53957" y="4055418"/>
            <a:ext cx="914401" cy="0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53957" y="5759618"/>
            <a:ext cx="914401" cy="0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53957" y="3301176"/>
            <a:ext cx="0" cy="762397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430329" y="6291142"/>
            <a:ext cx="325463" cy="370380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53957" y="4055418"/>
            <a:ext cx="0" cy="1703616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153957" y="2716742"/>
            <a:ext cx="1229305" cy="584434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21697</TotalTime>
  <Words>926</Words>
  <Application>Microsoft Macintosh PowerPoint</Application>
  <PresentationFormat>On-screen Show (4:3)</PresentationFormat>
  <Paragraphs>153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ＭＳ Ｐゴシック</vt:lpstr>
      <vt:lpstr>Wingdings</vt:lpstr>
      <vt:lpstr>Arial</vt:lpstr>
      <vt:lpstr>Network</vt:lpstr>
      <vt:lpstr>Lecture 22 Spin-orbit coupling</vt:lpstr>
      <vt:lpstr>Spin-orbit coupling</vt:lpstr>
      <vt:lpstr>Na D line</vt:lpstr>
      <vt:lpstr>Na D line</vt:lpstr>
      <vt:lpstr>Spin-orbit coupling</vt:lpstr>
      <vt:lpstr>Sum of angular momenta</vt:lpstr>
      <vt:lpstr>Sum of angular momenta</vt:lpstr>
      <vt:lpstr>Sum of spins (review)</vt:lpstr>
      <vt:lpstr>Sum of angular momenta</vt:lpstr>
      <vt:lpstr>Examples</vt:lpstr>
      <vt:lpstr>Examples</vt:lpstr>
      <vt:lpstr>Spin-orbit coupling</vt:lpstr>
      <vt:lpstr>Spin-orbit coupling operator</vt:lpstr>
      <vt:lpstr>Spin-orbit coupling operator</vt:lpstr>
      <vt:lpstr>Spin-orbit coupling operator</vt:lpstr>
      <vt:lpstr>First-order perturbation theory</vt:lpstr>
      <vt:lpstr>First-order perturbation theory</vt:lpstr>
      <vt:lpstr>Na D line</vt:lpstr>
      <vt:lpstr>Na D line</vt:lpstr>
      <vt:lpstr>Na D line</vt:lpstr>
      <vt:lpstr>Spin-orbit coupling constants</vt:lpstr>
      <vt:lpstr>Challenge homework #6</vt:lpstr>
      <vt:lpstr>Consequences of SO coupling</vt:lpstr>
      <vt:lpstr>Singlet and triplet states</vt:lpstr>
      <vt:lpstr>Fluorescence &amp; IC</vt:lpstr>
      <vt:lpstr>Phosphorescence &amp; ISC</vt:lpstr>
      <vt:lpstr>Summary</vt:lpstr>
    </vt:vector>
  </TitlesOfParts>
  <Company>University of Florida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Chapter 13</dc:title>
  <dc:creator>So Hirata</dc:creator>
  <cp:lastModifiedBy>Hirata, So</cp:lastModifiedBy>
  <cp:revision>390</cp:revision>
  <dcterms:created xsi:type="dcterms:W3CDTF">2004-12-14T22:16:04Z</dcterms:created>
  <dcterms:modified xsi:type="dcterms:W3CDTF">2019-03-02T00:51:24Z</dcterms:modified>
</cp:coreProperties>
</file>