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496" r:id="rId2"/>
    <p:sldId id="364" r:id="rId3"/>
    <p:sldId id="351" r:id="rId4"/>
    <p:sldId id="352" r:id="rId5"/>
    <p:sldId id="497" r:id="rId6"/>
    <p:sldId id="527" r:id="rId7"/>
    <p:sldId id="498" r:id="rId8"/>
    <p:sldId id="521" r:id="rId9"/>
    <p:sldId id="499" r:id="rId10"/>
    <p:sldId id="500" r:id="rId11"/>
    <p:sldId id="501" r:id="rId12"/>
    <p:sldId id="504" r:id="rId13"/>
    <p:sldId id="502" r:id="rId14"/>
    <p:sldId id="503" r:id="rId15"/>
    <p:sldId id="522" r:id="rId16"/>
    <p:sldId id="528" r:id="rId17"/>
    <p:sldId id="524" r:id="rId18"/>
    <p:sldId id="525" r:id="rId19"/>
    <p:sldId id="526" r:id="rId20"/>
    <p:sldId id="515" r:id="rId21"/>
    <p:sldId id="516" r:id="rId22"/>
    <p:sldId id="529" r:id="rId23"/>
    <p:sldId id="518" r:id="rId24"/>
    <p:sldId id="519" r:id="rId25"/>
    <p:sldId id="517" r:id="rId26"/>
    <p:sldId id="520" r:id="rId27"/>
    <p:sldId id="513" r:id="rId28"/>
    <p:sldId id="51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00FF"/>
    <a:srgbClr val="33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6"/>
    <p:restoredTop sz="94289"/>
  </p:normalViewPr>
  <p:slideViewPr>
    <p:cSldViewPr>
      <p:cViewPr varScale="1">
        <p:scale>
          <a:sx n="145" d="100"/>
          <a:sy n="145" d="100"/>
        </p:scale>
        <p:origin x="184" y="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1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1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21B6D9-0F30-724D-9656-372C78A6E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0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50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F5F51-8DDD-204B-BED7-9F1023FFA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FC5B-0296-3A42-991A-5E172DDA22E0}" type="slidenum">
              <a:rPr lang="en-US"/>
              <a:pPr/>
              <a:t>10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FC5B-0296-3A42-991A-5E172DDA22E0}" type="slidenum">
              <a:rPr lang="en-US"/>
              <a:pPr/>
              <a:t>11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FC5B-0296-3A42-991A-5E172DDA22E0}" type="slidenum">
              <a:rPr lang="en-US"/>
              <a:pPr/>
              <a:t>12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FC5B-0296-3A42-991A-5E172DDA22E0}" type="slidenum">
              <a:rPr lang="en-US"/>
              <a:pPr/>
              <a:t>13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FC5B-0296-3A42-991A-5E172DDA22E0}" type="slidenum">
              <a:rPr lang="en-US"/>
              <a:pPr/>
              <a:t>14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FC5B-0296-3A42-991A-5E172DDA22E0}" type="slidenum">
              <a:rPr lang="en-US"/>
              <a:pPr/>
              <a:t>15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08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69D65-9E12-F646-A7F3-2F3343916BCE}" type="slidenum">
              <a:rPr lang="en-US"/>
              <a:pPr/>
              <a:t>16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05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1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32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6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C3AB4-5473-D54A-896C-CB069DDA8C94}" type="slidenum">
              <a:rPr lang="en-US"/>
              <a:pPr/>
              <a:t>2</a:t>
            </a:fld>
            <a:endParaRPr lang="en-US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15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49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20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53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F55B8-346F-AC40-A330-F2A9B0EC402F}" type="slidenum">
              <a:rPr lang="en-US"/>
              <a:pPr/>
              <a:t>27</a:t>
            </a:fld>
            <a:endParaRPr 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712152-769A-D94D-A247-93C00A255E73}" type="slidenum">
              <a:rPr lang="en-US"/>
              <a:pPr/>
              <a:t>28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EF34AA-7143-AC42-BEF3-798C7F46BD5A}" type="slidenum">
              <a:rPr lang="en-US"/>
              <a:pPr/>
              <a:t>3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FC5B-0296-3A42-991A-5E172DDA22E0}" type="slidenum">
              <a:rPr lang="en-US"/>
              <a:pPr/>
              <a:t>4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FC5B-0296-3A42-991A-5E172DDA22E0}" type="slidenum">
              <a:rPr lang="en-US"/>
              <a:pPr/>
              <a:t>5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69D65-9E12-F646-A7F3-2F3343916BCE}" type="slidenum">
              <a:rPr lang="en-US"/>
              <a:pPr/>
              <a:t>6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8A854-733F-F74B-AB30-523459CBE087}" type="slidenum">
              <a:rPr lang="en-US"/>
              <a:pPr/>
              <a:t>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8A854-733F-F74B-AB30-523459CBE087}" type="slidenum">
              <a:rPr lang="en-US"/>
              <a:pPr/>
              <a:t>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41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7FC5B-0296-3A42-991A-5E172DDA22E0}" type="slidenum">
              <a:rPr lang="en-US"/>
              <a:pPr/>
              <a:t>9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9D11B0-E5D6-8D42-A8DF-C4CC830C1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F0D1E-A58F-7A45-858A-0D992C592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22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8A3B1-C24D-ED4A-917D-512C4DE88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D5A44-921E-C14B-B93D-563C12BCC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9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56E6-B28E-DE4F-B30A-C7F01AFDF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0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86A48-DF5F-FB47-A3BB-D048A91F5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0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A6FCF-9C0C-7348-B39C-275A8C74A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B3D26-394B-B746-8D78-AB2F928C6D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4AA5F-C233-1544-8BAA-F367EFEF35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1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B4689-957E-3642-B5C4-18AFC24682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1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6B947-19A2-AE4A-B0E8-63D1C9356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6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2133721-727C-A342-A2B7-08FE6DDC14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1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7.emf"/><Relationship Id="rId8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21</a:t>
            </a:r>
            <a:br>
              <a:rPr lang="en-US" sz="5400" dirty="0" smtClean="0"/>
            </a:br>
            <a:r>
              <a:rPr lang="en-US" sz="3200" dirty="0" smtClean="0"/>
              <a:t>More on singlet and triplet helium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865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871146"/>
              </p:ext>
            </p:extLst>
          </p:nvPr>
        </p:nvGraphicFramePr>
        <p:xfrm>
          <a:off x="474663" y="1981200"/>
          <a:ext cx="8342312" cy="27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90" name="Equation" r:id="rId4" imgW="5651500" imgH="1866900" progId="Equation.DSMT4">
                  <p:embed/>
                </p:oleObj>
              </mc:Choice>
              <mc:Fallback>
                <p:oleObj name="Equation" r:id="rId4" imgW="5651500" imgH="186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981200"/>
                        <a:ext cx="8342312" cy="274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/>
              <a:t>1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singlet helium</a:t>
            </a:r>
            <a:endParaRPr lang="en-US" dirty="0"/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365447"/>
              </p:ext>
            </p:extLst>
          </p:nvPr>
        </p:nvGraphicFramePr>
        <p:xfrm>
          <a:off x="169863" y="5054600"/>
          <a:ext cx="4330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91" name="Equation" r:id="rId6" imgW="2933700" imgH="292100" progId="Equation.DSMT4">
                  <p:embed/>
                </p:oleObj>
              </mc:Choice>
              <mc:Fallback>
                <p:oleObj name="Equation" r:id="rId6" imgW="2933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5054600"/>
                        <a:ext cx="43307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915930"/>
              </p:ext>
            </p:extLst>
          </p:nvPr>
        </p:nvGraphicFramePr>
        <p:xfrm>
          <a:off x="161925" y="5791200"/>
          <a:ext cx="8812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92" name="Equation" r:id="rId8" imgW="5969000" imgH="342900" progId="Equation.DSMT4">
                  <p:embed/>
                </p:oleObj>
              </mc:Choice>
              <mc:Fallback>
                <p:oleObj name="Equation" r:id="rId8" imgW="59690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5791200"/>
                        <a:ext cx="88122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" y="309054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 by normalization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362394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0 by </a:t>
            </a:r>
            <a:r>
              <a:rPr lang="en-US" dirty="0" err="1" smtClean="0">
                <a:solidFill>
                  <a:srgbClr val="FF6600"/>
                </a:solidFill>
              </a:rPr>
              <a:t>orthogonality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819400" y="3810000"/>
            <a:ext cx="1447800" cy="457200"/>
          </a:xfrm>
          <a:prstGeom prst="donut">
            <a:avLst>
              <a:gd name="adj" fmla="val 11364"/>
            </a:avLst>
          </a:prstGeom>
          <a:solidFill>
            <a:srgbClr val="FF66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971800" y="3395349"/>
            <a:ext cx="1600200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4343400" y="3352800"/>
            <a:ext cx="1600200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6019800" y="3352800"/>
            <a:ext cx="1600200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391400" y="3352800"/>
            <a:ext cx="1600200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267200" y="3810000"/>
            <a:ext cx="1447800" cy="457200"/>
          </a:xfrm>
          <a:prstGeom prst="donut">
            <a:avLst>
              <a:gd name="adj" fmla="val 11364"/>
            </a:avLst>
          </a:prstGeom>
          <a:solidFill>
            <a:srgbClr val="FF66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5791200" y="3810000"/>
            <a:ext cx="1447800" cy="457200"/>
          </a:xfrm>
          <a:prstGeom prst="donut">
            <a:avLst>
              <a:gd name="adj" fmla="val 11364"/>
            </a:avLst>
          </a:prstGeom>
          <a:solidFill>
            <a:srgbClr val="FF66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7239000" y="3810000"/>
            <a:ext cx="1447800" cy="457200"/>
          </a:xfrm>
          <a:prstGeom prst="donut">
            <a:avLst>
              <a:gd name="adj" fmla="val 11364"/>
            </a:avLst>
          </a:prstGeom>
          <a:solidFill>
            <a:srgbClr val="FF66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7035813">
            <a:off x="1344493" y="1301106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nut 22"/>
          <p:cNvSpPr/>
          <p:nvPr/>
        </p:nvSpPr>
        <p:spPr>
          <a:xfrm>
            <a:off x="2743200" y="1996505"/>
            <a:ext cx="1752600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4602043" y="1981200"/>
            <a:ext cx="1752600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7318" y="1592172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=1</a:t>
            </a:r>
            <a:endParaRPr lang="en-US" dirty="0"/>
          </a:p>
        </p:txBody>
      </p:sp>
      <p:sp>
        <p:nvSpPr>
          <p:cNvPr id="25" name="Donut 24"/>
          <p:cNvSpPr/>
          <p:nvPr/>
        </p:nvSpPr>
        <p:spPr>
          <a:xfrm>
            <a:off x="2743200" y="2446052"/>
            <a:ext cx="5562600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2633528" y="4291007"/>
            <a:ext cx="2243271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onut 27"/>
          <p:cNvSpPr/>
          <p:nvPr/>
        </p:nvSpPr>
        <p:spPr>
          <a:xfrm>
            <a:off x="2421664" y="5029200"/>
            <a:ext cx="2243271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Donut 28"/>
          <p:cNvSpPr/>
          <p:nvPr/>
        </p:nvSpPr>
        <p:spPr>
          <a:xfrm>
            <a:off x="6143042" y="5841760"/>
            <a:ext cx="2848558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" grpId="0"/>
      <p:bldP spid="2" grpId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/>
              <a:t>1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singlet helium</a:t>
            </a:r>
            <a:endParaRPr lang="en-US" dirty="0"/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908062"/>
              </p:ext>
            </p:extLst>
          </p:nvPr>
        </p:nvGraphicFramePr>
        <p:xfrm>
          <a:off x="304800" y="1981200"/>
          <a:ext cx="5491606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59" name="Equation" r:id="rId4" imgW="2705100" imgH="1460500" progId="Equation.DSMT4">
                  <p:embed/>
                </p:oleObj>
              </mc:Choice>
              <mc:Fallback>
                <p:oleObj name="Equation" r:id="rId4" imgW="2705100" imgH="146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5491606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nut 7"/>
          <p:cNvSpPr/>
          <p:nvPr/>
        </p:nvSpPr>
        <p:spPr>
          <a:xfrm>
            <a:off x="845695" y="2057400"/>
            <a:ext cx="48768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9812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(1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) energy of electron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45695" y="3124200"/>
            <a:ext cx="48768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048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(1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) energy of electron 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69495" y="4114800"/>
            <a:ext cx="4412105" cy="762000"/>
          </a:xfrm>
          <a:prstGeom prst="donut">
            <a:avLst>
              <a:gd name="adj" fmla="val 11364"/>
            </a:avLst>
          </a:prstGeom>
          <a:solidFill>
            <a:srgbClr val="FF66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038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Coulomb </a:t>
            </a:r>
            <a:r>
              <a:rPr lang="en-US" b="1" dirty="0" smtClean="0">
                <a:solidFill>
                  <a:srgbClr val="FF6600"/>
                </a:solidFill>
              </a:rPr>
              <a:t>term</a:t>
            </a:r>
            <a:r>
              <a:rPr lang="en-US" dirty="0" smtClean="0">
                <a:solidFill>
                  <a:srgbClr val="FF6600"/>
                </a:solidFill>
              </a:rPr>
              <a:t> – </a:t>
            </a:r>
            <a:r>
              <a:rPr lang="en-US" dirty="0">
                <a:solidFill>
                  <a:srgbClr val="FF6600"/>
                </a:solidFill>
              </a:rPr>
              <a:t>s</a:t>
            </a:r>
            <a:r>
              <a:rPr lang="en-US" dirty="0" smtClean="0">
                <a:solidFill>
                  <a:srgbClr val="FF6600"/>
                </a:solidFill>
              </a:rPr>
              <a:t>hielding </a:t>
            </a:r>
            <a:r>
              <a:rPr lang="en-US" dirty="0" smtClean="0">
                <a:solidFill>
                  <a:srgbClr val="FF6600"/>
                </a:solidFill>
              </a:rPr>
              <a:t>effect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990600" y="4114800"/>
            <a:ext cx="1066800" cy="762000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971800" y="4114800"/>
            <a:ext cx="1066800" cy="762000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49530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</a:rPr>
              <a:t>Probability density of electrons 1 and 2</a:t>
            </a:r>
            <a:endParaRPr lang="en-US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i="1" dirty="0"/>
              <a:t>s</a:t>
            </a:r>
            <a:r>
              <a:rPr lang="en-US" i="1" dirty="0">
                <a:latin typeface="Symbol" charset="2"/>
                <a:ea typeface="Symbol" charset="2"/>
                <a:cs typeface="Symbol" charset="2"/>
              </a:rPr>
              <a:t>α</a:t>
            </a:r>
            <a:r>
              <a:rPr lang="en-US" dirty="0"/>
              <a:t>)</a:t>
            </a:r>
            <a:r>
              <a:rPr lang="en-US" baseline="30000" dirty="0"/>
              <a:t>1</a:t>
            </a:r>
            <a:r>
              <a:rPr lang="en-US" dirty="0"/>
              <a:t>(2</a:t>
            </a:r>
            <a:r>
              <a:rPr lang="en-US" i="1" dirty="0"/>
              <a:t>s</a:t>
            </a:r>
            <a:r>
              <a:rPr lang="en-US" i="1" dirty="0">
                <a:latin typeface="Symbol" charset="2"/>
                <a:ea typeface="Symbol" charset="2"/>
                <a:cs typeface="Symbol" charset="2"/>
              </a:rPr>
              <a:t>α</a:t>
            </a:r>
            <a:r>
              <a:rPr lang="en-US" dirty="0"/>
              <a:t>)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smtClean="0"/>
              <a:t>triplet helium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433464"/>
              </p:ext>
            </p:extLst>
          </p:nvPr>
        </p:nvGraphicFramePr>
        <p:xfrm>
          <a:off x="762000" y="2295525"/>
          <a:ext cx="7269162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7" name="Equation" r:id="rId4" imgW="2997200" imgH="685800" progId="Equation.DSMT4">
                  <p:embed/>
                </p:oleObj>
              </mc:Choice>
              <mc:Fallback>
                <p:oleObj name="Equation" r:id="rId4" imgW="2997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95525"/>
                        <a:ext cx="7269162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731108"/>
              </p:ext>
            </p:extLst>
          </p:nvPr>
        </p:nvGraphicFramePr>
        <p:xfrm>
          <a:off x="609600" y="4191000"/>
          <a:ext cx="78406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8" name="Equation" r:id="rId6" imgW="3632200" imgH="304800" progId="Equation.DSMT4">
                  <p:embed/>
                </p:oleObj>
              </mc:Choice>
              <mc:Fallback>
                <p:oleObj name="Equation" r:id="rId6" imgW="3632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91000"/>
                        <a:ext cx="78406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0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/>
              <a:t>1</a:t>
            </a:r>
            <a:r>
              <a:rPr lang="en-US" i="1" dirty="0" smtClean="0"/>
              <a:t>s</a:t>
            </a:r>
            <a:r>
              <a:rPr lang="en-US" i="1" dirty="0" smtClean="0">
                <a:latin typeface="Symbol" charset="2"/>
                <a:ea typeface="Symbol" charset="2"/>
                <a:cs typeface="Symbol" charset="2"/>
              </a:rPr>
              <a:t>α</a:t>
            </a:r>
            <a:r>
              <a:rPr lang="en-US" dirty="0" smtClean="0"/>
              <a:t>)</a:t>
            </a:r>
            <a:r>
              <a:rPr lang="en-US" baseline="30000" dirty="0" smtClean="0"/>
              <a:t>1</a:t>
            </a:r>
            <a:r>
              <a:rPr lang="en-US" dirty="0" smtClean="0"/>
              <a:t>(2</a:t>
            </a:r>
            <a:r>
              <a:rPr lang="en-US" i="1" dirty="0" smtClean="0"/>
              <a:t>s</a:t>
            </a:r>
            <a:r>
              <a:rPr lang="en-US" i="1" dirty="0" smtClean="0">
                <a:latin typeface="Symbol" charset="2"/>
                <a:ea typeface="Symbol" charset="2"/>
                <a:cs typeface="Symbol" charset="2"/>
              </a:rPr>
              <a:t>α</a:t>
            </a:r>
            <a:r>
              <a:rPr lang="en-US" dirty="0"/>
              <a:t>)</a:t>
            </a:r>
            <a:r>
              <a:rPr lang="en-US" baseline="30000" dirty="0"/>
              <a:t>1</a:t>
            </a:r>
            <a:r>
              <a:rPr lang="en-US" dirty="0" smtClean="0"/>
              <a:t> </a:t>
            </a:r>
            <a:r>
              <a:rPr lang="en-US" dirty="0" smtClean="0"/>
              <a:t>triplet helium</a:t>
            </a:r>
            <a:endParaRPr lang="en-US" dirty="0"/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14197"/>
              </p:ext>
            </p:extLst>
          </p:nvPr>
        </p:nvGraphicFramePr>
        <p:xfrm>
          <a:off x="1084263" y="1447800"/>
          <a:ext cx="6673850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34" name="Equation" r:id="rId4" imgW="4521200" imgH="2514600" progId="Equation.DSMT4">
                  <p:embed/>
                </p:oleObj>
              </mc:Choice>
              <mc:Fallback>
                <p:oleObj name="Equation" r:id="rId4" imgW="4521200" imgH="2514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1447800"/>
                        <a:ext cx="6673850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922702"/>
              </p:ext>
            </p:extLst>
          </p:nvPr>
        </p:nvGraphicFramePr>
        <p:xfrm>
          <a:off x="931863" y="5791200"/>
          <a:ext cx="599916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35" name="Equation" r:id="rId6" imgW="4064000" imgH="635000" progId="Equation.DSMT4">
                  <p:embed/>
                </p:oleObj>
              </mc:Choice>
              <mc:Fallback>
                <p:oleObj name="Equation" r:id="rId6" imgW="40640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791200"/>
                        <a:ext cx="5999162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59937"/>
              </p:ext>
            </p:extLst>
          </p:nvPr>
        </p:nvGraphicFramePr>
        <p:xfrm>
          <a:off x="931863" y="5257800"/>
          <a:ext cx="6861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36" name="Equation" r:id="rId8" imgW="4648200" imgH="317500" progId="Equation.DSMT4">
                  <p:embed/>
                </p:oleObj>
              </mc:Choice>
              <mc:Fallback>
                <p:oleObj name="Equation" r:id="rId8" imgW="46482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257800"/>
                        <a:ext cx="6861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nut 9"/>
          <p:cNvSpPr/>
          <p:nvPr/>
        </p:nvSpPr>
        <p:spPr>
          <a:xfrm>
            <a:off x="5562600" y="1447800"/>
            <a:ext cx="1752600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5334000" y="2362200"/>
            <a:ext cx="1905000" cy="457200"/>
          </a:xfrm>
          <a:prstGeom prst="donut">
            <a:avLst>
              <a:gd name="adj" fmla="val 11364"/>
            </a:avLst>
          </a:prstGeom>
          <a:solidFill>
            <a:srgbClr val="FF66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5334000" y="2819400"/>
            <a:ext cx="1905000" cy="457200"/>
          </a:xfrm>
          <a:prstGeom prst="donut">
            <a:avLst>
              <a:gd name="adj" fmla="val 11364"/>
            </a:avLst>
          </a:prstGeom>
          <a:solidFill>
            <a:srgbClr val="FF66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410200" y="1905000"/>
            <a:ext cx="1752600" cy="4572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3505200" y="4267200"/>
            <a:ext cx="1295400" cy="3810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876800" y="4267200"/>
            <a:ext cx="1371600" cy="3810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 by normalization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581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0 by </a:t>
            </a:r>
            <a:r>
              <a:rPr lang="en-US" dirty="0" err="1" smtClean="0">
                <a:solidFill>
                  <a:srgbClr val="FF6600"/>
                </a:solidFill>
              </a:rPr>
              <a:t>orthogonality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i="1" dirty="0"/>
              <a:t>s</a:t>
            </a:r>
            <a:r>
              <a:rPr lang="en-US" i="1" dirty="0">
                <a:latin typeface="Symbol" charset="2"/>
                <a:ea typeface="Symbol" charset="2"/>
                <a:cs typeface="Symbol" charset="2"/>
              </a:rPr>
              <a:t>α</a:t>
            </a:r>
            <a:r>
              <a:rPr lang="en-US" dirty="0"/>
              <a:t>)</a:t>
            </a:r>
            <a:r>
              <a:rPr lang="en-US" baseline="30000" dirty="0"/>
              <a:t>1</a:t>
            </a:r>
            <a:r>
              <a:rPr lang="en-US" dirty="0"/>
              <a:t>(2</a:t>
            </a:r>
            <a:r>
              <a:rPr lang="en-US" i="1" dirty="0"/>
              <a:t>s</a:t>
            </a:r>
            <a:r>
              <a:rPr lang="en-US" i="1" dirty="0">
                <a:latin typeface="Symbol" charset="2"/>
                <a:ea typeface="Symbol" charset="2"/>
                <a:cs typeface="Symbol" charset="2"/>
              </a:rPr>
              <a:t>α</a:t>
            </a:r>
            <a:r>
              <a:rPr lang="en-US" dirty="0"/>
              <a:t>)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smtClean="0"/>
              <a:t>triplet helium</a:t>
            </a:r>
            <a:endParaRPr lang="en-US" dirty="0"/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898148"/>
              </p:ext>
            </p:extLst>
          </p:nvPr>
        </p:nvGraphicFramePr>
        <p:xfrm>
          <a:off x="268287" y="1676400"/>
          <a:ext cx="6056313" cy="395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9" name="Equation" r:id="rId4" imgW="2984500" imgH="1943100" progId="Equation.DSMT4">
                  <p:embed/>
                </p:oleObj>
              </mc:Choice>
              <mc:Fallback>
                <p:oleObj name="Equation" r:id="rId4" imgW="2984500" imgH="194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" y="1676400"/>
                        <a:ext cx="6056313" cy="395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nut 7"/>
          <p:cNvSpPr/>
          <p:nvPr/>
        </p:nvSpPr>
        <p:spPr>
          <a:xfrm>
            <a:off x="845695" y="1820863"/>
            <a:ext cx="48768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74466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(1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) energy of electron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45695" y="2887663"/>
            <a:ext cx="48768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81146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(2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) energy of electron 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69495" y="3802063"/>
            <a:ext cx="4412105" cy="762000"/>
          </a:xfrm>
          <a:prstGeom prst="donut">
            <a:avLst>
              <a:gd name="adj" fmla="val 11364"/>
            </a:avLst>
          </a:prstGeom>
          <a:solidFill>
            <a:srgbClr val="FF66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380206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Coulomb </a:t>
            </a:r>
            <a:r>
              <a:rPr lang="en-US" b="1" dirty="0" smtClean="0">
                <a:solidFill>
                  <a:srgbClr val="FF6600"/>
                </a:solidFill>
              </a:rPr>
              <a:t>term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smtClean="0">
                <a:solidFill>
                  <a:srgbClr val="FF6600"/>
                </a:solidFill>
              </a:rPr>
              <a:t>–  shielding </a:t>
            </a:r>
            <a:r>
              <a:rPr lang="en-US" dirty="0" smtClean="0">
                <a:solidFill>
                  <a:srgbClr val="FF6600"/>
                </a:solidFill>
              </a:rPr>
              <a:t>effect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4721838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</a:rPr>
              <a:t>Exchange </a:t>
            </a:r>
            <a:r>
              <a:rPr lang="en-US" b="1" smtClean="0">
                <a:solidFill>
                  <a:srgbClr val="660066"/>
                </a:solidFill>
              </a:rPr>
              <a:t>term </a:t>
            </a:r>
            <a:r>
              <a:rPr lang="en-US" smtClean="0">
                <a:solidFill>
                  <a:srgbClr val="660066"/>
                </a:solidFill>
              </a:rPr>
              <a:t>– spin correlation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457200" y="4633060"/>
            <a:ext cx="5867400" cy="1005006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072" y="48463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1668" y="5971813"/>
            <a:ext cx="7840663" cy="660400"/>
            <a:chOff x="651668" y="5971813"/>
            <a:chExt cx="7840663" cy="660400"/>
          </a:xfrm>
        </p:grpSpPr>
        <p:graphicFrame>
          <p:nvGraphicFramePr>
            <p:cNvPr id="17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1646713"/>
                </p:ext>
              </p:extLst>
            </p:nvPr>
          </p:nvGraphicFramePr>
          <p:xfrm>
            <a:off x="651668" y="5971813"/>
            <a:ext cx="7840663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40" name="Equation" r:id="rId6" imgW="3632200" imgH="304800" progId="Equation.DSMT4">
                    <p:embed/>
                  </p:oleObj>
                </mc:Choice>
                <mc:Fallback>
                  <p:oleObj name="Equation" r:id="rId6" imgW="36322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68" y="5971813"/>
                          <a:ext cx="7840663" cy="660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4946904" y="599846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–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H="1" flipV="1">
            <a:off x="845695" y="5257800"/>
            <a:ext cx="4293730" cy="10022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343400" y="5369540"/>
            <a:ext cx="1626730" cy="7857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5201784" y="5369540"/>
            <a:ext cx="1626730" cy="7857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0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</a:t>
            </a:r>
            <a:r>
              <a:rPr lang="en-US" i="1" dirty="0" smtClean="0"/>
              <a:t>s</a:t>
            </a:r>
            <a:r>
              <a:rPr lang="en-US" i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α</a:t>
            </a:r>
            <a:r>
              <a:rPr lang="en-US" dirty="0" smtClean="0"/>
              <a:t>)</a:t>
            </a:r>
            <a:r>
              <a:rPr lang="en-US" baseline="30000" dirty="0" smtClean="0"/>
              <a:t>1</a:t>
            </a:r>
            <a:r>
              <a:rPr lang="en-US" dirty="0" smtClean="0"/>
              <a:t>(2</a:t>
            </a:r>
            <a:r>
              <a:rPr lang="en-US" i="1" dirty="0" smtClean="0"/>
              <a:t>s</a:t>
            </a:r>
            <a:r>
              <a:rPr lang="en-US" i="1" dirty="0" smtClean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b</a:t>
            </a:r>
            <a:r>
              <a:rPr lang="en-US" dirty="0" smtClean="0"/>
              <a:t>)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singlet</a:t>
            </a:r>
            <a:r>
              <a:rPr lang="en-US" dirty="0" smtClean="0"/>
              <a:t> helium</a:t>
            </a:r>
            <a:endParaRPr lang="en-US" dirty="0"/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>
            <p:extLst/>
          </p:nvPr>
        </p:nvGraphicFramePr>
        <p:xfrm>
          <a:off x="268287" y="1676400"/>
          <a:ext cx="6056313" cy="395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07" name="Equation" r:id="rId4" imgW="2984500" imgH="1943100" progId="Equation.DSMT4">
                  <p:embed/>
                </p:oleObj>
              </mc:Choice>
              <mc:Fallback>
                <p:oleObj name="Equation" r:id="rId4" imgW="2984500" imgH="194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" y="1676400"/>
                        <a:ext cx="6056313" cy="395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nut 7"/>
          <p:cNvSpPr/>
          <p:nvPr/>
        </p:nvSpPr>
        <p:spPr>
          <a:xfrm>
            <a:off x="845695" y="1820863"/>
            <a:ext cx="48768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74466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(1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) energy of electron 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45695" y="2887663"/>
            <a:ext cx="4876800" cy="762000"/>
          </a:xfrm>
          <a:prstGeom prst="donut">
            <a:avLst>
              <a:gd name="adj" fmla="val 11364"/>
            </a:avLst>
          </a:prstGeom>
          <a:solidFill>
            <a:srgbClr val="3366FF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281146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(2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) energy of electron 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69495" y="3802063"/>
            <a:ext cx="4412105" cy="762000"/>
          </a:xfrm>
          <a:prstGeom prst="donut">
            <a:avLst>
              <a:gd name="adj" fmla="val 11364"/>
            </a:avLst>
          </a:prstGeom>
          <a:solidFill>
            <a:srgbClr val="FF66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457200" y="4633060"/>
            <a:ext cx="5867400" cy="1005006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63806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0066"/>
                </a:solidFill>
              </a:rPr>
              <a:t>Exchange </a:t>
            </a:r>
            <a:r>
              <a:rPr lang="en-US" b="1" dirty="0" smtClean="0">
                <a:solidFill>
                  <a:srgbClr val="660066"/>
                </a:solidFill>
              </a:rPr>
              <a:t>term </a:t>
            </a:r>
            <a:r>
              <a:rPr lang="en-US" dirty="0">
                <a:solidFill>
                  <a:srgbClr val="660066"/>
                </a:solidFill>
              </a:rPr>
              <a:t>with </a:t>
            </a:r>
            <a:r>
              <a:rPr lang="en-US" dirty="0" smtClean="0">
                <a:solidFill>
                  <a:srgbClr val="660066"/>
                </a:solidFill>
              </a:rPr>
              <a:t>positive </a:t>
            </a:r>
            <a:r>
              <a:rPr lang="en-US" dirty="0">
                <a:solidFill>
                  <a:srgbClr val="660066"/>
                </a:solidFill>
              </a:rPr>
              <a:t>sign (on a positive integral) when spins are </a:t>
            </a:r>
            <a:r>
              <a:rPr lang="en-US" smtClean="0">
                <a:solidFill>
                  <a:srgbClr val="660066"/>
                </a:solidFill>
              </a:rPr>
              <a:t>opposite and singlet-coupled</a:t>
            </a:r>
            <a:endParaRPr lang="en-US" b="1" dirty="0">
              <a:solidFill>
                <a:srgbClr val="66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81376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+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380206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Coulomb </a:t>
            </a:r>
            <a:r>
              <a:rPr lang="en-US" b="1" dirty="0" smtClean="0">
                <a:solidFill>
                  <a:srgbClr val="FF6600"/>
                </a:solidFill>
              </a:rPr>
              <a:t>term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smtClean="0">
                <a:solidFill>
                  <a:srgbClr val="FF6600"/>
                </a:solidFill>
              </a:rPr>
              <a:t>–  shielding </a:t>
            </a:r>
            <a:r>
              <a:rPr lang="en-US" dirty="0" smtClean="0">
                <a:solidFill>
                  <a:srgbClr val="FF6600"/>
                </a:solidFill>
              </a:rPr>
              <a:t>effect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4003388">
            <a:off x="-38101" y="4271186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ordering</a:t>
            </a:r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609600" y="35052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609600" y="28194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 flipV="1">
            <a:off x="914400" y="32004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 flipV="1">
            <a:off x="914400" y="25146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2057400" y="35052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9" name="Line 9"/>
          <p:cNvSpPr>
            <a:spLocks noChangeShapeType="1"/>
          </p:cNvSpPr>
          <p:nvPr/>
        </p:nvSpPr>
        <p:spPr bwMode="auto">
          <a:xfrm>
            <a:off x="2057400" y="28194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0" name="Line 10"/>
          <p:cNvSpPr>
            <a:spLocks noChangeShapeType="1"/>
          </p:cNvSpPr>
          <p:nvPr/>
        </p:nvSpPr>
        <p:spPr bwMode="auto">
          <a:xfrm rot="10800000" flipV="1">
            <a:off x="2895600" y="32004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 rot="10800000" flipV="1">
            <a:off x="2895600" y="25146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3429000" y="35052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3429000" y="28194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4" name="Line 14"/>
          <p:cNvSpPr>
            <a:spLocks noChangeShapeType="1"/>
          </p:cNvSpPr>
          <p:nvPr/>
        </p:nvSpPr>
        <p:spPr bwMode="auto">
          <a:xfrm flipV="1">
            <a:off x="3733800" y="32004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 rot="10800000" flipV="1">
            <a:off x="4267200" y="25146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87313" y="3316288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103188" y="25908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58" name="AutoShape 18"/>
          <p:cNvSpPr>
            <a:spLocks/>
          </p:cNvSpPr>
          <p:nvPr/>
        </p:nvSpPr>
        <p:spPr bwMode="auto">
          <a:xfrm rot="16200000">
            <a:off x="2476500" y="2019300"/>
            <a:ext cx="304800" cy="4038600"/>
          </a:xfrm>
          <a:prstGeom prst="leftBrace">
            <a:avLst>
              <a:gd name="adj1" fmla="val 1104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1295400" y="4191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cs typeface="Arial" charset="0"/>
              </a:rPr>
              <a:t>Triplet states</a:t>
            </a:r>
            <a:endParaRPr lang="el-GR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40660" name="Line 20"/>
          <p:cNvSpPr>
            <a:spLocks noChangeShapeType="1"/>
          </p:cNvSpPr>
          <p:nvPr/>
        </p:nvSpPr>
        <p:spPr bwMode="auto">
          <a:xfrm>
            <a:off x="7267791" y="4832049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1" name="Line 21"/>
          <p:cNvSpPr>
            <a:spLocks noChangeShapeType="1"/>
          </p:cNvSpPr>
          <p:nvPr/>
        </p:nvSpPr>
        <p:spPr bwMode="auto">
          <a:xfrm>
            <a:off x="7267791" y="4146249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2" name="Text Box 22"/>
          <p:cNvSpPr txBox="1">
            <a:spLocks noChangeArrowheads="1"/>
          </p:cNvSpPr>
          <p:nvPr/>
        </p:nvSpPr>
        <p:spPr bwMode="auto">
          <a:xfrm>
            <a:off x="6745504" y="4679649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63" name="Text Box 23"/>
          <p:cNvSpPr txBox="1">
            <a:spLocks noChangeArrowheads="1"/>
          </p:cNvSpPr>
          <p:nvPr/>
        </p:nvSpPr>
        <p:spPr bwMode="auto">
          <a:xfrm>
            <a:off x="6761379" y="3954162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64" name="Line 24"/>
          <p:cNvSpPr>
            <a:spLocks noChangeShapeType="1"/>
          </p:cNvSpPr>
          <p:nvPr/>
        </p:nvSpPr>
        <p:spPr bwMode="auto">
          <a:xfrm flipV="1">
            <a:off x="7572591" y="4603449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5" name="Line 25"/>
          <p:cNvSpPr>
            <a:spLocks noChangeShapeType="1"/>
          </p:cNvSpPr>
          <p:nvPr/>
        </p:nvSpPr>
        <p:spPr bwMode="auto">
          <a:xfrm rot="10800000" flipV="1">
            <a:off x="8105991" y="4603449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6" name="AutoShape 26"/>
          <p:cNvSpPr>
            <a:spLocks/>
          </p:cNvSpPr>
          <p:nvPr/>
        </p:nvSpPr>
        <p:spPr bwMode="auto">
          <a:xfrm rot="16200000">
            <a:off x="7648791" y="4451049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6734391" y="544164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cs typeface="Arial" charset="0"/>
              </a:rPr>
              <a:t>Singlet </a:t>
            </a:r>
            <a:r>
              <a:rPr lang="en-US" dirty="0" smtClean="0">
                <a:solidFill>
                  <a:srgbClr val="0070C0"/>
                </a:solidFill>
                <a:cs typeface="Arial" charset="0"/>
              </a:rPr>
              <a:t>B</a:t>
            </a:r>
            <a:endParaRPr lang="en-US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40668" name="Line 28"/>
          <p:cNvSpPr>
            <a:spLocks noChangeShapeType="1"/>
          </p:cNvSpPr>
          <p:nvPr/>
        </p:nvSpPr>
        <p:spPr bwMode="auto">
          <a:xfrm>
            <a:off x="5339390" y="3198812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9" name="Line 29"/>
          <p:cNvSpPr>
            <a:spLocks noChangeShapeType="1"/>
          </p:cNvSpPr>
          <p:nvPr/>
        </p:nvSpPr>
        <p:spPr bwMode="auto">
          <a:xfrm>
            <a:off x="5339390" y="2513012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4817103" y="30099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71" name="Text Box 31"/>
          <p:cNvSpPr txBox="1">
            <a:spLocks noChangeArrowheads="1"/>
          </p:cNvSpPr>
          <p:nvPr/>
        </p:nvSpPr>
        <p:spPr bwMode="auto">
          <a:xfrm>
            <a:off x="4832978" y="2284412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72" name="Line 32"/>
          <p:cNvSpPr>
            <a:spLocks noChangeShapeType="1"/>
          </p:cNvSpPr>
          <p:nvPr/>
        </p:nvSpPr>
        <p:spPr bwMode="auto">
          <a:xfrm flipV="1">
            <a:off x="5644190" y="2970212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3" name="Line 33"/>
          <p:cNvSpPr>
            <a:spLocks noChangeShapeType="1"/>
          </p:cNvSpPr>
          <p:nvPr/>
        </p:nvSpPr>
        <p:spPr bwMode="auto">
          <a:xfrm rot="10800000" flipV="1">
            <a:off x="6177590" y="2252662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4" name="AutoShape 34"/>
          <p:cNvSpPr>
            <a:spLocks/>
          </p:cNvSpPr>
          <p:nvPr/>
        </p:nvSpPr>
        <p:spPr bwMode="auto">
          <a:xfrm rot="16200000">
            <a:off x="5720390" y="2817812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5" name="Text Box 35"/>
          <p:cNvSpPr txBox="1">
            <a:spLocks noChangeArrowheads="1"/>
          </p:cNvSpPr>
          <p:nvPr/>
        </p:nvSpPr>
        <p:spPr bwMode="auto">
          <a:xfrm>
            <a:off x="4611947" y="3801962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cs typeface="Arial" charset="0"/>
              </a:rPr>
              <a:t>Singlet 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A</a:t>
            </a:r>
            <a:endParaRPr lang="el-GR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240676" name="Text Box 36"/>
          <p:cNvSpPr txBox="1">
            <a:spLocks noChangeArrowheads="1"/>
          </p:cNvSpPr>
          <p:nvPr/>
        </p:nvSpPr>
        <p:spPr bwMode="auto">
          <a:xfrm>
            <a:off x="1961857" y="4573306"/>
            <a:ext cx="1245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/>
              <a:t>19.8 eV</a:t>
            </a:r>
            <a:endParaRPr lang="en-US" baseline="30000" dirty="0"/>
          </a:p>
        </p:txBody>
      </p:sp>
      <p:sp>
        <p:nvSpPr>
          <p:cNvPr id="240677" name="Text Box 37"/>
          <p:cNvSpPr txBox="1">
            <a:spLocks noChangeArrowheads="1"/>
          </p:cNvSpPr>
          <p:nvPr/>
        </p:nvSpPr>
        <p:spPr bwMode="auto">
          <a:xfrm>
            <a:off x="5246320" y="4169071"/>
            <a:ext cx="1245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/>
              <a:t>20.6 eV</a:t>
            </a:r>
            <a:endParaRPr lang="en-US" baseline="30000" dirty="0"/>
          </a:p>
        </p:txBody>
      </p:sp>
      <p:sp>
        <p:nvSpPr>
          <p:cNvPr id="240678" name="Text Box 38"/>
          <p:cNvSpPr txBox="1">
            <a:spLocks noChangeArrowheads="1"/>
          </p:cNvSpPr>
          <p:nvPr/>
        </p:nvSpPr>
        <p:spPr bwMode="auto">
          <a:xfrm>
            <a:off x="5972391" y="5441649"/>
            <a:ext cx="817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 </a:t>
            </a:r>
            <a:r>
              <a:rPr lang="en-US" dirty="0" smtClean="0"/>
              <a:t>eV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22" y="5959173"/>
            <a:ext cx="2489200" cy="749300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491457"/>
            <a:ext cx="2959100" cy="787400"/>
          </a:xfrm>
          <a:prstGeom prst="rect">
            <a:avLst/>
          </a:prstGeom>
          <a:solidFill>
            <a:srgbClr val="FF0000">
              <a:alpha val="20000"/>
            </a:srgb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639" y="1314551"/>
            <a:ext cx="2959100" cy="787400"/>
          </a:xfrm>
          <a:prstGeom prst="rect">
            <a:avLst/>
          </a:prstGeom>
          <a:solidFill>
            <a:srgbClr val="00B050">
              <a:alpha val="20000"/>
            </a:srgbClr>
          </a:solidFill>
        </p:spPr>
      </p:pic>
    </p:spTree>
    <p:extLst>
      <p:ext uri="{BB962C8B-B14F-4D97-AF65-F5344CB8AC3E}">
        <p14:creationId xmlns:p14="http://schemas.microsoft.com/office/powerpoint/2010/main" val="15330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Caution: Hund’s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9263"/>
            <a:ext cx="81534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textbooks adopt a naïve and incorrect explanation of spin correlation or Hund’s rule: </a:t>
            </a:r>
            <a:r>
              <a:rPr lang="en-US" i="1" dirty="0" smtClean="0"/>
              <a:t>the negative sign on the exchange term for like-spin electron pairs implies a more negative electron-electron repulsion energy</a:t>
            </a:r>
            <a:r>
              <a:rPr lang="en-US" dirty="0" smtClean="0"/>
              <a:t>. (</a:t>
            </a:r>
            <a:r>
              <a:rPr lang="en-US" i="1" dirty="0" smtClean="0">
                <a:solidFill>
                  <a:srgbClr val="FF0000"/>
                </a:solidFill>
              </a:rPr>
              <a:t>wrong!</a:t>
            </a:r>
            <a:r>
              <a:rPr lang="en-US" dirty="0" smtClean="0"/>
              <a:t>)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4408805"/>
            <a:ext cx="6330696" cy="172212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952500" y="6333494"/>
            <a:ext cx="701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E. R. Davidson, </a:t>
            </a:r>
            <a:r>
              <a:rPr lang="en-US" sz="2000" i="1" dirty="0" smtClean="0">
                <a:solidFill>
                  <a:srgbClr val="0070C0"/>
                </a:solidFill>
              </a:rPr>
              <a:t>J. Chem. Phys. </a:t>
            </a:r>
            <a:r>
              <a:rPr lang="en-US" sz="2000" b="1" dirty="0" smtClean="0">
                <a:solidFill>
                  <a:srgbClr val="0070C0"/>
                </a:solidFill>
              </a:rPr>
              <a:t>42</a:t>
            </a:r>
            <a:r>
              <a:rPr lang="en-US" sz="2000" dirty="0" smtClean="0">
                <a:solidFill>
                  <a:srgbClr val="0070C0"/>
                </a:solidFill>
              </a:rPr>
              <a:t>, 4199 (1965).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4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Caution: Hund’s rule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Like-spin electrons can better avoid one another because of </a:t>
            </a:r>
            <a:r>
              <a:rPr lang="en-US" sz="2400" i="1" dirty="0" err="1" smtClean="0"/>
              <a:t>antisymmetry</a:t>
            </a:r>
            <a:r>
              <a:rPr lang="en-US" sz="2400" i="1" dirty="0" smtClean="0"/>
              <a:t> of spatial wave function.</a:t>
            </a:r>
          </a:p>
          <a:p>
            <a:r>
              <a:rPr lang="en-US" sz="2400" i="1" dirty="0" smtClean="0"/>
              <a:t>This makes electrons more isolated and feel unshielded nuclear attraction force. </a:t>
            </a:r>
          </a:p>
          <a:p>
            <a:r>
              <a:rPr lang="en-US" sz="2400" i="1" dirty="0" smtClean="0"/>
              <a:t>They are pulled toward the nucleus.</a:t>
            </a:r>
          </a:p>
          <a:p>
            <a:r>
              <a:rPr lang="en-US" sz="2400" i="1" dirty="0" smtClean="0"/>
              <a:t>It makes electron-electron repulsion energy (Coulomb + exchange) more positive (this is where some textbooks are wrong). </a:t>
            </a:r>
          </a:p>
          <a:p>
            <a:r>
              <a:rPr lang="en-US" sz="2400" i="1" dirty="0" smtClean="0"/>
              <a:t>However, electron-nucleus attraction energy becomes even more negative, making the total energy lower for like-spin electrons.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6911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homework #21.1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 that the following six-dimensional integral is always positive: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Read </a:t>
            </a:r>
            <a:r>
              <a:rPr lang="en-US" dirty="0" err="1" smtClean="0"/>
              <a:t>Oyamada</a:t>
            </a:r>
            <a:r>
              <a:rPr lang="en-US" dirty="0" smtClean="0"/>
              <a:t>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i="1" dirty="0"/>
              <a:t>J. Chem. Phys. </a:t>
            </a:r>
            <a:r>
              <a:rPr lang="en-US" b="1" dirty="0"/>
              <a:t>133</a:t>
            </a:r>
            <a:r>
              <a:rPr lang="en-US" dirty="0"/>
              <a:t>, 164113 (</a:t>
            </a:r>
            <a:r>
              <a:rPr lang="en-US" dirty="0" smtClean="0"/>
              <a:t>2010) and summarize.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3067050"/>
            <a:ext cx="59817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Singlet and triplet helium</a:t>
            </a:r>
            <a:endParaRPr lang="en-US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 smtClean="0"/>
              <a:t>We obtain </a:t>
            </a:r>
            <a:r>
              <a:rPr lang="en-US" dirty="0" smtClean="0"/>
              <a:t>a mathematical </a:t>
            </a:r>
            <a:r>
              <a:rPr lang="en-US" dirty="0" smtClean="0"/>
              <a:t>explanation to the </a:t>
            </a:r>
            <a:r>
              <a:rPr lang="en-US" b="1" dirty="0" smtClean="0"/>
              <a:t>shielding </a:t>
            </a:r>
            <a:r>
              <a:rPr lang="en-US" dirty="0" smtClean="0"/>
              <a:t>and </a:t>
            </a:r>
            <a:r>
              <a:rPr lang="en-US" b="1" dirty="0" smtClean="0"/>
              <a:t>spin </a:t>
            </a:r>
            <a:r>
              <a:rPr lang="en-US" b="1" dirty="0" smtClean="0"/>
              <a:t>correlation </a:t>
            </a:r>
            <a:r>
              <a:rPr lang="en-US" dirty="0" smtClean="0"/>
              <a:t>(</a:t>
            </a:r>
            <a:r>
              <a:rPr lang="en-US" b="1" dirty="0" smtClean="0"/>
              <a:t>Hund’s rule </a:t>
            </a:r>
            <a:r>
              <a:rPr lang="en-US" dirty="0" smtClean="0"/>
              <a:t>or </a:t>
            </a:r>
            <a:r>
              <a:rPr lang="en-US" b="1" dirty="0" smtClean="0"/>
              <a:t>Pauli exclusion principle</a:t>
            </a:r>
            <a:r>
              <a:rPr lang="en-US" dirty="0" smtClean="0"/>
              <a:t>) </a:t>
            </a:r>
            <a:r>
              <a:rPr lang="en-US" dirty="0" smtClean="0"/>
              <a:t>using </a:t>
            </a:r>
            <a:r>
              <a:rPr lang="en-US" dirty="0" smtClean="0"/>
              <a:t>the singlet and triplet states of the helium </a:t>
            </a:r>
            <a:r>
              <a:rPr lang="en-US" dirty="0" smtClean="0"/>
              <a:t>atom as examples.</a:t>
            </a:r>
            <a:endParaRPr lang="en-US" dirty="0" smtClean="0"/>
          </a:p>
          <a:p>
            <a:r>
              <a:rPr lang="en-US" dirty="0" smtClean="0"/>
              <a:t>We discuss </a:t>
            </a:r>
            <a:r>
              <a:rPr lang="en-US" b="1" dirty="0" smtClean="0"/>
              <a:t>spin angular momenta </a:t>
            </a:r>
            <a:r>
              <a:rPr lang="en-US" dirty="0" smtClean="0"/>
              <a:t>of these states and consider the </a:t>
            </a:r>
            <a:r>
              <a:rPr lang="en-US" b="1" dirty="0" smtClean="0"/>
              <a:t>spin multiplicity </a:t>
            </a:r>
            <a:r>
              <a:rPr lang="en-US" dirty="0" smtClean="0"/>
              <a:t>of a general atom.</a:t>
            </a:r>
          </a:p>
          <a:p>
            <a:pPr lvl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spins of singlet and triplet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Triplet</a:t>
            </a:r>
            <a:endParaRPr lang="en-US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389162"/>
              </p:ext>
            </p:extLst>
          </p:nvPr>
        </p:nvGraphicFramePr>
        <p:xfrm>
          <a:off x="1295400" y="2590800"/>
          <a:ext cx="6540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35" name="Equation" r:id="rId4" imgW="3886200" imgH="304800" progId="Equation.DSMT4">
                  <p:embed/>
                </p:oleObj>
              </mc:Choice>
              <mc:Fallback>
                <p:oleObj name="Equation" r:id="rId4" imgW="3886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0800"/>
                        <a:ext cx="65405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8362" y="2225972"/>
            <a:ext cx="137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Antisym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443162" y="2535237"/>
            <a:ext cx="29718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97281" y="2225972"/>
            <a:ext cx="1079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Sym.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43538"/>
              </p:ext>
            </p:extLst>
          </p:nvPr>
        </p:nvGraphicFramePr>
        <p:xfrm>
          <a:off x="1295400" y="4113213"/>
          <a:ext cx="6538912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36" name="Equation" r:id="rId6" imgW="3886200" imgH="901700" progId="Equation.DSMT4">
                  <p:embed/>
                </p:oleObj>
              </mc:Choice>
              <mc:Fallback>
                <p:oleObj name="Equation" r:id="rId6" imgW="38862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3213"/>
                        <a:ext cx="6538912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2438400" y="4113213"/>
            <a:ext cx="2971800" cy="1524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410200" y="4113213"/>
            <a:ext cx="2438400" cy="15240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4671" y="3803948"/>
            <a:ext cx="885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Sym.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3803948"/>
            <a:ext cx="1377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Antisym</a:t>
            </a:r>
            <a:r>
              <a:rPr lang="en-US" dirty="0" smtClean="0">
                <a:solidFill>
                  <a:srgbClr val="FF6600"/>
                </a:solidFill>
              </a:rPr>
              <a:t>.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5410200" y="2514600"/>
            <a:ext cx="2438400" cy="6096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dirty="0" smtClean="0"/>
              <a:t>Spin quantum numbers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Spin </a:t>
            </a:r>
            <a:r>
              <a:rPr lang="en-US" dirty="0" smtClean="0"/>
              <a:t>angular momentum operators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</a:t>
            </a:r>
            <a:r>
              <a:rPr lang="en-US" dirty="0" smtClean="0"/>
              <a:t>operators of one electron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723900" cy="635000"/>
          </a:xfrm>
          <a:prstGeom prst="rect">
            <a:avLst/>
          </a:prstGeom>
          <a:solidFill>
            <a:srgbClr val="FFC000">
              <a:alpha val="20000"/>
            </a:srgb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514600"/>
            <a:ext cx="2019300" cy="635000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4368800"/>
            <a:ext cx="5054600" cy="1358900"/>
          </a:xfrm>
          <a:prstGeom prst="rect">
            <a:avLst/>
          </a:prstGeom>
          <a:solidFill>
            <a:srgbClr val="FFC000">
              <a:alpha val="20000"/>
            </a:srgb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100" y="4343400"/>
            <a:ext cx="2679700" cy="1384300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6089650" y="5902325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  <a:cs typeface="Arial" charset="0"/>
              </a:rPr>
              <a:t>Doublet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dirty="0" smtClean="0"/>
              <a:t>Spin angular momentum operators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Total</a:t>
            </a:r>
            <a:r>
              <a:rPr lang="en-US" dirty="0" smtClean="0"/>
              <a:t> spin </a:t>
            </a:r>
            <a:r>
              <a:rPr lang="en-US" dirty="0" smtClean="0"/>
              <a:t>angular momentum </a:t>
            </a:r>
            <a:r>
              <a:rPr lang="en-US" dirty="0" smtClean="0"/>
              <a:t>operator</a:t>
            </a:r>
          </a:p>
          <a:p>
            <a:endParaRPr lang="en-US" dirty="0"/>
          </a:p>
          <a:p>
            <a:r>
              <a:rPr lang="en-US" b="1" dirty="0" smtClean="0"/>
              <a:t>Total </a:t>
            </a:r>
            <a:r>
              <a:rPr lang="en-US" dirty="0" smtClean="0"/>
              <a:t>z-component spin angular momentum operators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</a:t>
            </a:r>
            <a:r>
              <a:rPr lang="en-US" dirty="0" smtClean="0"/>
              <a:t>operators of tw</a:t>
            </a:r>
            <a:r>
              <a:rPr lang="en-US" dirty="0" smtClean="0"/>
              <a:t>o electrons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2362200"/>
            <a:ext cx="5054600" cy="1358900"/>
          </a:xfrm>
          <a:prstGeom prst="rect">
            <a:avLst/>
          </a:prstGeom>
          <a:solidFill>
            <a:srgbClr val="FFC000">
              <a:alpha val="20000"/>
            </a:srgb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322" y="2336800"/>
            <a:ext cx="2679700" cy="1384300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150" y="4545012"/>
            <a:ext cx="2679700" cy="381000"/>
          </a:xfrm>
          <a:prstGeom prst="rect">
            <a:avLst/>
          </a:prstGeom>
          <a:solidFill>
            <a:srgbClr val="FFC000">
              <a:alpha val="20000"/>
            </a:srgb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123" y="6035257"/>
            <a:ext cx="4111754" cy="507624"/>
          </a:xfrm>
          <a:prstGeom prst="rect">
            <a:avLst/>
          </a:prstGeom>
          <a:solidFill>
            <a:srgbClr val="0070C0">
              <a:alpha val="20000"/>
            </a:srgbClr>
          </a:solidFill>
        </p:spPr>
      </p:pic>
    </p:spTree>
    <p:extLst>
      <p:ext uri="{BB962C8B-B14F-4D97-AF65-F5344CB8AC3E}">
        <p14:creationId xmlns:p14="http://schemas.microsoft.com/office/powerpoint/2010/main" val="1701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spin of singlet</a:t>
            </a:r>
            <a:endParaRPr lang="en-US" dirty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121369"/>
              </p:ext>
            </p:extLst>
          </p:nvPr>
        </p:nvGraphicFramePr>
        <p:xfrm>
          <a:off x="1071563" y="2844800"/>
          <a:ext cx="6667500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29" name="Equation" r:id="rId4" imgW="3962400" imgH="2032000" progId="Equation.DSMT4">
                  <p:embed/>
                </p:oleObj>
              </mc:Choice>
              <mc:Fallback>
                <p:oleObj name="Equation" r:id="rId4" imgW="3962400" imgH="203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844800"/>
                        <a:ext cx="6667500" cy="343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Donut 17"/>
          <p:cNvSpPr/>
          <p:nvPr/>
        </p:nvSpPr>
        <p:spPr>
          <a:xfrm>
            <a:off x="3733800" y="5715000"/>
            <a:ext cx="609600" cy="609600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2514600"/>
            <a:ext cx="82296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686174"/>
              </p:ext>
            </p:extLst>
          </p:nvPr>
        </p:nvGraphicFramePr>
        <p:xfrm>
          <a:off x="1295400" y="1676400"/>
          <a:ext cx="6540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0" name="Equation" r:id="rId6" imgW="3886200" imgH="304800" progId="Equation.DSMT4">
                  <p:embed/>
                </p:oleObj>
              </mc:Choice>
              <mc:Fallback>
                <p:oleObj name="Equation" r:id="rId6" imgW="3886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65405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7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spin of singlet</a:t>
            </a:r>
            <a:endParaRPr lang="en-US" dirty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21893"/>
              </p:ext>
            </p:extLst>
          </p:nvPr>
        </p:nvGraphicFramePr>
        <p:xfrm>
          <a:off x="635093" y="4648200"/>
          <a:ext cx="7670707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51" name="Equation" r:id="rId4" imgW="3746500" imgH="558800" progId="Equation.DSMT4">
                  <p:embed/>
                </p:oleObj>
              </mc:Choice>
              <mc:Fallback>
                <p:oleObj name="Equation" r:id="rId4" imgW="37465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93" y="4648200"/>
                        <a:ext cx="7670707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57380"/>
              </p:ext>
            </p:extLst>
          </p:nvPr>
        </p:nvGraphicFramePr>
        <p:xfrm>
          <a:off x="2133600" y="2133600"/>
          <a:ext cx="1544638" cy="139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52" name="Equation" r:id="rId6" imgW="495300" imgH="444500" progId="Equation.DSMT4">
                  <p:embed/>
                </p:oleObj>
              </mc:Choice>
              <mc:Fallback>
                <p:oleObj name="Equation" r:id="rId6" imgW="495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33600"/>
                        <a:ext cx="1544638" cy="139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24"/>
          <p:cNvSpPr>
            <a:spLocks noChangeShapeType="1"/>
          </p:cNvSpPr>
          <p:nvPr/>
        </p:nvSpPr>
        <p:spPr bwMode="auto">
          <a:xfrm>
            <a:off x="5791200" y="3195935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>
            <a:off x="5791200" y="2510135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268913" y="3007023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284788" y="2281535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14" name="Line 28"/>
          <p:cNvSpPr>
            <a:spLocks noChangeShapeType="1"/>
          </p:cNvSpPr>
          <p:nvPr/>
        </p:nvSpPr>
        <p:spPr bwMode="auto">
          <a:xfrm flipV="1">
            <a:off x="6096000" y="2967335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 rot="10800000" flipV="1">
            <a:off x="6629400" y="2967335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30"/>
          <p:cNvSpPr>
            <a:spLocks/>
          </p:cNvSpPr>
          <p:nvPr/>
        </p:nvSpPr>
        <p:spPr bwMode="auto">
          <a:xfrm rot="16200000">
            <a:off x="6172200" y="2814935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5257800" y="3805535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  <a:cs typeface="Arial" charset="0"/>
              </a:rPr>
              <a:t>Singlet</a:t>
            </a:r>
            <a:endParaRPr lang="en-US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276565">
            <a:off x="1093808" y="2052935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276565">
            <a:off x="1450388" y="2826681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8130936">
            <a:off x="3975147" y="5949949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0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spins of triplet</a:t>
            </a:r>
            <a:endParaRPr lang="en-US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23272"/>
              </p:ext>
            </p:extLst>
          </p:nvPr>
        </p:nvGraphicFramePr>
        <p:xfrm>
          <a:off x="1295400" y="1600200"/>
          <a:ext cx="6538912" cy="152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5" name="Equation" r:id="rId4" imgW="3886200" imgH="901700" progId="Equation.DSMT4">
                  <p:embed/>
                </p:oleObj>
              </mc:Choice>
              <mc:Fallback>
                <p:oleObj name="Equation" r:id="rId4" imgW="38862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00200"/>
                        <a:ext cx="6538912" cy="152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169664"/>
              </p:ext>
            </p:extLst>
          </p:nvPr>
        </p:nvGraphicFramePr>
        <p:xfrm>
          <a:off x="741363" y="3417888"/>
          <a:ext cx="7329487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6" name="Equation" r:id="rId6" imgW="4356100" imgH="1803400" progId="Equation.DSMT4">
                  <p:embed/>
                </p:oleObj>
              </mc:Choice>
              <mc:Fallback>
                <p:oleObj name="Equation" r:id="rId6" imgW="4356100" imgH="180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3417888"/>
                        <a:ext cx="7329487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nut 16"/>
          <p:cNvSpPr/>
          <p:nvPr/>
        </p:nvSpPr>
        <p:spPr>
          <a:xfrm>
            <a:off x="6705600" y="3962400"/>
            <a:ext cx="609600" cy="609600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3429000" y="5029200"/>
            <a:ext cx="609600" cy="609600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3352800" y="5943600"/>
            <a:ext cx="609600" cy="609600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3276600"/>
            <a:ext cx="82296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 rot="10800000">
            <a:off x="8070850" y="4038600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4953000" y="5105400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6324600" y="6011863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spin of triplet</a:t>
            </a:r>
            <a:endParaRPr lang="en-US" dirty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47738"/>
              </p:ext>
            </p:extLst>
          </p:nvPr>
        </p:nvGraphicFramePr>
        <p:xfrm>
          <a:off x="1245451" y="3810000"/>
          <a:ext cx="6526949" cy="270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75" name="Equation" r:id="rId4" imgW="3911600" imgH="1612900" progId="Equation.DSMT4">
                  <p:embed/>
                </p:oleObj>
              </mc:Choice>
              <mc:Fallback>
                <p:oleObj name="Equation" r:id="rId4" imgW="3911600" imgH="161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451" y="3810000"/>
                        <a:ext cx="6526949" cy="2703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193799"/>
              </p:ext>
            </p:extLst>
          </p:nvPr>
        </p:nvGraphicFramePr>
        <p:xfrm>
          <a:off x="1202532" y="1785937"/>
          <a:ext cx="2455862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76" name="Equation" r:id="rId6" imgW="787400" imgH="444500" progId="Equation.DSMT4">
                  <p:embed/>
                </p:oleObj>
              </mc:Choice>
              <mc:Fallback>
                <p:oleObj name="Equation" r:id="rId6" imgW="787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532" y="1785937"/>
                        <a:ext cx="2455862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4572000" y="28956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4572000" y="2209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V="1">
            <a:off x="4876800" y="25908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4876800" y="19050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6019800" y="28956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6019800" y="2209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rot="10800000" flipV="1">
            <a:off x="6858000" y="25908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rot="10800000" flipV="1">
            <a:off x="6858000" y="19050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7391400" y="28956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7391400" y="2209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7696200" y="25908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rot="10800000" flipV="1">
            <a:off x="8229600" y="19050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4049713" y="2706688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4065588" y="19812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33" name="AutoShape 22"/>
          <p:cNvSpPr>
            <a:spLocks/>
          </p:cNvSpPr>
          <p:nvPr/>
        </p:nvSpPr>
        <p:spPr bwMode="auto">
          <a:xfrm rot="16200000">
            <a:off x="6438900" y="1409700"/>
            <a:ext cx="304800" cy="4038600"/>
          </a:xfrm>
          <a:prstGeom prst="leftBrace">
            <a:avLst>
              <a:gd name="adj1" fmla="val 1104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23"/>
          <p:cNvSpPr txBox="1">
            <a:spLocks noChangeArrowheads="1"/>
          </p:cNvSpPr>
          <p:nvPr/>
        </p:nvSpPr>
        <p:spPr bwMode="auto">
          <a:xfrm>
            <a:off x="5334000" y="3580911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  <a:cs typeface="Arial" charset="0"/>
              </a:rPr>
              <a:t>Triplet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35" name="Right Arrow 34"/>
          <p:cNvSpPr/>
          <p:nvPr/>
        </p:nvSpPr>
        <p:spPr>
          <a:xfrm rot="1276565">
            <a:off x="94742" y="1817054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276565">
            <a:off x="451322" y="2590800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0800000">
            <a:off x="7543800" y="5562600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multiplicity</a:t>
            </a:r>
            <a:endParaRPr 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i="1" dirty="0" smtClean="0"/>
              <a:t>S </a:t>
            </a:r>
            <a:r>
              <a:rPr lang="en-US" dirty="0"/>
              <a:t>= 0	: </a:t>
            </a:r>
            <a:r>
              <a:rPr lang="en-US" dirty="0" smtClean="0"/>
              <a:t>singlet (even number of electrons)</a:t>
            </a:r>
            <a:endParaRPr lang="en-US" dirty="0"/>
          </a:p>
          <a:p>
            <a:r>
              <a:rPr lang="en-US" i="1" dirty="0" smtClean="0"/>
              <a:t>S </a:t>
            </a:r>
            <a:r>
              <a:rPr lang="en-US" dirty="0"/>
              <a:t>= </a:t>
            </a:r>
            <a:r>
              <a:rPr lang="en-US" dirty="0" smtClean="0">
                <a:cs typeface="Arial" charset="0"/>
              </a:rPr>
              <a:t>1/2</a:t>
            </a:r>
            <a:r>
              <a:rPr lang="en-US" dirty="0">
                <a:cs typeface="Arial" charset="0"/>
              </a:rPr>
              <a:t>	</a:t>
            </a:r>
            <a:r>
              <a:rPr lang="en-US" dirty="0"/>
              <a:t>: </a:t>
            </a:r>
            <a:r>
              <a:rPr lang="en-US" dirty="0" smtClean="0"/>
              <a:t>doublet (odd)</a:t>
            </a:r>
            <a:endParaRPr lang="en-US" dirty="0"/>
          </a:p>
          <a:p>
            <a:r>
              <a:rPr lang="en-US" i="1" dirty="0" smtClean="0"/>
              <a:t>S </a:t>
            </a:r>
            <a:r>
              <a:rPr lang="en-US" dirty="0"/>
              <a:t>= 1	: </a:t>
            </a:r>
            <a:r>
              <a:rPr lang="en-US" dirty="0" smtClean="0"/>
              <a:t>triplet (even)</a:t>
            </a:r>
            <a:endParaRPr lang="en-US" dirty="0"/>
          </a:p>
          <a:p>
            <a:r>
              <a:rPr lang="en-US" i="1" dirty="0" smtClean="0"/>
              <a:t>S </a:t>
            </a:r>
            <a:r>
              <a:rPr lang="en-US" dirty="0"/>
              <a:t>= </a:t>
            </a:r>
            <a:r>
              <a:rPr lang="en-US" dirty="0" smtClean="0"/>
              <a:t>3/2</a:t>
            </a:r>
            <a:r>
              <a:rPr lang="en-US" dirty="0">
                <a:cs typeface="Arial" charset="0"/>
              </a:rPr>
              <a:t>	</a:t>
            </a:r>
            <a:r>
              <a:rPr lang="en-US" dirty="0"/>
              <a:t>: </a:t>
            </a:r>
            <a:r>
              <a:rPr lang="en-US" dirty="0" smtClean="0"/>
              <a:t>quartet (odd)</a:t>
            </a:r>
            <a:endParaRPr lang="en-US" dirty="0"/>
          </a:p>
          <a:p>
            <a:endParaRPr lang="en-US" dirty="0"/>
          </a:p>
          <a:p>
            <a:r>
              <a:rPr lang="en-US" dirty="0"/>
              <a:t>All </a:t>
            </a:r>
            <a:r>
              <a:rPr lang="en-US" dirty="0" err="1"/>
              <a:t>radiative</a:t>
            </a:r>
            <a:r>
              <a:rPr lang="en-US" dirty="0"/>
              <a:t> transitions between </a:t>
            </a:r>
            <a:r>
              <a:rPr lang="en-US" dirty="0" smtClean="0"/>
              <a:t>states with different </a:t>
            </a:r>
            <a:r>
              <a:rPr lang="en-US" dirty="0"/>
              <a:t>spin </a:t>
            </a:r>
            <a:r>
              <a:rPr lang="en-US" dirty="0" smtClean="0"/>
              <a:t>multiplicities are </a:t>
            </a:r>
            <a:r>
              <a:rPr lang="en-US" b="1" dirty="0"/>
              <a:t>forbidden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Atoms with </a:t>
            </a:r>
            <a:r>
              <a:rPr lang="en-US" i="1" dirty="0" smtClean="0"/>
              <a:t>S </a:t>
            </a:r>
            <a:r>
              <a:rPr lang="en-US" dirty="0" smtClean="0"/>
              <a:t>&gt; 0 are magnetic and highly degenerate.</a:t>
            </a:r>
            <a:endParaRPr lang="en-US" dirty="0"/>
          </a:p>
          <a:p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383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53400" cy="4411662"/>
          </a:xfrm>
        </p:spPr>
        <p:txBody>
          <a:bodyPr/>
          <a:lstStyle/>
          <a:p>
            <a:r>
              <a:rPr lang="en-US" sz="2800" dirty="0" smtClean="0"/>
              <a:t>The expectation value of the Hamiltonian in the normalized, antisymmetric wave function of the helium atom is a good approximation to its energy.</a:t>
            </a:r>
          </a:p>
          <a:p>
            <a:r>
              <a:rPr lang="en-US" sz="2800" dirty="0" smtClean="0"/>
              <a:t>It </a:t>
            </a:r>
            <a:r>
              <a:rPr lang="en-US" sz="2800" dirty="0" smtClean="0"/>
              <a:t>explains </a:t>
            </a:r>
            <a:r>
              <a:rPr lang="en-US" sz="2800" dirty="0" smtClean="0"/>
              <a:t>the </a:t>
            </a:r>
            <a:r>
              <a:rPr lang="en-US" sz="2800" b="1" dirty="0" smtClean="0"/>
              <a:t>shielding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b="1" dirty="0" smtClean="0"/>
              <a:t>spin </a:t>
            </a:r>
            <a:r>
              <a:rPr lang="en-US" sz="2800" b="1" dirty="0" smtClean="0"/>
              <a:t>correlation* </a:t>
            </a:r>
            <a:r>
              <a:rPr lang="en-US" sz="2800" dirty="0" smtClean="0"/>
              <a:t>effects (including Hund’s rule*).</a:t>
            </a:r>
            <a:endParaRPr lang="en-US" sz="2800" dirty="0" smtClean="0"/>
          </a:p>
          <a:p>
            <a:r>
              <a:rPr lang="en-US" sz="2800" b="1" dirty="0" smtClean="0"/>
              <a:t>Total spin angular momenta </a:t>
            </a:r>
            <a:r>
              <a:rPr lang="en-US" sz="2800" dirty="0" smtClean="0"/>
              <a:t>of the helium atom in the singlet and triplet states are obtained. The concept of the </a:t>
            </a:r>
            <a:r>
              <a:rPr lang="en-US" sz="2800" b="1" dirty="0" smtClean="0"/>
              <a:t>spin multiplicity </a:t>
            </a:r>
            <a:r>
              <a:rPr lang="en-US" sz="2800" dirty="0" smtClean="0"/>
              <a:t>is introduced.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3062" y="6096000"/>
            <a:ext cx="814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* Caveat – a full and correct explanation needs more than just the presence/absence of the exchange term.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14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approximation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orbital </a:t>
            </a:r>
            <a:r>
              <a:rPr lang="en-US" dirty="0" smtClean="0"/>
              <a:t>approximation: an approximate or forced separation of variables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must </a:t>
            </a:r>
            <a:r>
              <a:rPr lang="en-US" dirty="0"/>
              <a:t>consider </a:t>
            </a:r>
            <a:r>
              <a:rPr lang="en-US" b="1" dirty="0"/>
              <a:t>spin</a:t>
            </a:r>
            <a:r>
              <a:rPr lang="en-US" dirty="0"/>
              <a:t> and </a:t>
            </a:r>
            <a:r>
              <a:rPr lang="en-US" b="1" dirty="0"/>
              <a:t>anti-symmetry</a:t>
            </a:r>
            <a:r>
              <a:rPr lang="en-US" dirty="0"/>
              <a:t>:</a:t>
            </a: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07835"/>
              </p:ext>
            </p:extLst>
          </p:nvPr>
        </p:nvGraphicFramePr>
        <p:xfrm>
          <a:off x="1136650" y="2782888"/>
          <a:ext cx="6792913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6" name="Equation" r:id="rId4" imgW="2349500" imgH="279400" progId="Equation.3">
                  <p:embed/>
                </p:oleObj>
              </mc:Choice>
              <mc:Fallback>
                <p:oleObj name="Equation" r:id="rId4" imgW="23495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782888"/>
                        <a:ext cx="6792913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846355"/>
              </p:ext>
            </p:extLst>
          </p:nvPr>
        </p:nvGraphicFramePr>
        <p:xfrm>
          <a:off x="190500" y="4411485"/>
          <a:ext cx="8831263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27" name="Equation" r:id="rId6" imgW="3759200" imgH="457200" progId="Equation.DSMT4">
                  <p:embed/>
                </p:oleObj>
              </mc:Choice>
              <mc:Fallback>
                <p:oleObj name="Equation" r:id="rId6" imgW="37592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4411485"/>
                        <a:ext cx="8831263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2" name="Oval 6"/>
          <p:cNvSpPr>
            <a:spLocks noChangeArrowheads="1"/>
          </p:cNvSpPr>
          <p:nvPr/>
        </p:nvSpPr>
        <p:spPr bwMode="auto">
          <a:xfrm>
            <a:off x="4191000" y="4667072"/>
            <a:ext cx="609600" cy="6096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4191000" y="5276672"/>
            <a:ext cx="48164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3300"/>
                </a:solidFill>
              </a:rPr>
              <a:t>Antisymmetrizer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that forms an </a:t>
            </a:r>
            <a:r>
              <a:rPr lang="en-US" dirty="0" err="1" smtClean="0">
                <a:solidFill>
                  <a:srgbClr val="FF3300"/>
                </a:solidFill>
              </a:rPr>
              <a:t>antisymmetric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linear combination of products</a:t>
            </a:r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838200" y="4743272"/>
            <a:ext cx="457200" cy="4572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28135" y="5181600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Spin variable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657600" y="4667072"/>
            <a:ext cx="609600" cy="609600"/>
          </a:xfrm>
          <a:prstGeom prst="ellips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81400" y="4114800"/>
            <a:ext cx="4816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Normalization coefficient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4114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Orthonormal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7467600" y="4648200"/>
            <a:ext cx="609600" cy="609600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wave functions in the orbital </a:t>
            </a:r>
            <a:r>
              <a:rPr lang="en-US" dirty="0"/>
              <a:t>approximation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singlet </a:t>
            </a:r>
            <a:r>
              <a:rPr lang="en-US" dirty="0" smtClean="0"/>
              <a:t>(1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state </a:t>
            </a:r>
            <a:r>
              <a:rPr lang="en-US" dirty="0"/>
              <a:t>of </a:t>
            </a:r>
            <a:r>
              <a:rPr lang="en-US" dirty="0" smtClean="0"/>
              <a:t>the helium </a:t>
            </a:r>
            <a:r>
              <a:rPr lang="en-US" dirty="0"/>
              <a:t>atom:</a:t>
            </a:r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583791"/>
              </p:ext>
            </p:extLst>
          </p:nvPr>
        </p:nvGraphicFramePr>
        <p:xfrm>
          <a:off x="933450" y="2992438"/>
          <a:ext cx="7183438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01" name="Equation" r:id="rId4" imgW="3327400" imgH="889000" progId="Equation.DSMT4">
                  <p:embed/>
                </p:oleObj>
              </mc:Choice>
              <mc:Fallback>
                <p:oleObj name="Equation" r:id="rId4" imgW="3327400" imgH="889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2992438"/>
                        <a:ext cx="7183438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5200" y="2514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Orthonormal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657600" y="3048000"/>
            <a:ext cx="609600" cy="609600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724400" y="3048000"/>
            <a:ext cx="609600" cy="609600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438400" y="3657600"/>
            <a:ext cx="609600" cy="609600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886200" y="3657600"/>
            <a:ext cx="609600" cy="609600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4819948">
            <a:off x="2927353" y="5236310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wave functions in the orbital approximation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triplet (1</a:t>
            </a:r>
            <a:r>
              <a:rPr lang="en-US" i="1" dirty="0" smtClean="0"/>
              <a:t>sα</a:t>
            </a:r>
            <a:r>
              <a:rPr lang="en-US" dirty="0" smtClean="0"/>
              <a:t>)</a:t>
            </a:r>
            <a:r>
              <a:rPr lang="en-US" baseline="30000" dirty="0" smtClean="0"/>
              <a:t>1</a:t>
            </a:r>
            <a:r>
              <a:rPr lang="en-US" dirty="0" smtClean="0"/>
              <a:t>(2</a:t>
            </a:r>
            <a:r>
              <a:rPr lang="en-US" i="1" dirty="0"/>
              <a:t>sα</a:t>
            </a:r>
            <a:r>
              <a:rPr lang="en-US" dirty="0" smtClean="0"/>
              <a:t>)</a:t>
            </a:r>
            <a:r>
              <a:rPr lang="en-US" baseline="30000" dirty="0" smtClean="0"/>
              <a:t>1</a:t>
            </a:r>
            <a:r>
              <a:rPr lang="en-US" dirty="0" smtClean="0"/>
              <a:t> state </a:t>
            </a:r>
            <a:r>
              <a:rPr lang="en-US" dirty="0"/>
              <a:t>of the helium atom:</a:t>
            </a:r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54469"/>
              </p:ext>
            </p:extLst>
          </p:nvPr>
        </p:nvGraphicFramePr>
        <p:xfrm>
          <a:off x="893763" y="2971800"/>
          <a:ext cx="7265987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4" imgW="3365500" imgH="914400" progId="Equation.DSMT4">
                  <p:embed/>
                </p:oleObj>
              </mc:Choice>
              <mc:Fallback>
                <p:oleObj name="Equation" r:id="rId4" imgW="33655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2971800"/>
                        <a:ext cx="7265987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4819948">
            <a:off x="1051662" y="5193447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5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ordering</a:t>
            </a:r>
          </a:p>
        </p:txBody>
      </p:sp>
      <p:sp>
        <p:nvSpPr>
          <p:cNvPr id="240644" name="Line 4"/>
          <p:cNvSpPr>
            <a:spLocks noChangeShapeType="1"/>
          </p:cNvSpPr>
          <p:nvPr/>
        </p:nvSpPr>
        <p:spPr bwMode="auto">
          <a:xfrm>
            <a:off x="685800" y="46482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5" name="Line 5"/>
          <p:cNvSpPr>
            <a:spLocks noChangeShapeType="1"/>
          </p:cNvSpPr>
          <p:nvPr/>
        </p:nvSpPr>
        <p:spPr bwMode="auto">
          <a:xfrm>
            <a:off x="685800" y="39624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6" name="Line 6"/>
          <p:cNvSpPr>
            <a:spLocks noChangeShapeType="1"/>
          </p:cNvSpPr>
          <p:nvPr/>
        </p:nvSpPr>
        <p:spPr bwMode="auto">
          <a:xfrm flipV="1">
            <a:off x="990600" y="43434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7" name="Line 7"/>
          <p:cNvSpPr>
            <a:spLocks noChangeShapeType="1"/>
          </p:cNvSpPr>
          <p:nvPr/>
        </p:nvSpPr>
        <p:spPr bwMode="auto">
          <a:xfrm flipV="1">
            <a:off x="990600" y="36576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>
            <a:off x="2133600" y="46482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49" name="Line 9"/>
          <p:cNvSpPr>
            <a:spLocks noChangeShapeType="1"/>
          </p:cNvSpPr>
          <p:nvPr/>
        </p:nvSpPr>
        <p:spPr bwMode="auto">
          <a:xfrm>
            <a:off x="2133600" y="39624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0" name="Line 10"/>
          <p:cNvSpPr>
            <a:spLocks noChangeShapeType="1"/>
          </p:cNvSpPr>
          <p:nvPr/>
        </p:nvSpPr>
        <p:spPr bwMode="auto">
          <a:xfrm rot="10800000" flipV="1">
            <a:off x="2971800" y="43434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1" name="Line 11"/>
          <p:cNvSpPr>
            <a:spLocks noChangeShapeType="1"/>
          </p:cNvSpPr>
          <p:nvPr/>
        </p:nvSpPr>
        <p:spPr bwMode="auto">
          <a:xfrm rot="10800000" flipV="1">
            <a:off x="2971800" y="36576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2" name="Line 12"/>
          <p:cNvSpPr>
            <a:spLocks noChangeShapeType="1"/>
          </p:cNvSpPr>
          <p:nvPr/>
        </p:nvSpPr>
        <p:spPr bwMode="auto">
          <a:xfrm>
            <a:off x="3505200" y="46482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3" name="Line 13"/>
          <p:cNvSpPr>
            <a:spLocks noChangeShapeType="1"/>
          </p:cNvSpPr>
          <p:nvPr/>
        </p:nvSpPr>
        <p:spPr bwMode="auto">
          <a:xfrm>
            <a:off x="3505200" y="39624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4" name="Line 14"/>
          <p:cNvSpPr>
            <a:spLocks noChangeShapeType="1"/>
          </p:cNvSpPr>
          <p:nvPr/>
        </p:nvSpPr>
        <p:spPr bwMode="auto">
          <a:xfrm flipV="1">
            <a:off x="3810000" y="43434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5" name="Line 15"/>
          <p:cNvSpPr>
            <a:spLocks noChangeShapeType="1"/>
          </p:cNvSpPr>
          <p:nvPr/>
        </p:nvSpPr>
        <p:spPr bwMode="auto">
          <a:xfrm rot="10800000" flipV="1">
            <a:off x="4343400" y="36576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163513" y="4459288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179388" y="37338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58" name="AutoShape 18"/>
          <p:cNvSpPr>
            <a:spLocks/>
          </p:cNvSpPr>
          <p:nvPr/>
        </p:nvSpPr>
        <p:spPr bwMode="auto">
          <a:xfrm rot="16200000">
            <a:off x="2552700" y="3162300"/>
            <a:ext cx="304800" cy="4038600"/>
          </a:xfrm>
          <a:prstGeom prst="leftBrace">
            <a:avLst>
              <a:gd name="adj1" fmla="val 1104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1371600" y="5334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  <a:cs typeface="Arial" charset="0"/>
              </a:rPr>
              <a:t>Triplet states</a:t>
            </a:r>
            <a:endParaRPr lang="el-GR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40660" name="Line 20"/>
          <p:cNvSpPr>
            <a:spLocks noChangeShapeType="1"/>
          </p:cNvSpPr>
          <p:nvPr/>
        </p:nvSpPr>
        <p:spPr bwMode="auto">
          <a:xfrm>
            <a:off x="7391400" y="56388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1" name="Line 21"/>
          <p:cNvSpPr>
            <a:spLocks noChangeShapeType="1"/>
          </p:cNvSpPr>
          <p:nvPr/>
        </p:nvSpPr>
        <p:spPr bwMode="auto">
          <a:xfrm>
            <a:off x="7391400" y="495300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2" name="Text Box 22"/>
          <p:cNvSpPr txBox="1">
            <a:spLocks noChangeArrowheads="1"/>
          </p:cNvSpPr>
          <p:nvPr/>
        </p:nvSpPr>
        <p:spPr bwMode="auto">
          <a:xfrm>
            <a:off x="6869113" y="548640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63" name="Text Box 23"/>
          <p:cNvSpPr txBox="1">
            <a:spLocks noChangeArrowheads="1"/>
          </p:cNvSpPr>
          <p:nvPr/>
        </p:nvSpPr>
        <p:spPr bwMode="auto">
          <a:xfrm>
            <a:off x="6884988" y="4760913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64" name="Line 24"/>
          <p:cNvSpPr>
            <a:spLocks noChangeShapeType="1"/>
          </p:cNvSpPr>
          <p:nvPr/>
        </p:nvSpPr>
        <p:spPr bwMode="auto">
          <a:xfrm flipV="1">
            <a:off x="7696200" y="54102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5" name="Line 25"/>
          <p:cNvSpPr>
            <a:spLocks noChangeShapeType="1"/>
          </p:cNvSpPr>
          <p:nvPr/>
        </p:nvSpPr>
        <p:spPr bwMode="auto">
          <a:xfrm rot="10800000" flipV="1">
            <a:off x="8229600" y="54102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6" name="AutoShape 26"/>
          <p:cNvSpPr>
            <a:spLocks/>
          </p:cNvSpPr>
          <p:nvPr/>
        </p:nvSpPr>
        <p:spPr bwMode="auto">
          <a:xfrm rot="16200000">
            <a:off x="7772400" y="525780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68580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cs typeface="Arial" charset="0"/>
              </a:rPr>
              <a:t>Singlet 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B</a:t>
            </a:r>
            <a:endParaRPr lang="en-US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40668" name="Line 28"/>
          <p:cNvSpPr>
            <a:spLocks noChangeShapeType="1"/>
          </p:cNvSpPr>
          <p:nvPr/>
        </p:nvSpPr>
        <p:spPr bwMode="auto">
          <a:xfrm>
            <a:off x="5410200" y="445135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69" name="Line 29"/>
          <p:cNvSpPr>
            <a:spLocks noChangeShapeType="1"/>
          </p:cNvSpPr>
          <p:nvPr/>
        </p:nvSpPr>
        <p:spPr bwMode="auto">
          <a:xfrm>
            <a:off x="5410200" y="3765550"/>
            <a:ext cx="1143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0" name="Text Box 30"/>
          <p:cNvSpPr txBox="1">
            <a:spLocks noChangeArrowheads="1"/>
          </p:cNvSpPr>
          <p:nvPr/>
        </p:nvSpPr>
        <p:spPr bwMode="auto">
          <a:xfrm>
            <a:off x="4887913" y="4262438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71" name="Text Box 31"/>
          <p:cNvSpPr txBox="1">
            <a:spLocks noChangeArrowheads="1"/>
          </p:cNvSpPr>
          <p:nvPr/>
        </p:nvSpPr>
        <p:spPr bwMode="auto">
          <a:xfrm>
            <a:off x="4903788" y="3536950"/>
            <a:ext cx="50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i="1"/>
              <a:t>s</a:t>
            </a:r>
            <a:endParaRPr lang="en-US"/>
          </a:p>
        </p:txBody>
      </p:sp>
      <p:sp>
        <p:nvSpPr>
          <p:cNvPr id="240672" name="Line 32"/>
          <p:cNvSpPr>
            <a:spLocks noChangeShapeType="1"/>
          </p:cNvSpPr>
          <p:nvPr/>
        </p:nvSpPr>
        <p:spPr bwMode="auto">
          <a:xfrm flipV="1">
            <a:off x="5715000" y="422275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3" name="Line 33"/>
          <p:cNvSpPr>
            <a:spLocks noChangeShapeType="1"/>
          </p:cNvSpPr>
          <p:nvPr/>
        </p:nvSpPr>
        <p:spPr bwMode="auto">
          <a:xfrm rot="10800000" flipV="1">
            <a:off x="6248400" y="3505200"/>
            <a:ext cx="1588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674" name="AutoShape 34"/>
          <p:cNvSpPr>
            <a:spLocks/>
          </p:cNvSpPr>
          <p:nvPr/>
        </p:nvSpPr>
        <p:spPr bwMode="auto">
          <a:xfrm rot="16200000">
            <a:off x="5791200" y="4070350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75" name="Text Box 35"/>
          <p:cNvSpPr txBox="1">
            <a:spLocks noChangeArrowheads="1"/>
          </p:cNvSpPr>
          <p:nvPr/>
        </p:nvSpPr>
        <p:spPr bwMode="auto">
          <a:xfrm>
            <a:off x="4648200" y="506095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3300"/>
                </a:solidFill>
                <a:cs typeface="Arial" charset="0"/>
              </a:rPr>
              <a:t>Singlet </a:t>
            </a:r>
            <a:r>
              <a:rPr lang="en-US" dirty="0" smtClean="0">
                <a:solidFill>
                  <a:srgbClr val="FF3300"/>
                </a:solidFill>
                <a:cs typeface="Arial" charset="0"/>
              </a:rPr>
              <a:t>A</a:t>
            </a:r>
            <a:endParaRPr lang="el-GR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240676" name="Text Box 36"/>
          <p:cNvSpPr txBox="1">
            <a:spLocks noChangeArrowheads="1"/>
          </p:cNvSpPr>
          <p:nvPr/>
        </p:nvSpPr>
        <p:spPr bwMode="auto">
          <a:xfrm>
            <a:off x="2038057" y="5716306"/>
            <a:ext cx="1245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/>
              <a:t>19.8 eV</a:t>
            </a:r>
            <a:endParaRPr lang="en-US" baseline="30000" dirty="0"/>
          </a:p>
        </p:txBody>
      </p:sp>
      <p:sp>
        <p:nvSpPr>
          <p:cNvPr id="240677" name="Text Box 37"/>
          <p:cNvSpPr txBox="1">
            <a:spLocks noChangeArrowheads="1"/>
          </p:cNvSpPr>
          <p:nvPr/>
        </p:nvSpPr>
        <p:spPr bwMode="auto">
          <a:xfrm>
            <a:off x="5317130" y="5421609"/>
            <a:ext cx="12458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/>
              <a:t>20.6 eV</a:t>
            </a:r>
            <a:endParaRPr lang="en-US" baseline="30000" dirty="0"/>
          </a:p>
        </p:txBody>
      </p:sp>
      <p:sp>
        <p:nvSpPr>
          <p:cNvPr id="240678" name="Text Box 38"/>
          <p:cNvSpPr txBox="1">
            <a:spLocks noChangeArrowheads="1"/>
          </p:cNvSpPr>
          <p:nvPr/>
        </p:nvSpPr>
        <p:spPr bwMode="auto">
          <a:xfrm>
            <a:off x="6096000" y="6248400"/>
            <a:ext cx="817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0 </a:t>
            </a:r>
            <a:r>
              <a:rPr lang="en-US" dirty="0" smtClean="0"/>
              <a:t>eV</a:t>
            </a:r>
            <a:endParaRPr lang="en-US" baseline="30000" dirty="0"/>
          </a:p>
        </p:txBody>
      </p:sp>
      <p:graphicFrame>
        <p:nvGraphicFramePr>
          <p:cNvPr id="240680" name="Object 40"/>
          <p:cNvGraphicFramePr>
            <a:graphicFrameLocks noChangeAspect="1"/>
          </p:cNvGraphicFramePr>
          <p:nvPr>
            <p:extLst/>
          </p:nvPr>
        </p:nvGraphicFramePr>
        <p:xfrm>
          <a:off x="792163" y="1554163"/>
          <a:ext cx="732948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8" name="Equation" r:id="rId4" imgW="3022600" imgH="482600" progId="Equation.3">
                  <p:embed/>
                </p:oleObj>
              </mc:Choice>
              <mc:Fallback>
                <p:oleObj name="Equation" r:id="rId4" imgW="3022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554163"/>
                        <a:ext cx="7329487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81" name="AutoShape 41"/>
          <p:cNvSpPr>
            <a:spLocks/>
          </p:cNvSpPr>
          <p:nvPr/>
        </p:nvSpPr>
        <p:spPr bwMode="auto">
          <a:xfrm rot="16200000">
            <a:off x="2628900" y="1393825"/>
            <a:ext cx="304800" cy="2667000"/>
          </a:xfrm>
          <a:prstGeom prst="leftBrace">
            <a:avLst>
              <a:gd name="adj1" fmla="val 729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2" name="Text Box 42"/>
          <p:cNvSpPr txBox="1">
            <a:spLocks noChangeArrowheads="1"/>
          </p:cNvSpPr>
          <p:nvPr/>
        </p:nvSpPr>
        <p:spPr bwMode="auto">
          <a:xfrm>
            <a:off x="1143000" y="28035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Hydrogenic</a:t>
            </a:r>
            <a:r>
              <a:rPr lang="en-US" sz="2000" dirty="0">
                <a:solidFill>
                  <a:srgbClr val="0000FF"/>
                </a:solidFill>
              </a:rPr>
              <a:t> electron 1</a:t>
            </a:r>
          </a:p>
        </p:txBody>
      </p:sp>
      <p:sp>
        <p:nvSpPr>
          <p:cNvPr id="240683" name="AutoShape 43"/>
          <p:cNvSpPr>
            <a:spLocks/>
          </p:cNvSpPr>
          <p:nvPr/>
        </p:nvSpPr>
        <p:spPr bwMode="auto">
          <a:xfrm rot="16200000">
            <a:off x="5295900" y="1393825"/>
            <a:ext cx="304800" cy="2667000"/>
          </a:xfrm>
          <a:prstGeom prst="leftBrace">
            <a:avLst>
              <a:gd name="adj1" fmla="val 7291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4" name="Text Box 44"/>
          <p:cNvSpPr txBox="1">
            <a:spLocks noChangeArrowheads="1"/>
          </p:cNvSpPr>
          <p:nvPr/>
        </p:nvSpPr>
        <p:spPr bwMode="auto">
          <a:xfrm>
            <a:off x="3810000" y="2803525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Hydrogenic</a:t>
            </a:r>
            <a:r>
              <a:rPr lang="en-US" sz="2000" dirty="0">
                <a:solidFill>
                  <a:srgbClr val="0000FF"/>
                </a:solidFill>
              </a:rPr>
              <a:t> electron 2</a:t>
            </a:r>
          </a:p>
        </p:txBody>
      </p:sp>
      <p:sp>
        <p:nvSpPr>
          <p:cNvPr id="240685" name="AutoShape 45"/>
          <p:cNvSpPr>
            <a:spLocks noChangeArrowheads="1"/>
          </p:cNvSpPr>
          <p:nvPr/>
        </p:nvSpPr>
        <p:spPr bwMode="auto">
          <a:xfrm>
            <a:off x="6934200" y="1600200"/>
            <a:ext cx="1219200" cy="112712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86" name="Text Box 46"/>
          <p:cNvSpPr txBox="1">
            <a:spLocks noChangeArrowheads="1"/>
          </p:cNvSpPr>
          <p:nvPr/>
        </p:nvSpPr>
        <p:spPr bwMode="auto">
          <a:xfrm>
            <a:off x="6858000" y="2800290"/>
            <a:ext cx="13822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Interaction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18950" y="3889027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Spin correlation</a:t>
            </a:r>
            <a:endParaRPr lang="en-US" b="1" i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657648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^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76600" y="6172200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7030A0"/>
                </a:solidFill>
              </a:rPr>
              <a:t>Shielding</a:t>
            </a:r>
            <a:endParaRPr lang="en-US" b="1" i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energy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973099"/>
              </p:ext>
            </p:extLst>
          </p:nvPr>
        </p:nvGraphicFramePr>
        <p:xfrm>
          <a:off x="762000" y="1914525"/>
          <a:ext cx="7269162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05" name="Equation" r:id="rId4" imgW="2997200" imgH="685800" progId="Equation.DSMT4">
                  <p:embed/>
                </p:oleObj>
              </mc:Choice>
              <mc:Fallback>
                <p:oleObj name="Equation" r:id="rId4" imgW="2997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14525"/>
                        <a:ext cx="7269162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4093945"/>
            <a:ext cx="5861050" cy="1803400"/>
          </a:xfrm>
          <a:prstGeom prst="rect">
            <a:avLst/>
          </a:prstGeom>
          <a:solidFill>
            <a:srgbClr val="7030A0">
              <a:alpha val="20000"/>
            </a:srgbClr>
          </a:solidFill>
        </p:spPr>
      </p:pic>
    </p:spTree>
    <p:extLst>
      <p:ext uri="{BB962C8B-B14F-4D97-AF65-F5344CB8AC3E}">
        <p14:creationId xmlns:p14="http://schemas.microsoft.com/office/powerpoint/2010/main" val="13567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energy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71146"/>
            <a:ext cx="3744757" cy="1152233"/>
          </a:xfrm>
          <a:prstGeom prst="rect">
            <a:avLst/>
          </a:prstGeom>
          <a:solidFill>
            <a:srgbClr val="7030A0">
              <a:alpha val="20000"/>
            </a:srgbClr>
          </a:solidFill>
        </p:spPr>
      </p:pic>
      <p:sp>
        <p:nvSpPr>
          <p:cNvPr id="6" name="TextBox 5"/>
          <p:cNvSpPr txBox="1"/>
          <p:nvPr/>
        </p:nvSpPr>
        <p:spPr>
          <a:xfrm>
            <a:off x="1104900" y="38817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Justification #1: </a:t>
            </a:r>
            <a:r>
              <a:rPr lang="en-US" smtClean="0">
                <a:solidFill>
                  <a:srgbClr val="0000FF"/>
                </a:solidFill>
              </a:rPr>
              <a:t>First-order perturbation theory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5350" y="5263120"/>
            <a:ext cx="735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Justification #2: </a:t>
            </a:r>
            <a:r>
              <a:rPr lang="en-US" dirty="0" err="1" smtClean="0">
                <a:solidFill>
                  <a:srgbClr val="0000FF"/>
                </a:solidFill>
              </a:rPr>
              <a:t>Variational</a:t>
            </a:r>
            <a:r>
              <a:rPr lang="en-US" dirty="0" smtClean="0">
                <a:solidFill>
                  <a:srgbClr val="0000FF"/>
                </a:solidFill>
              </a:rPr>
              <a:t> principle (see Lecture 26)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085" y="5865137"/>
            <a:ext cx="3060700" cy="6858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7035813">
            <a:off x="4659194" y="3796194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035813">
            <a:off x="7266105" y="3795323"/>
            <a:ext cx="990600" cy="4572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34177"/>
              </p:ext>
            </p:extLst>
          </p:nvPr>
        </p:nvGraphicFramePr>
        <p:xfrm>
          <a:off x="4343400" y="2175994"/>
          <a:ext cx="4419600" cy="101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1" name="Equation" r:id="rId6" imgW="2997200" imgH="685800" progId="Equation.DSMT4">
                  <p:embed/>
                </p:oleObj>
              </mc:Choice>
              <mc:Fallback>
                <p:oleObj name="Equation" r:id="rId6" imgW="2997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75994"/>
                        <a:ext cx="4419600" cy="101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Donut 14"/>
          <p:cNvSpPr/>
          <p:nvPr/>
        </p:nvSpPr>
        <p:spPr>
          <a:xfrm>
            <a:off x="7715249" y="2049864"/>
            <a:ext cx="1265393" cy="1302935"/>
          </a:xfrm>
          <a:prstGeom prst="donut">
            <a:avLst>
              <a:gd name="adj" fmla="val 11364"/>
            </a:avLst>
          </a:prstGeom>
          <a:solidFill>
            <a:srgbClr val="660066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250" y="4507144"/>
            <a:ext cx="7683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smtClean="0"/>
              <a:t>1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singlet helium</a:t>
            </a:r>
            <a:endParaRPr lang="en-US" dirty="0"/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9166"/>
              </p:ext>
            </p:extLst>
          </p:nvPr>
        </p:nvGraphicFramePr>
        <p:xfrm>
          <a:off x="857250" y="4343400"/>
          <a:ext cx="7183438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8" name="Equation" r:id="rId4" imgW="3327400" imgH="279400" progId="Equation.DSMT4">
                  <p:embed/>
                </p:oleObj>
              </mc:Choice>
              <mc:Fallback>
                <p:oleObj name="Equation" r:id="rId4" imgW="3327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343400"/>
                        <a:ext cx="7183438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073992"/>
              </p:ext>
            </p:extLst>
          </p:nvPr>
        </p:nvGraphicFramePr>
        <p:xfrm>
          <a:off x="762000" y="2295525"/>
          <a:ext cx="7269162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39" name="Equation" r:id="rId6" imgW="2997200" imgH="685800" progId="Equation.DSMT4">
                  <p:embed/>
                </p:oleObj>
              </mc:Choice>
              <mc:Fallback>
                <p:oleObj name="Equation" r:id="rId6" imgW="2997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95525"/>
                        <a:ext cx="7269162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1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15024</TotalTime>
  <Words>679</Words>
  <Application>Microsoft Macintosh PowerPoint</Application>
  <PresentationFormat>On-screen Show (4:3)</PresentationFormat>
  <Paragraphs>167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Symbol</vt:lpstr>
      <vt:lpstr>Times New Roman</vt:lpstr>
      <vt:lpstr>Wingdings</vt:lpstr>
      <vt:lpstr>Arial</vt:lpstr>
      <vt:lpstr>Network</vt:lpstr>
      <vt:lpstr>Equation</vt:lpstr>
      <vt:lpstr>Lecture 21 More on singlet and triplet helium</vt:lpstr>
      <vt:lpstr>Singlet and triplet helium</vt:lpstr>
      <vt:lpstr>Orbital approximation</vt:lpstr>
      <vt:lpstr>Normalized wave functions in the orbital approximation</vt:lpstr>
      <vt:lpstr>Normalized wave functions in the orbital approximation</vt:lpstr>
      <vt:lpstr>Energy ordering</vt:lpstr>
      <vt:lpstr>Approximate energy </vt:lpstr>
      <vt:lpstr>Approximate energy </vt:lpstr>
      <vt:lpstr>(1s)2 singlet helium</vt:lpstr>
      <vt:lpstr>(1s)2 singlet helium</vt:lpstr>
      <vt:lpstr>(1s)2 singlet helium</vt:lpstr>
      <vt:lpstr>(1sα)1(2sα)1 triplet helium</vt:lpstr>
      <vt:lpstr>(1sα)1(2sα)1 triplet helium</vt:lpstr>
      <vt:lpstr>(1sα)1(2sα)1 triplet helium</vt:lpstr>
      <vt:lpstr>(1sα)1(2sb)1 singlet helium</vt:lpstr>
      <vt:lpstr>Energy ordering</vt:lpstr>
      <vt:lpstr>Caution: Hund’s rule</vt:lpstr>
      <vt:lpstr>Caution: Hund’s rule</vt:lpstr>
      <vt:lpstr>Challenge homework #21.1</vt:lpstr>
      <vt:lpstr>Total spins of singlet and triplet</vt:lpstr>
      <vt:lpstr>Spin operators of one electron</vt:lpstr>
      <vt:lpstr>Spin operators of two electrons</vt:lpstr>
      <vt:lpstr>Total spin of singlet</vt:lpstr>
      <vt:lpstr>Total spin of singlet</vt:lpstr>
      <vt:lpstr>Total spins of triplet</vt:lpstr>
      <vt:lpstr>Total spin of triplet</vt:lpstr>
      <vt:lpstr>Spin multiplicity</vt:lpstr>
      <vt:lpstr>Summary</vt:lpstr>
    </vt:vector>
  </TitlesOfParts>
  <Company>University of Florida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13</dc:title>
  <dc:creator>So Hirata</dc:creator>
  <cp:lastModifiedBy>Hirata, So</cp:lastModifiedBy>
  <cp:revision>374</cp:revision>
  <dcterms:created xsi:type="dcterms:W3CDTF">2004-12-14T22:16:04Z</dcterms:created>
  <dcterms:modified xsi:type="dcterms:W3CDTF">2019-02-05T00:40:32Z</dcterms:modified>
</cp:coreProperties>
</file>