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96" r:id="rId2"/>
    <p:sldId id="329" r:id="rId3"/>
    <p:sldId id="330" r:id="rId4"/>
    <p:sldId id="331" r:id="rId5"/>
    <p:sldId id="332" r:id="rId6"/>
    <p:sldId id="497" r:id="rId7"/>
    <p:sldId id="333" r:id="rId8"/>
    <p:sldId id="334" r:id="rId9"/>
    <p:sldId id="498" r:id="rId10"/>
    <p:sldId id="499" r:id="rId11"/>
    <p:sldId id="335" r:id="rId12"/>
    <p:sldId id="336" r:id="rId13"/>
    <p:sldId id="337" r:id="rId14"/>
    <p:sldId id="339" r:id="rId15"/>
    <p:sldId id="501" r:id="rId16"/>
    <p:sldId id="475" r:id="rId17"/>
    <p:sldId id="502" r:id="rId18"/>
    <p:sldId id="340" r:id="rId19"/>
    <p:sldId id="341" r:id="rId20"/>
    <p:sldId id="343" r:id="rId21"/>
    <p:sldId id="344" r:id="rId22"/>
    <p:sldId id="503" r:id="rId23"/>
    <p:sldId id="504" r:id="rId24"/>
    <p:sldId id="50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2"/>
    <p:restoredTop sz="94631"/>
  </p:normalViewPr>
  <p:slideViewPr>
    <p:cSldViewPr>
      <p:cViewPr varScale="1">
        <p:scale>
          <a:sx n="110" d="100"/>
          <a:sy n="110" d="100"/>
        </p:scale>
        <p:origin x="176" y="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4851-7576-6E4A-83ED-32EFFAF92DB4}" type="slidenum">
              <a:rPr lang="en-US"/>
              <a:pPr/>
              <a:t>2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04246-826E-6B42-A913-209C97302438}" type="slidenum">
              <a:rPr lang="en-US"/>
              <a:pPr/>
              <a:t>11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95857-FAD6-FE4B-97D9-5722D2021E15}" type="slidenum">
              <a:rPr lang="en-US"/>
              <a:pPr/>
              <a:t>12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2E9C1-BEAF-ED43-A1E2-086B071BD8D6}" type="slidenum">
              <a:rPr lang="en-US"/>
              <a:pPr/>
              <a:t>13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1F01F-E74A-2A4E-A1F1-97F6AD8662CD}" type="slidenum">
              <a:rPr lang="en-US"/>
              <a:pPr/>
              <a:t>14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9D65-9E12-F646-A7F3-2F3343916BCE}" type="slidenum">
              <a:rPr lang="en-US"/>
              <a:pPr/>
              <a:t>15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9D65-9E12-F646-A7F3-2F3343916BCE}" type="slidenum">
              <a:rPr lang="en-US"/>
              <a:pPr/>
              <a:t>16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BA6FC-6AF9-1448-A1AA-E523226C77BE}" type="slidenum">
              <a:rPr lang="en-US"/>
              <a:pPr/>
              <a:t>17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E5F3E-21F7-4547-826C-81E639481A31}" type="slidenum">
              <a:rPr lang="en-US"/>
              <a:pPr/>
              <a:t>18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1104-2DB8-0849-948C-D83E2FB762AB}" type="slidenum">
              <a:rPr lang="en-US"/>
              <a:pPr/>
              <a:t>19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5CD7E-E29D-EA49-B8D0-2AEE74BB635F}" type="slidenum">
              <a:rPr lang="en-US"/>
              <a:pPr/>
              <a:t>20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EA5D1-62D0-2345-BABE-A2891FDAD922}" type="slidenum">
              <a:rPr lang="en-US"/>
              <a:pPr/>
              <a:t>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284BA-B732-D843-A5B5-2CAAC570E5C7}" type="slidenum">
              <a:rPr lang="en-US"/>
              <a:pPr/>
              <a:t>21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BA6FC-6AF9-1448-A1AA-E523226C77BE}" type="slidenum">
              <a:rPr lang="en-US"/>
              <a:pPr/>
              <a:t>22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0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24BC4-ED0D-DA4B-B896-0BC6628ED51E}" type="slidenum">
              <a:rPr lang="en-US"/>
              <a:pPr/>
              <a:t>23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4851-7576-6E4A-83ED-32EFFAF92DB4}" type="slidenum">
              <a:rPr lang="en-US"/>
              <a:pPr/>
              <a:t>24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34B5F-8E1F-7E4C-A2FB-ECA77E53668E}" type="slidenum">
              <a:rPr lang="en-US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C2E14-C0FA-0243-9C6C-07F4EA94B691}" type="slidenum">
              <a:rPr lang="en-US"/>
              <a:pPr/>
              <a:t>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C2E14-C0FA-0243-9C6C-07F4EA94B691}" type="slidenum">
              <a:rPr lang="en-US"/>
              <a:pPr/>
              <a:t>6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1B9B6-6D5B-AF42-BC93-FCD0C5380B57}" type="slidenum">
              <a:rPr lang="en-US"/>
              <a:pPr/>
              <a:t>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CEA66-F976-0B43-8B8B-BE0DFEAA8178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CEA66-F976-0B43-8B8B-BE0DFEAA8178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CEA66-F976-0B43-8B8B-BE0DFEAA8178}" type="slidenum">
              <a:rPr lang="en-US"/>
              <a:pPr/>
              <a:t>10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20</a:t>
            </a:r>
            <a:br>
              <a:rPr lang="en-US" sz="5400" dirty="0" smtClean="0"/>
            </a:br>
            <a:r>
              <a:rPr lang="en-US" sz="3200" dirty="0" smtClean="0"/>
              <a:t>Helium and heavier atoms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Antisymmetric</a:t>
            </a:r>
            <a:r>
              <a:rPr lang="en-US" dirty="0" smtClean="0"/>
              <a:t> function</a:t>
            </a:r>
            <a:endParaRPr lang="en-US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2271"/>
              </p:ext>
            </p:extLst>
          </p:nvPr>
        </p:nvGraphicFramePr>
        <p:xfrm>
          <a:off x="53975" y="2530475"/>
          <a:ext cx="901382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2" name="Equation" r:id="rId4" imgW="3771900" imgH="812800" progId="Equation.DSMT4">
                  <p:embed/>
                </p:oleObj>
              </mc:Choice>
              <mc:Fallback>
                <p:oleObj name="Equation" r:id="rId4" imgW="37719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2530475"/>
                        <a:ext cx="901382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nut 6"/>
          <p:cNvSpPr/>
          <p:nvPr/>
        </p:nvSpPr>
        <p:spPr>
          <a:xfrm>
            <a:off x="3962400" y="2514600"/>
            <a:ext cx="7620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105400" y="2514600"/>
            <a:ext cx="762000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057400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057400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362200" y="2514600"/>
            <a:ext cx="762000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057400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36206"/>
              </p:ext>
            </p:extLst>
          </p:nvPr>
        </p:nvGraphicFramePr>
        <p:xfrm>
          <a:off x="501650" y="4865688"/>
          <a:ext cx="35687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3" name="Equation" r:id="rId4" imgW="2032000" imgH="546100" progId="Equation.DSMT4">
                  <p:embed/>
                </p:oleObj>
              </mc:Choice>
              <mc:Fallback>
                <p:oleObj name="Equation" r:id="rId4" imgW="20320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865688"/>
                        <a:ext cx="35687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10782"/>
              </p:ext>
            </p:extLst>
          </p:nvPr>
        </p:nvGraphicFramePr>
        <p:xfrm>
          <a:off x="3533775" y="2787650"/>
          <a:ext cx="51498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4" name="Equation" r:id="rId6" imgW="3060700" imgH="596900" progId="Equation.DSMT4">
                  <p:embed/>
                </p:oleObj>
              </mc:Choice>
              <mc:Fallback>
                <p:oleObj name="Equation" r:id="rId6" imgW="3060700" imgH="596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787650"/>
                        <a:ext cx="51498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wave functions</a:t>
            </a:r>
            <a:endParaRPr lang="en-US" dirty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33906"/>
              </p:ext>
            </p:extLst>
          </p:nvPr>
        </p:nvGraphicFramePr>
        <p:xfrm>
          <a:off x="488950" y="1568450"/>
          <a:ext cx="34417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5" name="Equation" r:id="rId8" imgW="2044700" imgH="546100" progId="Equation.DSMT4">
                  <p:embed/>
                </p:oleObj>
              </mc:Choice>
              <mc:Fallback>
                <p:oleObj name="Equation" r:id="rId8" imgW="2044700" imgH="546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568450"/>
                        <a:ext cx="34417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4899024"/>
            <a:ext cx="1143000" cy="968376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962400" y="1600200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Already symmetric </a:t>
            </a:r>
            <a:r>
              <a:rPr lang="en-US" dirty="0">
                <a:solidFill>
                  <a:srgbClr val="0000FF"/>
                </a:solidFill>
              </a:rPr>
              <a:t>and cannot be made </a:t>
            </a:r>
            <a:r>
              <a:rPr lang="en-US" dirty="0" err="1" smtClean="0">
                <a:solidFill>
                  <a:srgbClr val="0000FF"/>
                </a:solidFill>
              </a:rPr>
              <a:t>antisymmetric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295400" y="243840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Neither sym.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antisym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286000" y="2057400"/>
            <a:ext cx="2438400" cy="12192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4724400" y="2819400"/>
            <a:ext cx="29718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4114800" y="4960203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Neither sym. or </a:t>
            </a:r>
            <a:r>
              <a:rPr lang="en-US" dirty="0" err="1" smtClean="0">
                <a:solidFill>
                  <a:srgbClr val="7F7F7F"/>
                </a:solidFill>
              </a:rPr>
              <a:t>antisym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  <a:endParaRPr lang="en-US" dirty="0">
              <a:solidFill>
                <a:srgbClr val="7F7F7F"/>
              </a:solidFill>
            </a:endParaRPr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72012"/>
              </p:ext>
            </p:extLst>
          </p:nvPr>
        </p:nvGraphicFramePr>
        <p:xfrm>
          <a:off x="1981200" y="4246563"/>
          <a:ext cx="65389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6" name="Equation" r:id="rId10" imgW="3886200" imgH="304800" progId="Equation.DSMT4">
                  <p:embed/>
                </p:oleObj>
              </mc:Choice>
              <mc:Fallback>
                <p:oleObj name="Equation" r:id="rId10" imgW="3886200" imgH="304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46563"/>
                        <a:ext cx="65389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13835"/>
              </p:ext>
            </p:extLst>
          </p:nvPr>
        </p:nvGraphicFramePr>
        <p:xfrm>
          <a:off x="1922463" y="6096000"/>
          <a:ext cx="6540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7" name="Equation" r:id="rId12" imgW="3886200" imgH="304800" progId="Equation.DSMT4">
                  <p:embed/>
                </p:oleObj>
              </mc:Choice>
              <mc:Fallback>
                <p:oleObj name="Equation" r:id="rId12" imgW="3886200" imgH="304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6096000"/>
                        <a:ext cx="6540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620000" y="2819400"/>
            <a:ext cx="10668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895600" y="1524000"/>
            <a:ext cx="10668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2510135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2510135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600200" y="1524000"/>
            <a:ext cx="12954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1676400" y="4876800"/>
            <a:ext cx="12954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3962400"/>
            <a:ext cx="88392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3200400" y="4191000"/>
            <a:ext cx="29718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172200" y="4191000"/>
            <a:ext cx="23622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58000" y="3886200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3886200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6096000" y="6019800"/>
            <a:ext cx="23622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29400" y="571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3048000" y="6019800"/>
            <a:ext cx="30480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62454" y="5715000"/>
            <a:ext cx="114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3657600" y="5334000"/>
            <a:ext cx="3733800" cy="6096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3581400" y="4800600"/>
            <a:ext cx="3810000" cy="5334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62200" y="5334000"/>
            <a:ext cx="2209800" cy="5334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362200" y="4800600"/>
            <a:ext cx="2133600" cy="5334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686800" y="2667000"/>
            <a:ext cx="381000" cy="2209800"/>
          </a:xfrm>
          <a:prstGeom prst="rightBrace">
            <a:avLst>
              <a:gd name="adj1" fmla="val 48835"/>
              <a:gd name="adj2" fmla="val 50000"/>
            </a:avLst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8534400" y="5867400"/>
            <a:ext cx="381000" cy="838200"/>
          </a:xfrm>
          <a:prstGeom prst="rightBrace">
            <a:avLst>
              <a:gd name="adj1" fmla="val 48835"/>
              <a:gd name="adj2" fmla="val 50000"/>
            </a:avLst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3429000" y="2057400"/>
            <a:ext cx="4800600" cy="1219200"/>
          </a:xfrm>
          <a:prstGeom prst="line">
            <a:avLst/>
          </a:prstGeom>
          <a:noFill/>
          <a:ln w="76200">
            <a:solidFill>
              <a:srgbClr val="008000">
                <a:alpha val="2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Down Arrow 45"/>
          <p:cNvSpPr/>
          <p:nvPr/>
        </p:nvSpPr>
        <p:spPr>
          <a:xfrm rot="13500149">
            <a:off x="373854" y="2419717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8904868">
            <a:off x="374106" y="4076859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20" grpId="0"/>
      <p:bldP spid="90121" grpId="0"/>
      <p:bldP spid="90123" grpId="0" animBg="1"/>
      <p:bldP spid="90124" grpId="0" animBg="1"/>
      <p:bldP spid="90127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32" grpId="0" animBg="1"/>
      <p:bldP spid="33" grpId="0" animBg="1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5" grpId="0" animBg="1"/>
      <p:bldP spid="45" grpId="0" animBg="1"/>
      <p:bldP spid="44" grpId="0" animBg="1"/>
      <p:bldP spid="46" grpId="0" animBg="1"/>
      <p:bldP spid="46" grpId="1" animBg="1"/>
      <p:bldP spid="47" grpId="0" animBg="1"/>
      <p:bldP spid="47" grpId="1" animBg="1"/>
      <p:bldP spid="4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states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These three </a:t>
            </a:r>
            <a:r>
              <a:rPr lang="en-US" dirty="0" smtClean="0"/>
              <a:t>share the </a:t>
            </a:r>
            <a:r>
              <a:rPr lang="en-US" dirty="0"/>
              <a:t>same spatial </a:t>
            </a:r>
            <a:r>
              <a:rPr lang="en-US" dirty="0" smtClean="0"/>
              <a:t>part – </a:t>
            </a:r>
            <a:r>
              <a:rPr lang="en-US" dirty="0" smtClean="0"/>
              <a:t>the same </a:t>
            </a:r>
            <a:r>
              <a:rPr lang="en-US" dirty="0"/>
              <a:t>probability density and energy – triply degenerate (</a:t>
            </a:r>
            <a:r>
              <a:rPr lang="en-US" b="1" dirty="0"/>
              <a:t>triplet states</a:t>
            </a:r>
            <a:r>
              <a:rPr lang="en-US" dirty="0"/>
              <a:t>)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55184"/>
              </p:ext>
            </p:extLst>
          </p:nvPr>
        </p:nvGraphicFramePr>
        <p:xfrm>
          <a:off x="1295400" y="3081337"/>
          <a:ext cx="6538912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1" name="Equation" r:id="rId4" imgW="3886200" imgH="901700" progId="Equation.DSMT4">
                  <p:embed/>
                </p:oleObj>
              </mc:Choice>
              <mc:Fallback>
                <p:oleObj name="Equation" r:id="rId4" imgW="38862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81337"/>
                        <a:ext cx="6538912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AutoShape 7"/>
          <p:cNvSpPr>
            <a:spLocks/>
          </p:cNvSpPr>
          <p:nvPr/>
        </p:nvSpPr>
        <p:spPr bwMode="auto">
          <a:xfrm rot="16200000">
            <a:off x="3810000" y="3157537"/>
            <a:ext cx="304800" cy="3048000"/>
          </a:xfrm>
          <a:prstGeom prst="leftBrace">
            <a:avLst>
              <a:gd name="adj1" fmla="val 6440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990600" y="4833937"/>
            <a:ext cx="5943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solidFill>
                  <a:srgbClr val="FF6600"/>
                </a:solidFill>
                <a:cs typeface="Arial" charset="0"/>
              </a:rPr>
              <a:t>φ</a:t>
            </a:r>
            <a:r>
              <a:rPr lang="en-US" baseline="-25000" dirty="0">
                <a:solidFill>
                  <a:srgbClr val="FF6600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FF6600"/>
                </a:solidFill>
                <a:cs typeface="Arial" charset="0"/>
              </a:rPr>
              <a:t> and </a:t>
            </a:r>
            <a:r>
              <a:rPr lang="el-GR" i="1" dirty="0">
                <a:solidFill>
                  <a:srgbClr val="FF6600"/>
                </a:solidFill>
              </a:rPr>
              <a:t>φ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cannot </a:t>
            </a:r>
            <a:r>
              <a:rPr lang="en-US" dirty="0" smtClean="0">
                <a:solidFill>
                  <a:srgbClr val="FF6600"/>
                </a:solidFill>
              </a:rPr>
              <a:t>have the </a:t>
            </a:r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smtClean="0">
                <a:solidFill>
                  <a:srgbClr val="FF6600"/>
                </a:solidFill>
              </a:rPr>
              <a:t>spatial form (</a:t>
            </a:r>
            <a:r>
              <a:rPr lang="en-US" dirty="0">
                <a:solidFill>
                  <a:srgbClr val="FF6600"/>
                </a:solidFill>
              </a:rPr>
              <a:t>otherwise this part </a:t>
            </a:r>
            <a:r>
              <a:rPr lang="en-US" dirty="0" smtClean="0">
                <a:solidFill>
                  <a:srgbClr val="FF6600"/>
                </a:solidFill>
              </a:rPr>
              <a:t>becomes zero). </a:t>
            </a:r>
            <a:r>
              <a:rPr lang="en-US" dirty="0">
                <a:solidFill>
                  <a:srgbClr val="FF6600"/>
                </a:solidFill>
              </a:rPr>
              <a:t>Electrons 1 and 2 cannot </a:t>
            </a:r>
            <a:r>
              <a:rPr lang="en-US" dirty="0" smtClean="0">
                <a:solidFill>
                  <a:srgbClr val="FF6600"/>
                </a:solidFill>
              </a:rPr>
              <a:t>be in the </a:t>
            </a:r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smtClean="0">
                <a:solidFill>
                  <a:srgbClr val="FF6600"/>
                </a:solidFill>
              </a:rPr>
              <a:t>orbital or same spatial </a:t>
            </a:r>
            <a:r>
              <a:rPr lang="en-US" dirty="0">
                <a:solidFill>
                  <a:srgbClr val="FF6600"/>
                </a:solidFill>
              </a:rPr>
              <a:t>position in </a:t>
            </a:r>
            <a:r>
              <a:rPr lang="en-US" dirty="0" smtClean="0">
                <a:solidFill>
                  <a:srgbClr val="FF6600"/>
                </a:solidFill>
              </a:rPr>
              <a:t>triplet </a:t>
            </a:r>
            <a:r>
              <a:rPr lang="en-US" dirty="0">
                <a:solidFill>
                  <a:srgbClr val="FF6600"/>
                </a:solidFill>
              </a:rPr>
              <a:t>states (cf. </a:t>
            </a:r>
            <a:r>
              <a:rPr lang="en-US" b="1" dirty="0">
                <a:solidFill>
                  <a:srgbClr val="FF6600"/>
                </a:solidFill>
              </a:rPr>
              <a:t>Pauli exclusion principle</a:t>
            </a:r>
            <a:r>
              <a:rPr lang="en-US" dirty="0">
                <a:solidFill>
                  <a:srgbClr val="FF6600"/>
                </a:solidFill>
              </a:rPr>
              <a:t>)</a:t>
            </a:r>
            <a:endParaRPr lang="el-GR" dirty="0">
              <a:solidFill>
                <a:srgbClr val="FF6600"/>
              </a:solidFill>
            </a:endParaRPr>
          </a:p>
          <a:p>
            <a:pPr algn="ctr"/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38400" y="3081337"/>
            <a:ext cx="2971800" cy="1524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10200" y="3081337"/>
            <a:ext cx="2438400" cy="1524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4671" y="2772072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772072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Singlet state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another state </a:t>
            </a:r>
            <a:r>
              <a:rPr lang="en-US" dirty="0" smtClean="0"/>
              <a:t>which is non-degenerate (</a:t>
            </a:r>
            <a:r>
              <a:rPr lang="en-US" b="1" dirty="0"/>
              <a:t>singlet state</a:t>
            </a:r>
            <a:r>
              <a:rPr lang="en-US" dirty="0"/>
              <a:t>):</a:t>
            </a:r>
            <a:endParaRPr lang="en-US" b="1" dirty="0"/>
          </a:p>
        </p:txBody>
      </p:sp>
      <p:sp>
        <p:nvSpPr>
          <p:cNvPr id="92165" name="AutoShape 5"/>
          <p:cNvSpPr>
            <a:spLocks/>
          </p:cNvSpPr>
          <p:nvPr/>
        </p:nvSpPr>
        <p:spPr bwMode="auto">
          <a:xfrm rot="16200000">
            <a:off x="3810000" y="2366665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219200" y="4043065"/>
            <a:ext cx="5410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i="1" dirty="0">
                <a:solidFill>
                  <a:srgbClr val="0000FF"/>
                </a:solidFill>
                <a:cs typeface="Arial" charset="0"/>
              </a:rPr>
              <a:t>φ</a:t>
            </a:r>
            <a:r>
              <a:rPr lang="en-US" baseline="-25000" dirty="0">
                <a:solidFill>
                  <a:srgbClr val="0000FF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and </a:t>
            </a:r>
            <a:r>
              <a:rPr lang="el-GR" i="1" dirty="0">
                <a:solidFill>
                  <a:srgbClr val="0000FF"/>
                </a:solidFill>
              </a:rPr>
              <a:t>φ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can have the same </a:t>
            </a:r>
            <a:r>
              <a:rPr lang="en-US" dirty="0" smtClean="0">
                <a:solidFill>
                  <a:srgbClr val="0000FF"/>
                </a:solidFill>
              </a:rPr>
              <a:t>spatial form </a:t>
            </a:r>
            <a:r>
              <a:rPr lang="en-US" dirty="0">
                <a:solidFill>
                  <a:srgbClr val="0000FF"/>
                </a:solidFill>
              </a:rPr>
              <a:t>because the anti-symmetry is ensured by the spin </a:t>
            </a:r>
            <a:r>
              <a:rPr lang="en-US" dirty="0" smtClean="0">
                <a:solidFill>
                  <a:srgbClr val="0000FF"/>
                </a:solidFill>
              </a:rPr>
              <a:t>part. Electrons 1 and 2 can be found at the same spatial position.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486400" y="3662065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Opposite spins</a:t>
            </a: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14426"/>
              </p:ext>
            </p:extLst>
          </p:nvPr>
        </p:nvGraphicFramePr>
        <p:xfrm>
          <a:off x="1290638" y="3184228"/>
          <a:ext cx="6540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4" name="Equation" r:id="rId4" imgW="3886200" imgH="304800" progId="Equation.DSMT4">
                  <p:embed/>
                </p:oleObj>
              </mc:Choice>
              <mc:Fallback>
                <p:oleObj name="Equation" r:id="rId4" imgW="3886200" imgH="304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184228"/>
                        <a:ext cx="6540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410200" y="3128665"/>
            <a:ext cx="24384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2819400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438400" y="3128665"/>
            <a:ext cx="29718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2519" y="2819400"/>
            <a:ext cx="107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ordering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Designating </a:t>
            </a:r>
            <a:r>
              <a:rPr lang="el-GR" i="1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-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and </a:t>
            </a:r>
            <a:r>
              <a:rPr lang="el-GR" i="1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-spin </a:t>
            </a:r>
            <a:r>
              <a:rPr lang="en-US" dirty="0">
                <a:cs typeface="Arial" charset="0"/>
              </a:rPr>
              <a:t>electrons by upward and downward arrows, </a:t>
            </a:r>
            <a:r>
              <a:rPr lang="en-US" dirty="0" smtClean="0">
                <a:cs typeface="Arial" charset="0"/>
              </a:rPr>
              <a:t>one can </a:t>
            </a:r>
            <a:r>
              <a:rPr lang="en-US" dirty="0">
                <a:cs typeface="Arial" charset="0"/>
              </a:rPr>
              <a:t>specify its </a:t>
            </a:r>
            <a:r>
              <a:rPr lang="en-US" b="1" dirty="0">
                <a:cs typeface="Arial" charset="0"/>
              </a:rPr>
              <a:t>electron configurations</a:t>
            </a:r>
            <a:r>
              <a:rPr lang="en-US" dirty="0">
                <a:cs typeface="Arial" charset="0"/>
              </a:rPr>
              <a:t>.</a:t>
            </a:r>
            <a:endParaRPr lang="el-GR" dirty="0">
              <a:cs typeface="Arial" charset="0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6858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6858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9906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V="1">
            <a:off x="9906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21336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1336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rot="10800000" flipV="1">
            <a:off x="29718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rot="10800000" flipV="1">
            <a:off x="29718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5052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35052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V="1">
            <a:off x="38100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rot="10800000" flipV="1">
            <a:off x="43434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63513" y="42306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179388" y="3505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30" name="AutoShape 22"/>
          <p:cNvSpPr>
            <a:spLocks/>
          </p:cNvSpPr>
          <p:nvPr/>
        </p:nvSpPr>
        <p:spPr bwMode="auto">
          <a:xfrm rot="16200000">
            <a:off x="2552700" y="29337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1371600" y="510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73914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73914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6869113" y="42306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6884988" y="3505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flipV="1">
            <a:off x="7696200" y="4191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rot="10800000" flipV="1">
            <a:off x="8229600" y="4191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AutoShape 30"/>
          <p:cNvSpPr>
            <a:spLocks/>
          </p:cNvSpPr>
          <p:nvPr/>
        </p:nvSpPr>
        <p:spPr bwMode="auto">
          <a:xfrm rot="16200000">
            <a:off x="7772400" y="40386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6858000" y="50292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state B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4248" name="Line 40"/>
          <p:cNvSpPr>
            <a:spLocks noChangeShapeType="1"/>
          </p:cNvSpPr>
          <p:nvPr/>
        </p:nvSpPr>
        <p:spPr bwMode="auto">
          <a:xfrm>
            <a:off x="5410200" y="44513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9" name="Line 41"/>
          <p:cNvSpPr>
            <a:spLocks noChangeShapeType="1"/>
          </p:cNvSpPr>
          <p:nvPr/>
        </p:nvSpPr>
        <p:spPr bwMode="auto">
          <a:xfrm>
            <a:off x="5410200" y="37655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4887913" y="426243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51" name="Text Box 43"/>
          <p:cNvSpPr txBox="1">
            <a:spLocks noChangeArrowheads="1"/>
          </p:cNvSpPr>
          <p:nvPr/>
        </p:nvSpPr>
        <p:spPr bwMode="auto">
          <a:xfrm>
            <a:off x="4903788" y="353695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 flipV="1">
            <a:off x="5715000" y="422275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 rot="10800000" flipV="1">
            <a:off x="6248400" y="3505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4" name="AutoShape 46"/>
          <p:cNvSpPr>
            <a:spLocks/>
          </p:cNvSpPr>
          <p:nvPr/>
        </p:nvSpPr>
        <p:spPr bwMode="auto">
          <a:xfrm rot="16200000">
            <a:off x="5791200" y="407035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4648200" y="506095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state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  <a:cs typeface="Arial" charset="0"/>
              </a:rPr>
              <a:t>A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6" name="Down Arrow 35"/>
          <p:cNvSpPr/>
          <p:nvPr/>
        </p:nvSpPr>
        <p:spPr>
          <a:xfrm rot="10800000">
            <a:off x="7696200" y="5828451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2083 0.0025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0255 L -0.57083 0.0025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ordering</a:t>
            </a:r>
            <a:endParaRPr lang="en-US" dirty="0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6858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6858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9906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9906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1336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21336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rot="10800000" flipV="1">
            <a:off x="29718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rot="10800000" flipV="1">
            <a:off x="29718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3505200" y="4419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3505200" y="3733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V="1">
            <a:off x="3810000" y="4114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rot="10800000" flipV="1">
            <a:off x="4343400" y="3429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163513" y="42306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179388" y="3505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8" name="AutoShape 18"/>
          <p:cNvSpPr>
            <a:spLocks/>
          </p:cNvSpPr>
          <p:nvPr/>
        </p:nvSpPr>
        <p:spPr bwMode="auto">
          <a:xfrm rot="16200000">
            <a:off x="2552700" y="29337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1371600" y="510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7391400" y="5638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>
            <a:off x="7391400" y="49530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6869113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6884988" y="47609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V="1">
            <a:off x="76962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 rot="10800000" flipV="1">
            <a:off x="82296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6" name="AutoShape 26"/>
          <p:cNvSpPr>
            <a:spLocks/>
          </p:cNvSpPr>
          <p:nvPr/>
        </p:nvSpPr>
        <p:spPr bwMode="auto">
          <a:xfrm rot="16200000">
            <a:off x="7772400" y="5257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B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5410200" y="44513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410200" y="37655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4887913" y="426243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4903788" y="353695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 flipV="1">
            <a:off x="5715000" y="422275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 rot="10800000" flipV="1">
            <a:off x="6248400" y="3505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4" name="AutoShape 34"/>
          <p:cNvSpPr>
            <a:spLocks/>
          </p:cNvSpPr>
          <p:nvPr/>
        </p:nvSpPr>
        <p:spPr bwMode="auto">
          <a:xfrm rot="16200000">
            <a:off x="5791200" y="407035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4648200" y="50609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A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76" name="Text Box 36"/>
          <p:cNvSpPr txBox="1">
            <a:spLocks noChangeArrowheads="1"/>
          </p:cNvSpPr>
          <p:nvPr/>
        </p:nvSpPr>
        <p:spPr bwMode="auto">
          <a:xfrm>
            <a:off x="1676400" y="5486400"/>
            <a:ext cx="200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E(1</a:t>
            </a:r>
            <a:r>
              <a:rPr lang="en-US" i="1" dirty="0" smtClean="0"/>
              <a:t>s</a:t>
            </a:r>
            <a:r>
              <a:rPr lang="en-US" dirty="0" smtClean="0"/>
              <a:t>) + E(2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3646458" y="5489211"/>
            <a:ext cx="3416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E(1</a:t>
            </a:r>
            <a:r>
              <a:rPr lang="en-US" i="1" dirty="0"/>
              <a:t>s</a:t>
            </a:r>
            <a:r>
              <a:rPr lang="en-US" dirty="0"/>
              <a:t>) + E(2</a:t>
            </a:r>
            <a:r>
              <a:rPr lang="en-US" i="1" dirty="0"/>
              <a:t>s</a:t>
            </a:r>
            <a:r>
              <a:rPr lang="en-US" dirty="0" smtClean="0"/>
              <a:t>) = –68 eV </a:t>
            </a:r>
            <a:endParaRPr lang="en-US" baseline="30000" dirty="0"/>
          </a:p>
        </p:txBody>
      </p:sp>
      <p:sp>
        <p:nvSpPr>
          <p:cNvPr id="240682" name="Text Box 42"/>
          <p:cNvSpPr txBox="1">
            <a:spLocks noChangeArrowheads="1"/>
          </p:cNvSpPr>
          <p:nvPr/>
        </p:nvSpPr>
        <p:spPr bwMode="auto">
          <a:xfrm>
            <a:off x="1143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1</a:t>
            </a:r>
          </a:p>
        </p:txBody>
      </p:sp>
      <p:sp>
        <p:nvSpPr>
          <p:cNvPr id="240684" name="Text Box 44"/>
          <p:cNvSpPr txBox="1">
            <a:spLocks noChangeArrowheads="1"/>
          </p:cNvSpPr>
          <p:nvPr/>
        </p:nvSpPr>
        <p:spPr bwMode="auto">
          <a:xfrm>
            <a:off x="3810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2</a:t>
            </a:r>
          </a:p>
        </p:txBody>
      </p:sp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649314"/>
              </p:ext>
            </p:extLst>
          </p:nvPr>
        </p:nvGraphicFramePr>
        <p:xfrm>
          <a:off x="1095375" y="1371737"/>
          <a:ext cx="710565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4" name="Equation" r:id="rId4" imgW="3073400" imgH="685800" progId="Equation.DSMT4">
                  <p:embed/>
                </p:oleObj>
              </mc:Choice>
              <mc:Fallback>
                <p:oleObj name="Equation" r:id="rId4" imgW="3073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371737"/>
                        <a:ext cx="710565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03711" y="6258045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E(1</a:t>
            </a:r>
            <a:r>
              <a:rPr lang="en-US" i="1" dirty="0" smtClean="0"/>
              <a:t>s</a:t>
            </a:r>
            <a:r>
              <a:rPr lang="en-US" dirty="0" smtClean="0"/>
              <a:t>) = –109 eV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092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ordering</a:t>
            </a:r>
            <a:endParaRPr lang="en-US" dirty="0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6858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6858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9906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9906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1336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21336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rot="10800000" flipV="1">
            <a:off x="29718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rot="10800000" flipV="1">
            <a:off x="29718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35052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35052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V="1">
            <a:off x="38100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rot="10800000" flipV="1">
            <a:off x="43434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163513" y="44592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179388" y="3733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8" name="AutoShape 18"/>
          <p:cNvSpPr>
            <a:spLocks/>
          </p:cNvSpPr>
          <p:nvPr/>
        </p:nvSpPr>
        <p:spPr bwMode="auto">
          <a:xfrm rot="16200000">
            <a:off x="2552700" y="31623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13716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7391400" y="5638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>
            <a:off x="7391400" y="49530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6869113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6884988" y="47609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V="1">
            <a:off x="76962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 rot="10800000" flipV="1">
            <a:off x="82296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6" name="AutoShape 26"/>
          <p:cNvSpPr>
            <a:spLocks/>
          </p:cNvSpPr>
          <p:nvPr/>
        </p:nvSpPr>
        <p:spPr bwMode="auto">
          <a:xfrm rot="16200000">
            <a:off x="7772400" y="5257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B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5410200" y="44513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410200" y="37655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4887913" y="426243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4903788" y="353695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 flipV="1">
            <a:off x="5715000" y="422275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 rot="10800000" flipV="1">
            <a:off x="6248400" y="3505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4" name="AutoShape 34"/>
          <p:cNvSpPr>
            <a:spLocks/>
          </p:cNvSpPr>
          <p:nvPr/>
        </p:nvSpPr>
        <p:spPr bwMode="auto">
          <a:xfrm rot="16200000">
            <a:off x="5791200" y="407035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4648200" y="50609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A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76" name="Text Box 36"/>
          <p:cNvSpPr txBox="1">
            <a:spLocks noChangeArrowheads="1"/>
          </p:cNvSpPr>
          <p:nvPr/>
        </p:nvSpPr>
        <p:spPr bwMode="auto">
          <a:xfrm>
            <a:off x="2038057" y="5716306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19.8 eV</a:t>
            </a:r>
            <a:endParaRPr lang="en-US" baseline="30000" dirty="0"/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5317130" y="5421609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20.6 eV</a:t>
            </a:r>
            <a:endParaRPr lang="en-US" baseline="30000" dirty="0"/>
          </a:p>
        </p:txBody>
      </p:sp>
      <p:sp>
        <p:nvSpPr>
          <p:cNvPr id="240678" name="Text Box 38"/>
          <p:cNvSpPr txBox="1">
            <a:spLocks noChangeArrowheads="1"/>
          </p:cNvSpPr>
          <p:nvPr/>
        </p:nvSpPr>
        <p:spPr bwMode="auto">
          <a:xfrm>
            <a:off x="6096000" y="6248400"/>
            <a:ext cx="81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 </a:t>
            </a:r>
            <a:r>
              <a:rPr lang="en-US" dirty="0" smtClean="0"/>
              <a:t>eV</a:t>
            </a:r>
            <a:endParaRPr lang="en-US" baseline="30000" dirty="0"/>
          </a:p>
        </p:txBody>
      </p:sp>
      <p:graphicFrame>
        <p:nvGraphicFramePr>
          <p:cNvPr id="24068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29102"/>
              </p:ext>
            </p:extLst>
          </p:nvPr>
        </p:nvGraphicFramePr>
        <p:xfrm>
          <a:off x="792163" y="1554163"/>
          <a:ext cx="73294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11" name="Equation" r:id="rId4" imgW="3022600" imgH="482600" progId="Equation.3">
                  <p:embed/>
                </p:oleObj>
              </mc:Choice>
              <mc:Fallback>
                <p:oleObj name="Equation" r:id="rId4" imgW="3022600" imgH="482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554163"/>
                        <a:ext cx="732948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81" name="AutoShape 41"/>
          <p:cNvSpPr>
            <a:spLocks/>
          </p:cNvSpPr>
          <p:nvPr/>
        </p:nvSpPr>
        <p:spPr bwMode="auto">
          <a:xfrm rot="16200000">
            <a:off x="2628900" y="1393825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/>
        </p:nvSpPr>
        <p:spPr bwMode="auto">
          <a:xfrm>
            <a:off x="1143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1</a:t>
            </a:r>
          </a:p>
        </p:txBody>
      </p:sp>
      <p:sp>
        <p:nvSpPr>
          <p:cNvPr id="240683" name="AutoShape 43"/>
          <p:cNvSpPr>
            <a:spLocks/>
          </p:cNvSpPr>
          <p:nvPr/>
        </p:nvSpPr>
        <p:spPr bwMode="auto">
          <a:xfrm rot="16200000">
            <a:off x="5295900" y="1393825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4" name="Text Box 44"/>
          <p:cNvSpPr txBox="1">
            <a:spLocks noChangeArrowheads="1"/>
          </p:cNvSpPr>
          <p:nvPr/>
        </p:nvSpPr>
        <p:spPr bwMode="auto">
          <a:xfrm>
            <a:off x="3810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2</a:t>
            </a:r>
          </a:p>
        </p:txBody>
      </p:sp>
      <p:sp>
        <p:nvSpPr>
          <p:cNvPr id="240685" name="AutoShape 45"/>
          <p:cNvSpPr>
            <a:spLocks noChangeArrowheads="1"/>
          </p:cNvSpPr>
          <p:nvPr/>
        </p:nvSpPr>
        <p:spPr bwMode="auto">
          <a:xfrm>
            <a:off x="6934200" y="1600200"/>
            <a:ext cx="1219200" cy="11271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6" name="Text Box 46"/>
          <p:cNvSpPr txBox="1">
            <a:spLocks noChangeArrowheads="1"/>
          </p:cNvSpPr>
          <p:nvPr/>
        </p:nvSpPr>
        <p:spPr bwMode="auto">
          <a:xfrm>
            <a:off x="6858000" y="2800290"/>
            <a:ext cx="1382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8950" y="3889027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Spin correlation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65764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61722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Shielding</a:t>
            </a:r>
            <a:endParaRPr lang="en-US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77324"/>
          </a:xfrm>
        </p:spPr>
        <p:txBody>
          <a:bodyPr/>
          <a:lstStyle/>
          <a:p>
            <a:r>
              <a:rPr lang="en-US" dirty="0" smtClean="0"/>
              <a:t>Spin correlation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1472806" y="39982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472806" y="33124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1777606" y="36934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1777606" y="30076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920606" y="39982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920606" y="33124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10800000" flipV="1">
            <a:off x="3758806" y="36934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rot="10800000" flipV="1">
            <a:off x="3758806" y="30076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4292206" y="39982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4292206" y="331249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V="1">
            <a:off x="4597006" y="36934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rot="10800000" flipV="1">
            <a:off x="5130406" y="30076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950519" y="3809384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966394" y="3083896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 rot="16200000">
            <a:off x="3311661" y="2433487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544981" y="4590461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6197206" y="380144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197206" y="3115646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674919" y="3612534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90794" y="2887046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6502006" y="357284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rot="10800000" flipV="1">
            <a:off x="7035406" y="2855296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34"/>
          <p:cNvSpPr>
            <a:spLocks/>
          </p:cNvSpPr>
          <p:nvPr/>
        </p:nvSpPr>
        <p:spPr bwMode="auto">
          <a:xfrm rot="5400000">
            <a:off x="6401672" y="1905453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3641177" y="4588228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19.8 eV</a:t>
            </a:r>
            <a:endParaRPr lang="en-US" baseline="30000" dirty="0"/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6466791" y="2086137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20.6 eV</a:t>
            </a:r>
            <a:endParaRPr lang="en-US" baseline="30000" dirty="0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4575118" y="2084842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A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7183" y="1148773"/>
            <a:ext cx="6557962" cy="918865"/>
            <a:chOff x="2345093" y="5770064"/>
            <a:chExt cx="6557962" cy="918865"/>
          </a:xfrm>
        </p:grpSpPr>
        <p:graphicFrame>
          <p:nvGraphicFramePr>
            <p:cNvPr id="56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2345093" y="6134892"/>
            <a:ext cx="65405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13" name="Equation" r:id="rId4" imgW="3886200" imgH="304800" progId="Equation.DSMT4">
                    <p:embed/>
                  </p:oleObj>
                </mc:Choice>
                <mc:Fallback>
                  <p:oleObj name="Equation" r:id="rId4" imgW="3886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5093" y="6134892"/>
                          <a:ext cx="654050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464655" y="6079329"/>
              <a:ext cx="2438400" cy="6096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98055" y="5770064"/>
              <a:ext cx="137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Antisym</a:t>
              </a:r>
              <a:r>
                <a:rPr lang="en-US" dirty="0" smtClean="0">
                  <a:solidFill>
                    <a:srgbClr val="FF6600"/>
                  </a:solidFill>
                </a:rPr>
                <a:t>.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59" name="AutoShape 6"/>
            <p:cNvSpPr>
              <a:spLocks noChangeArrowheads="1"/>
            </p:cNvSpPr>
            <p:nvPr/>
          </p:nvSpPr>
          <p:spPr bwMode="auto">
            <a:xfrm>
              <a:off x="3492855" y="6079329"/>
              <a:ext cx="2971800" cy="6096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6974" y="5770064"/>
              <a:ext cx="1079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Sym.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7379" y="4932025"/>
            <a:ext cx="6589453" cy="1853636"/>
            <a:chOff x="938472" y="1368510"/>
            <a:chExt cx="6589453" cy="1853636"/>
          </a:xfrm>
        </p:grpSpPr>
        <p:graphicFrame>
          <p:nvGraphicFramePr>
            <p:cNvPr id="5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938472" y="1677775"/>
            <a:ext cx="6538912" cy="152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14" name="Equation" r:id="rId6" imgW="3886200" imgH="901700" progId="Equation.DSMT4">
                    <p:embed/>
                  </p:oleObj>
                </mc:Choice>
                <mc:Fallback>
                  <p:oleObj name="Equation" r:id="rId6" imgW="3886200" imgH="901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472" y="1677775"/>
                          <a:ext cx="6538912" cy="152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2117725" y="1368510"/>
              <a:ext cx="5410200" cy="1853636"/>
              <a:chOff x="2117725" y="1368510"/>
              <a:chExt cx="5410200" cy="185363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767743" y="1368510"/>
                <a:ext cx="885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Sym.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995872" y="1368510"/>
                <a:ext cx="1377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6600"/>
                    </a:solidFill>
                  </a:rPr>
                  <a:t>Antisym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.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1" name="AutoShape 12"/>
              <p:cNvSpPr>
                <a:spLocks noChangeArrowheads="1"/>
              </p:cNvSpPr>
              <p:nvPr/>
            </p:nvSpPr>
            <p:spPr bwMode="auto">
              <a:xfrm>
                <a:off x="2117725" y="1698146"/>
                <a:ext cx="2971800" cy="1524000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6"/>
              <p:cNvSpPr>
                <a:spLocks noChangeArrowheads="1"/>
              </p:cNvSpPr>
              <p:nvPr/>
            </p:nvSpPr>
            <p:spPr bwMode="auto">
              <a:xfrm>
                <a:off x="5089525" y="1698146"/>
                <a:ext cx="2438400" cy="1524000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" name="Down Arrow 41"/>
          <p:cNvSpPr/>
          <p:nvPr/>
        </p:nvSpPr>
        <p:spPr>
          <a:xfrm rot="13500149">
            <a:off x="3824948" y="2022972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8900000">
            <a:off x="908316" y="4376990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smtClean="0"/>
              <a:t>helium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628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many-electron </a:t>
            </a:r>
            <a:r>
              <a:rPr lang="en-US" sz="2400" dirty="0" smtClean="0"/>
              <a:t>atom</a:t>
            </a:r>
            <a:r>
              <a:rPr lang="ja-JP" altLang="en-US" sz="2400" dirty="0" smtClean="0">
                <a:latin typeface="Arial"/>
              </a:rPr>
              <a:t>’</a:t>
            </a:r>
            <a:r>
              <a:rPr lang="en-US" sz="2400" dirty="0" smtClean="0"/>
              <a:t>s ground-state </a:t>
            </a:r>
            <a:r>
              <a:rPr lang="en-US" sz="2400" dirty="0"/>
              <a:t>configuration can be </a:t>
            </a:r>
            <a:r>
              <a:rPr lang="en-US" sz="2400" dirty="0" smtClean="0"/>
              <a:t>inferred by </a:t>
            </a:r>
            <a:r>
              <a:rPr lang="en-US" sz="2400" dirty="0"/>
              <a:t>filling two electrons (</a:t>
            </a:r>
            <a:r>
              <a:rPr lang="el-GR" sz="2400" i="1" dirty="0">
                <a:cs typeface="Arial" charset="0"/>
              </a:rPr>
              <a:t>α</a:t>
            </a:r>
            <a:r>
              <a:rPr lang="en-US" sz="2400" dirty="0">
                <a:cs typeface="Arial" charset="0"/>
              </a:rPr>
              <a:t> and </a:t>
            </a:r>
            <a:r>
              <a:rPr lang="el-GR" sz="2400" i="1" dirty="0">
                <a:cs typeface="Arial" charset="0"/>
              </a:rPr>
              <a:t>β</a:t>
            </a:r>
            <a:r>
              <a:rPr lang="en-US" sz="2400" dirty="0">
                <a:cs typeface="Arial" charset="0"/>
              </a:rPr>
              <a:t> spin) in each of the corresponding </a:t>
            </a:r>
            <a:r>
              <a:rPr lang="en-US" sz="2400" dirty="0" err="1">
                <a:cs typeface="Arial" charset="0"/>
              </a:rPr>
              <a:t>hydrogenic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orbitals from below.</a:t>
            </a:r>
            <a:endParaRPr lang="en-US" sz="24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When a shell (</a:t>
            </a:r>
            <a:r>
              <a:rPr lang="en-US" sz="2400" i="1" dirty="0">
                <a:cs typeface="Arial" charset="0"/>
              </a:rPr>
              <a:t>K, L, M, </a:t>
            </a:r>
            <a:r>
              <a:rPr lang="en-US" sz="2400" dirty="0">
                <a:cs typeface="Arial" charset="0"/>
              </a:rPr>
              <a:t>etc.) is completely filled, the atom becomes </a:t>
            </a:r>
            <a:r>
              <a:rPr lang="en-US" sz="2400" b="1" dirty="0">
                <a:cs typeface="Arial" charset="0"/>
              </a:rPr>
              <a:t>a closed shell</a:t>
            </a:r>
            <a:r>
              <a:rPr lang="en-US" sz="2400" dirty="0">
                <a:cs typeface="Arial" charset="0"/>
              </a:rPr>
              <a:t> – a chemically inert species </a:t>
            </a:r>
            <a:r>
              <a:rPr lang="en-US" sz="2400" dirty="0" smtClean="0">
                <a:cs typeface="Arial" charset="0"/>
              </a:rPr>
              <a:t>such as rare </a:t>
            </a:r>
            <a:r>
              <a:rPr lang="en-US" sz="2400" dirty="0">
                <a:cs typeface="Arial" charset="0"/>
              </a:rPr>
              <a:t>gas </a:t>
            </a:r>
            <a:r>
              <a:rPr lang="en-US" sz="2400" dirty="0" smtClean="0">
                <a:cs typeface="Arial" charset="0"/>
              </a:rPr>
              <a:t>atoms.</a:t>
            </a:r>
            <a:endParaRPr lang="en-US" sz="24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Electrons partially filling the outermost shell are chemically active </a:t>
            </a:r>
            <a:r>
              <a:rPr lang="en-US" sz="2400" b="1" dirty="0">
                <a:cs typeface="Arial" charset="0"/>
              </a:rPr>
              <a:t>valence electrons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79860" y="23256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8821" y="232900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75260" y="232900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61060" y="23256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9860" y="2703374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8821" y="27066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75260" y="27066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9860" y="3541574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08821" y="35448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79860" y="5754687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89196" y="2062773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9932" y="247254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9392" y="3346450"/>
            <a:ext cx="73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9392" y="552385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   </a:t>
            </a:r>
            <a:r>
              <a:rPr lang="en-US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6181" y="1490658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800" i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  s     p      d      f</a:t>
            </a:r>
            <a:endParaRPr lang="en-US" sz="2800" i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198007" y="2304720"/>
            <a:ext cx="2446060" cy="3429000"/>
            <a:chOff x="6172200" y="1981200"/>
            <a:chExt cx="2446060" cy="3429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179860" y="1981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08821" y="1981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75260" y="1984513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1060" y="1981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72200" y="2358887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01161" y="2362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475260" y="2362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72200" y="3197087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01161" y="32004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72200" y="5410200"/>
              <a:ext cx="457200" cy="0"/>
            </a:xfrm>
            <a:prstGeom prst="line">
              <a:avLst/>
            </a:prstGeom>
            <a:ln>
              <a:solidFill>
                <a:srgbClr val="0070C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76344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a </a:t>
            </a:r>
            <a:r>
              <a:rPr lang="en-US" sz="2400" dirty="0" err="1"/>
              <a:t>hydrogenic</a:t>
            </a:r>
            <a:r>
              <a:rPr lang="en-US" sz="2400" dirty="0"/>
              <a:t> atom </a:t>
            </a:r>
            <a:r>
              <a:rPr lang="en-US" sz="2400" dirty="0" smtClean="0"/>
              <a:t>(with only </a:t>
            </a:r>
            <a:r>
              <a:rPr lang="en-US" sz="2400" dirty="0"/>
              <a:t>one electron), </a:t>
            </a:r>
            <a:r>
              <a:rPr lang="en-US" sz="2400" i="1" dirty="0" smtClean="0"/>
              <a:t>s</a:t>
            </a:r>
            <a:r>
              <a:rPr lang="en-US" sz="2400" dirty="0"/>
              <a:t>, </a:t>
            </a:r>
            <a:r>
              <a:rPr lang="en-US" sz="2400" i="1" dirty="0" smtClean="0"/>
              <a:t>p</a:t>
            </a:r>
            <a:r>
              <a:rPr lang="en-US" sz="2400" dirty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orbitals in the same shell are degenerate</a:t>
            </a:r>
            <a:r>
              <a:rPr lang="en-US" sz="2400" dirty="0" smtClean="0"/>
              <a:t>. This is </a:t>
            </a:r>
            <a:r>
              <a:rPr lang="en-US" sz="2400" dirty="0"/>
              <a:t>no longer </a:t>
            </a:r>
            <a:r>
              <a:rPr lang="en-US" sz="2400" dirty="0" smtClean="0"/>
              <a:t>the case when there are two or more electrons.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Nuclear force is </a:t>
            </a:r>
            <a:r>
              <a:rPr lang="en-US" sz="2400" dirty="0"/>
              <a:t>partially </a:t>
            </a:r>
            <a:r>
              <a:rPr lang="en-US" sz="2400" b="1" dirty="0"/>
              <a:t>shielded </a:t>
            </a:r>
            <a:r>
              <a:rPr lang="en-US" sz="2400" dirty="0"/>
              <a:t>by other </a:t>
            </a:r>
            <a:r>
              <a:rPr lang="en-US" sz="2400" dirty="0" smtClean="0"/>
              <a:t>electrons.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Electrons in outer, more diffuse orbitals experience </a:t>
            </a:r>
            <a:r>
              <a:rPr lang="en-US" sz="2400" dirty="0" smtClean="0"/>
              <a:t>more shielded, thus smaller effective nuclear charge. The energies of these outer orbitals become higher (less stabilized by nuclear charge).</a:t>
            </a:r>
            <a:endParaRPr lang="en-US" sz="2400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1988" y="1413076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800" i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  s     p      d      f</a:t>
            </a:r>
            <a:endParaRPr lang="en-US" sz="2800" i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01067" y="215232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5667" y="242600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26968" y="222852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5667" y="329532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26968" y="3233159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5667" y="5638800"/>
            <a:ext cx="45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26607" y="5623560"/>
            <a:ext cx="0" cy="91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426607" y="329532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426607" y="2407079"/>
            <a:ext cx="0" cy="275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36207" y="3222088"/>
            <a:ext cx="0" cy="275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057543" y="2228520"/>
            <a:ext cx="0" cy="475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722007" y="2154364"/>
            <a:ext cx="0" cy="557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97988" y="204180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68724" y="245157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58184" y="3325483"/>
            <a:ext cx="73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 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58184" y="550288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   </a:t>
            </a:r>
            <a:r>
              <a:rPr lang="en-US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and heavier atoms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We use </a:t>
            </a:r>
            <a:r>
              <a:rPr lang="en-US" dirty="0"/>
              <a:t>the </a:t>
            </a:r>
            <a:r>
              <a:rPr lang="en-US" b="1" dirty="0"/>
              <a:t>exact</a:t>
            </a:r>
            <a:r>
              <a:rPr lang="en-US" i="1" dirty="0"/>
              <a:t> </a:t>
            </a:r>
            <a:r>
              <a:rPr lang="en-US" dirty="0"/>
              <a:t>solutions of </a:t>
            </a:r>
            <a:r>
              <a:rPr lang="en-US" dirty="0" err="1"/>
              <a:t>hydrogenic</a:t>
            </a:r>
            <a:r>
              <a:rPr lang="en-US" dirty="0"/>
              <a:t> Schr</a:t>
            </a:r>
            <a:r>
              <a:rPr lang="en-US" dirty="0">
                <a:cs typeface="Arial" charset="0"/>
              </a:rPr>
              <a:t>ödinger </a:t>
            </a:r>
            <a:r>
              <a:rPr lang="en-US" dirty="0" smtClean="0">
                <a:cs typeface="Arial" charset="0"/>
              </a:rPr>
              <a:t>equation or orbitals </a:t>
            </a:r>
            <a:r>
              <a:rPr lang="en-US" dirty="0">
                <a:cs typeface="Arial" charset="0"/>
              </a:rPr>
              <a:t>to construct an </a:t>
            </a:r>
            <a:r>
              <a:rPr lang="en-US" b="1" dirty="0">
                <a:cs typeface="Arial" charset="0"/>
              </a:rPr>
              <a:t>approximate</a:t>
            </a:r>
            <a:r>
              <a:rPr lang="en-US" dirty="0">
                <a:cs typeface="Arial" charset="0"/>
              </a:rPr>
              <a:t> wave function of a </a:t>
            </a:r>
            <a:r>
              <a:rPr lang="en-US" dirty="0" smtClean="0">
                <a:cs typeface="Arial" charset="0"/>
              </a:rPr>
              <a:t>many-electron atom, the helium and heavier atoms.</a:t>
            </a:r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Unlike </a:t>
            </a:r>
            <a:r>
              <a:rPr lang="en-US" dirty="0">
                <a:cs typeface="Arial" charset="0"/>
              </a:rPr>
              <a:t>the </a:t>
            </a:r>
            <a:r>
              <a:rPr lang="en-US" dirty="0" err="1" smtClean="0">
                <a:cs typeface="Arial" charset="0"/>
              </a:rPr>
              <a:t>hydrogenic</a:t>
            </a:r>
            <a:r>
              <a:rPr lang="en-US" dirty="0" smtClean="0">
                <a:cs typeface="Arial" charset="0"/>
              </a:rPr>
              <a:t> atom, the discussion here </a:t>
            </a:r>
            <a:r>
              <a:rPr lang="en-US" dirty="0">
                <a:cs typeface="Arial" charset="0"/>
              </a:rPr>
              <a:t>is </a:t>
            </a:r>
            <a:r>
              <a:rPr lang="en-US" dirty="0" smtClean="0">
                <a:cs typeface="Arial" charset="0"/>
              </a:rPr>
              <a:t>approximate </a:t>
            </a:r>
            <a:r>
              <a:rPr lang="en-US" dirty="0">
                <a:cs typeface="Arial" charset="0"/>
              </a:rPr>
              <a:t>and some rules </a:t>
            </a:r>
            <a:r>
              <a:rPr lang="en-US" dirty="0" smtClean="0">
                <a:cs typeface="Arial" charset="0"/>
              </a:rPr>
              <a:t>introduced can </a:t>
            </a:r>
            <a:r>
              <a:rPr lang="en-US" dirty="0">
                <a:cs typeface="Arial" charset="0"/>
              </a:rPr>
              <a:t>have </a:t>
            </a:r>
            <a:r>
              <a:rPr lang="en-US" b="1" dirty="0">
                <a:cs typeface="Arial" charset="0"/>
              </a:rPr>
              <a:t>exceptions</a:t>
            </a:r>
            <a:r>
              <a:rPr lang="en-US" dirty="0">
                <a:cs typeface="Arial" charset="0"/>
              </a:rPr>
              <a:t>. </a:t>
            </a:r>
            <a:endParaRPr lang="en-US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Spins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b="1" dirty="0" err="1" smtClean="0">
                <a:cs typeface="Arial" charset="0"/>
              </a:rPr>
              <a:t>antisymmetry</a:t>
            </a:r>
            <a:r>
              <a:rPr lang="en-US" dirty="0" smtClean="0">
                <a:cs typeface="Arial" charset="0"/>
              </a:rPr>
              <a:t> of fermion wave functions start to play a critical role.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eld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53449"/>
            <a:ext cx="5029200" cy="3228351"/>
          </a:xfrm>
          <a:prstGeom prst="rect">
            <a:avLst/>
          </a:prstGeom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3919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orbitals have </a:t>
            </a:r>
            <a:r>
              <a:rPr lang="en-US" dirty="0"/>
              <a:t>greater probability density </a:t>
            </a:r>
            <a:r>
              <a:rPr lang="en-US" dirty="0" smtClean="0"/>
              <a:t>near </a:t>
            </a:r>
            <a:r>
              <a:rPr lang="en-US" dirty="0"/>
              <a:t>the nucleus than </a:t>
            </a:r>
            <a:r>
              <a:rPr lang="en-US" i="1" dirty="0" smtClean="0"/>
              <a:t>p</a:t>
            </a:r>
            <a:r>
              <a:rPr lang="en-US" dirty="0" smtClean="0"/>
              <a:t> or </a:t>
            </a:r>
            <a:r>
              <a:rPr lang="en-US" i="1" dirty="0" smtClean="0"/>
              <a:t>d</a:t>
            </a:r>
            <a:r>
              <a:rPr lang="en-US" dirty="0" smtClean="0"/>
              <a:t> in the same shell </a:t>
            </a:r>
            <a:r>
              <a:rPr lang="en-US" dirty="0"/>
              <a:t>and </a:t>
            </a:r>
            <a:r>
              <a:rPr lang="en-US" dirty="0" smtClean="0"/>
              <a:t>experience less </a:t>
            </a:r>
            <a:r>
              <a:rPr lang="en-US" b="1" dirty="0"/>
              <a:t>shielding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Consequently, the energy ordering in a shell is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10921"/>
              </p:ext>
            </p:extLst>
          </p:nvPr>
        </p:nvGraphicFramePr>
        <p:xfrm>
          <a:off x="2936875" y="3451225"/>
          <a:ext cx="36925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7" name="Equation" r:id="rId5" imgW="1130300" imgH="203200" progId="Equation.3">
                  <p:embed/>
                </p:oleObj>
              </mc:Choice>
              <mc:Fallback>
                <p:oleObj name="Equation" r:id="rId5" imgW="1130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3451225"/>
                        <a:ext cx="36925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870075" y="3352800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Lower </a:t>
            </a:r>
            <a:r>
              <a:rPr lang="en-US" dirty="0" smtClean="0">
                <a:solidFill>
                  <a:srgbClr val="FF3300"/>
                </a:solidFill>
              </a:rPr>
              <a:t>energy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638800"/>
            <a:ext cx="56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1636370" y="5562600"/>
            <a:ext cx="725830" cy="3070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4191000"/>
            <a:ext cx="58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3</a:t>
            </a:r>
            <a:r>
              <a:rPr lang="en-US" i="1" dirty="0" smtClean="0">
                <a:solidFill>
                  <a:srgbClr val="660066"/>
                </a:solidFill>
              </a:rPr>
              <a:t>p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743200" y="4421833"/>
            <a:ext cx="609600" cy="60736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4572000"/>
            <a:ext cx="58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191000" y="4802833"/>
            <a:ext cx="609600" cy="6073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1668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explains the well-known </a:t>
            </a:r>
            <a:r>
              <a:rPr lang="en-US" sz="3200" b="1" dirty="0"/>
              <a:t>building-up </a:t>
            </a:r>
            <a:r>
              <a:rPr lang="en-US" sz="3200" dirty="0"/>
              <a:t>(</a:t>
            </a:r>
            <a:r>
              <a:rPr lang="en-US" sz="3200" b="1" dirty="0" err="1"/>
              <a:t>aufbau</a:t>
            </a:r>
            <a:r>
              <a:rPr lang="en-US" sz="3200" dirty="0"/>
              <a:t>) </a:t>
            </a:r>
            <a:r>
              <a:rPr lang="en-US" sz="3200" b="1" dirty="0"/>
              <a:t>principle </a:t>
            </a:r>
            <a:r>
              <a:rPr lang="en-US" sz="3200" dirty="0"/>
              <a:t>of atomic configuration based on the </a:t>
            </a:r>
            <a:r>
              <a:rPr lang="en-US" sz="3200" dirty="0" smtClean="0"/>
              <a:t>order (exceptions exist).</a:t>
            </a:r>
            <a:endParaRPr lang="en-US" sz="3200" b="1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352800" y="6019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1s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3528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2s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8100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2p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3352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3s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38100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3p</a:t>
            </a: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4267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3d</a:t>
            </a: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3352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4s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8100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4p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4267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4d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4724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4f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3352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5s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38100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5p</a:t>
            </a:r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42672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5d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4724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5f</a:t>
            </a: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5181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5g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33528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6s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38100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6p</a:t>
            </a: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42672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6d</a:t>
            </a: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47244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6f</a:t>
            </a:r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51816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6g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56388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6g</a:t>
            </a: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 flipH="1" flipV="1">
            <a:off x="3200400" y="5867400"/>
            <a:ext cx="6858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 flipH="1" flipV="1">
            <a:off x="3200400" y="5410200"/>
            <a:ext cx="6858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H="1" flipV="1">
            <a:off x="3200400" y="4953000"/>
            <a:ext cx="1143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 flipV="1">
            <a:off x="3200400" y="4495800"/>
            <a:ext cx="1143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2" name="Line 44"/>
          <p:cNvSpPr>
            <a:spLocks noChangeShapeType="1"/>
          </p:cNvSpPr>
          <p:nvPr/>
        </p:nvSpPr>
        <p:spPr bwMode="auto">
          <a:xfrm flipH="1" flipV="1">
            <a:off x="3200400" y="4038600"/>
            <a:ext cx="1600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3" name="Line 45"/>
          <p:cNvSpPr>
            <a:spLocks noChangeShapeType="1"/>
          </p:cNvSpPr>
          <p:nvPr/>
        </p:nvSpPr>
        <p:spPr bwMode="auto">
          <a:xfrm flipH="1" flipV="1">
            <a:off x="3200400" y="3581400"/>
            <a:ext cx="1600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937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18387"/>
              </p:ext>
            </p:extLst>
          </p:nvPr>
        </p:nvGraphicFramePr>
        <p:xfrm>
          <a:off x="457200" y="3048000"/>
          <a:ext cx="84951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1" name="Equation" r:id="rId4" imgW="3784600" imgH="203200" progId="Equation.3">
                  <p:embed/>
                </p:oleObj>
              </mc:Choice>
              <mc:Fallback>
                <p:oleObj name="Equation" r:id="rId4" imgW="3784600" imgH="203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849514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Hund’s rule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An atom in its ground state adopts a configuration with the greatest number of unpaired electrons </a:t>
            </a:r>
            <a:r>
              <a:rPr lang="en-US" dirty="0" smtClean="0"/>
              <a:t>(exceptions exist) – why?</a:t>
            </a:r>
            <a:endParaRPr lang="en-US" dirty="0"/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3962400" y="52578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Oxygen</a:t>
            </a:r>
          </a:p>
        </p:txBody>
      </p:sp>
      <p:sp>
        <p:nvSpPr>
          <p:cNvPr id="100391" name="Line 39"/>
          <p:cNvSpPr>
            <a:spLocks noChangeShapeType="1"/>
          </p:cNvSpPr>
          <p:nvPr/>
        </p:nvSpPr>
        <p:spPr bwMode="auto">
          <a:xfrm>
            <a:off x="2743200" y="4800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2743200" y="4114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V="1">
            <a:off x="3048000" y="4495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V="1">
            <a:off x="3048000" y="3810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rot="10800000" flipV="1">
            <a:off x="3352800" y="4495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rot="10800000" flipV="1">
            <a:off x="3352800" y="3810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3733800" y="3962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V="1">
            <a:off x="4038600" y="3657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4724400" y="3962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V="1">
            <a:off x="5029200" y="3657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5715000" y="3962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2" name="Line 50"/>
          <p:cNvSpPr>
            <a:spLocks noChangeShapeType="1"/>
          </p:cNvSpPr>
          <p:nvPr/>
        </p:nvSpPr>
        <p:spPr bwMode="auto">
          <a:xfrm flipV="1">
            <a:off x="6019800" y="3657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3837749" y="3013373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x</a:t>
            </a:r>
            <a:endParaRPr lang="en-US" baseline="-25000" dirty="0"/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 rot="10800000" flipV="1">
            <a:off x="4343400" y="3657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2297112" y="4572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312987" y="3846512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4724842" y="3017188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y</a:t>
            </a:r>
            <a:endParaRPr lang="en-US" baseline="-25000" dirty="0"/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5704649" y="3017189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z</a:t>
            </a:r>
            <a:endParaRPr lang="en-US" baseline="-25000" dirty="0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rot="10800000" flipV="1">
            <a:off x="5355143" y="3657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0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15" name="Object 39"/>
          <p:cNvGraphicFramePr>
            <a:graphicFrameLocks noChangeAspect="1"/>
          </p:cNvGraphicFramePr>
          <p:nvPr>
            <p:extLst/>
          </p:nvPr>
        </p:nvGraphicFramePr>
        <p:xfrm>
          <a:off x="671513" y="3763963"/>
          <a:ext cx="5195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9" name="Equation" r:id="rId4" imgW="3086100" imgH="304800" progId="Equation.DSMT4">
                  <p:embed/>
                </p:oleObj>
              </mc:Choice>
              <mc:Fallback>
                <p:oleObj name="Equation" r:id="rId4" imgW="308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763963"/>
                        <a:ext cx="51958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Hund’s rule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411662"/>
          </a:xfrm>
        </p:spPr>
        <p:txBody>
          <a:bodyPr/>
          <a:lstStyle/>
          <a:p>
            <a:r>
              <a:rPr lang="en-US" b="1" dirty="0"/>
              <a:t>Spin correlation </a:t>
            </a:r>
            <a:r>
              <a:rPr lang="en-US" dirty="0" smtClean="0"/>
              <a:t>explains </a:t>
            </a:r>
            <a:r>
              <a:rPr lang="en-US" b="1" dirty="0" smtClean="0"/>
              <a:t>Hund</a:t>
            </a:r>
            <a:r>
              <a:rPr lang="ja-JP" altLang="en-US" b="1" dirty="0" smtClean="0">
                <a:latin typeface="Arial"/>
              </a:rPr>
              <a:t>’</a:t>
            </a:r>
            <a:r>
              <a:rPr lang="en-US" b="1" dirty="0" smtClean="0"/>
              <a:t>s </a:t>
            </a:r>
            <a:r>
              <a:rPr lang="en-US" b="1" dirty="0"/>
              <a:t>rule</a:t>
            </a:r>
            <a:r>
              <a:rPr lang="en-US" dirty="0"/>
              <a:t>.</a:t>
            </a:r>
            <a:endParaRPr lang="en-US" b="1" dirty="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>
            <p:extLst/>
          </p:nvPr>
        </p:nvGraphicFramePr>
        <p:xfrm>
          <a:off x="636588" y="2698572"/>
          <a:ext cx="58959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0" name="Equation" r:id="rId6" imgW="3505200" imgH="355600" progId="Equation.DSMT4">
                  <p:embed/>
                </p:oleObj>
              </mc:Choice>
              <mc:Fallback>
                <p:oleObj name="Equation" r:id="rId6" imgW="3505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698572"/>
                        <a:ext cx="58959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6629400" y="2990672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V="1">
            <a:off x="6934200" y="268587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7620000" y="2990672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7924800" y="268587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6629400" y="4057472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6934200" y="375267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7620000" y="4057472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rot="10800000" flipV="1">
            <a:off x="7162800" y="375267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1752600" y="2685872"/>
            <a:ext cx="38100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H="1">
            <a:off x="1295400" y="3276600"/>
            <a:ext cx="609600" cy="20000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85800" y="5276672"/>
            <a:ext cx="75596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Spatial part is </a:t>
            </a:r>
            <a:r>
              <a:rPr lang="en-US" dirty="0" smtClean="0">
                <a:solidFill>
                  <a:srgbClr val="FF3300"/>
                </a:solidFill>
              </a:rPr>
              <a:t>antisymmetric </a:t>
            </a:r>
            <a:r>
              <a:rPr lang="en-US" dirty="0">
                <a:solidFill>
                  <a:srgbClr val="FF3300"/>
                </a:solidFill>
              </a:rPr>
              <a:t>and the two electron cannot occupy the same spatial orbitals </a:t>
            </a:r>
            <a:r>
              <a:rPr lang="en-US" dirty="0" smtClean="0">
                <a:solidFill>
                  <a:srgbClr val="FF3300"/>
                </a:solidFill>
              </a:rPr>
              <a:t>or the </a:t>
            </a:r>
            <a:r>
              <a:rPr lang="en-US" dirty="0" smtClean="0">
                <a:solidFill>
                  <a:srgbClr val="FF3300"/>
                </a:solidFill>
              </a:rPr>
              <a:t>same spatial </a:t>
            </a:r>
            <a:r>
              <a:rPr lang="en-US" dirty="0" smtClean="0">
                <a:solidFill>
                  <a:srgbClr val="FF3300"/>
                </a:solidFill>
              </a:rPr>
              <a:t>position – </a:t>
            </a:r>
            <a:r>
              <a:rPr lang="en-US" b="1" dirty="0">
                <a:solidFill>
                  <a:srgbClr val="FF3300"/>
                </a:solidFill>
              </a:rPr>
              <a:t>energetically more favorable </a:t>
            </a:r>
          </a:p>
        </p:txBody>
      </p:sp>
      <p:sp>
        <p:nvSpPr>
          <p:cNvPr id="101394" name="AutoShape 18"/>
          <p:cNvSpPr>
            <a:spLocks noChangeArrowheads="1"/>
          </p:cNvSpPr>
          <p:nvPr/>
        </p:nvSpPr>
        <p:spPr bwMode="auto">
          <a:xfrm>
            <a:off x="1828800" y="3733800"/>
            <a:ext cx="16764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2667000" y="4343400"/>
            <a:ext cx="990600" cy="4760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3641725" y="4401960"/>
            <a:ext cx="5273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Two electrons can be </a:t>
            </a:r>
            <a:r>
              <a:rPr lang="en-US" dirty="0" smtClean="0">
                <a:solidFill>
                  <a:srgbClr val="0000FF"/>
                </a:solidFill>
              </a:rPr>
              <a:t>at the </a:t>
            </a:r>
            <a:r>
              <a:rPr lang="en-US" dirty="0" smtClean="0">
                <a:solidFill>
                  <a:srgbClr val="0000FF"/>
                </a:solidFill>
              </a:rPr>
              <a:t>same </a:t>
            </a:r>
            <a:r>
              <a:rPr lang="en-US" dirty="0" smtClean="0">
                <a:solidFill>
                  <a:srgbClr val="0000FF"/>
                </a:solidFill>
              </a:rPr>
              <a:t>spatial 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6787639" y="3226691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y</a:t>
            </a:r>
            <a:endParaRPr lang="en-US" baseline="-25000" dirty="0"/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auto">
          <a:xfrm>
            <a:off x="7767446" y="3226692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z</a:t>
            </a:r>
            <a:endParaRPr lang="en-US" baseline="-25000" dirty="0"/>
          </a:p>
        </p:txBody>
      </p:sp>
      <p:sp>
        <p:nvSpPr>
          <p:cNvPr id="23" name="Down Arrow 22"/>
          <p:cNvSpPr/>
          <p:nvPr/>
        </p:nvSpPr>
        <p:spPr>
          <a:xfrm rot="18900000">
            <a:off x="1835669" y="1873311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 smtClean="0"/>
              <a:t>We have learned</a:t>
            </a:r>
            <a:r>
              <a:rPr lang="en-US" sz="2800" dirty="0" smtClean="0">
                <a:cs typeface="Arial" charset="0"/>
              </a:rPr>
              <a:t> the </a:t>
            </a:r>
            <a:r>
              <a:rPr lang="en-US" sz="2800" b="1" dirty="0" smtClean="0">
                <a:cs typeface="Arial" charset="0"/>
              </a:rPr>
              <a:t>orbital approximation</a:t>
            </a:r>
            <a:r>
              <a:rPr lang="en-US" sz="2800" dirty="0" smtClean="0">
                <a:cs typeface="Arial" charset="0"/>
              </a:rPr>
              <a:t>,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an </a:t>
            </a:r>
            <a:r>
              <a:rPr lang="en-US" sz="2800" dirty="0">
                <a:cs typeface="Arial" charset="0"/>
              </a:rPr>
              <a:t>approximate wave function of a </a:t>
            </a:r>
            <a:r>
              <a:rPr lang="en-US" sz="2800" dirty="0" smtClean="0">
                <a:cs typeface="Arial" charset="0"/>
              </a:rPr>
              <a:t>many-electron atom that is an </a:t>
            </a:r>
            <a:r>
              <a:rPr lang="en-US" sz="2800" dirty="0" err="1" smtClean="0">
                <a:cs typeface="Arial" charset="0"/>
              </a:rPr>
              <a:t>antisymmetric</a:t>
            </a:r>
            <a:r>
              <a:rPr lang="en-US" sz="2800" dirty="0" smtClean="0">
                <a:cs typeface="Arial" charset="0"/>
              </a:rPr>
              <a:t> product of </a:t>
            </a:r>
            <a:r>
              <a:rPr lang="en-US" sz="2800" dirty="0" err="1" smtClean="0">
                <a:cs typeface="Arial" charset="0"/>
              </a:rPr>
              <a:t>hydrogenic</a:t>
            </a:r>
            <a:r>
              <a:rPr lang="en-US" sz="2800" dirty="0" smtClean="0">
                <a:cs typeface="Arial" charset="0"/>
              </a:rPr>
              <a:t> orbitals.</a:t>
            </a:r>
            <a:endParaRPr lang="en-US" sz="2800" dirty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We have learned how the </a:t>
            </a:r>
            <a:r>
              <a:rPr lang="en-US" sz="2800" b="1" dirty="0" smtClean="0">
                <a:cs typeface="Arial" charset="0"/>
              </a:rPr>
              <a:t>(anti)symmetry of spin part </a:t>
            </a:r>
            <a:r>
              <a:rPr lang="en-US" sz="2800" dirty="0" smtClean="0">
                <a:cs typeface="Arial" charset="0"/>
              </a:rPr>
              <a:t>affects the spatial part and hence </a:t>
            </a:r>
            <a:r>
              <a:rPr lang="en-US" sz="2800" dirty="0" smtClean="0">
                <a:cs typeface="Arial" charset="0"/>
              </a:rPr>
              <a:t>the energies. </a:t>
            </a:r>
          </a:p>
          <a:p>
            <a:r>
              <a:rPr lang="en-US" sz="2800" dirty="0" smtClean="0">
                <a:cs typeface="Arial" charset="0"/>
              </a:rPr>
              <a:t>Electron-electron Coulomb repulsion is responsible for </a:t>
            </a:r>
            <a:r>
              <a:rPr lang="en-US" sz="2800" b="1" dirty="0" smtClean="0">
                <a:cs typeface="Arial" charset="0"/>
              </a:rPr>
              <a:t>spin correlation </a:t>
            </a:r>
            <a:r>
              <a:rPr lang="en-US" sz="2800" dirty="0" smtClean="0">
                <a:cs typeface="Arial" charset="0"/>
              </a:rPr>
              <a:t>and </a:t>
            </a:r>
            <a:r>
              <a:rPr lang="en-US" sz="2800" b="1" dirty="0" smtClean="0">
                <a:cs typeface="Arial" charset="0"/>
              </a:rPr>
              <a:t>shielding</a:t>
            </a:r>
            <a:r>
              <a:rPr lang="en-US" sz="2800" dirty="0" smtClean="0">
                <a:cs typeface="Arial" charset="0"/>
              </a:rPr>
              <a:t>. </a:t>
            </a:r>
            <a:r>
              <a:rPr lang="en-US" sz="2800" dirty="0" smtClean="0">
                <a:cs typeface="Arial" charset="0"/>
              </a:rPr>
              <a:t>Spin correlation, in turn, leads to </a:t>
            </a:r>
            <a:r>
              <a:rPr lang="en-US" sz="2800" b="1" dirty="0" smtClean="0">
                <a:cs typeface="Arial" charset="0"/>
              </a:rPr>
              <a:t>Hund’s rule</a:t>
            </a:r>
            <a:r>
              <a:rPr lang="en-US" sz="2800" dirty="0" smtClean="0">
                <a:cs typeface="Arial" charset="0"/>
              </a:rPr>
              <a:t>, and shielding </a:t>
            </a:r>
            <a:r>
              <a:rPr lang="en-US" sz="2800" dirty="0" smtClean="0">
                <a:cs typeface="Arial" charset="0"/>
              </a:rPr>
              <a:t>explains </a:t>
            </a: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err="1" smtClean="0">
                <a:cs typeface="Arial" charset="0"/>
              </a:rPr>
              <a:t>aufbau</a:t>
            </a:r>
            <a:r>
              <a:rPr lang="en-US" sz="2800" b="1" dirty="0" smtClean="0">
                <a:cs typeface="Arial" charset="0"/>
              </a:rPr>
              <a:t> principle</a:t>
            </a:r>
            <a:r>
              <a:rPr lang="en-US" sz="2800" dirty="0" smtClean="0">
                <a:cs typeface="Arial" charset="0"/>
              </a:rPr>
              <a:t>.</a:t>
            </a:r>
            <a:r>
              <a:rPr lang="en-US" sz="2800" b="1" dirty="0" smtClean="0">
                <a:cs typeface="Arial" charset="0"/>
              </a:rPr>
              <a:t> </a:t>
            </a: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and heavier atoms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The Schr</a:t>
            </a:r>
            <a:r>
              <a:rPr lang="en-US" dirty="0">
                <a:cs typeface="Arial" charset="0"/>
              </a:rPr>
              <a:t>ödinger equation for </a:t>
            </a:r>
            <a:r>
              <a:rPr lang="en-US" dirty="0" smtClean="0">
                <a:cs typeface="Arial" charset="0"/>
              </a:rPr>
              <a:t>a </a:t>
            </a:r>
            <a:r>
              <a:rPr lang="en-US" dirty="0" err="1" smtClean="0">
                <a:cs typeface="Arial" charset="0"/>
              </a:rPr>
              <a:t>hydrogenic</a:t>
            </a:r>
            <a:r>
              <a:rPr lang="en-US" dirty="0" smtClean="0">
                <a:cs typeface="Arial" charset="0"/>
              </a:rPr>
              <a:t> atom </a:t>
            </a:r>
            <a:r>
              <a:rPr lang="en-US" dirty="0" smtClean="0">
                <a:cs typeface="Arial" charset="0"/>
              </a:rPr>
              <a:t>can be solved </a:t>
            </a:r>
            <a:r>
              <a:rPr lang="en-US" dirty="0" smtClean="0">
                <a:cs typeface="Arial" charset="0"/>
              </a:rPr>
              <a:t>exactly analytically</a:t>
            </a:r>
            <a:r>
              <a:rPr lang="en-US" dirty="0">
                <a:cs typeface="Arial" charset="0"/>
              </a:rPr>
              <a:t>. </a:t>
            </a:r>
            <a:r>
              <a:rPr lang="en-US" dirty="0" smtClean="0">
                <a:cs typeface="Arial" charset="0"/>
              </a:rPr>
              <a:t>Those for </a:t>
            </a:r>
            <a:r>
              <a:rPr lang="en-US" dirty="0">
                <a:cs typeface="Arial" charset="0"/>
              </a:rPr>
              <a:t>many-electron atoms and molecules </a:t>
            </a:r>
            <a:r>
              <a:rPr lang="en-US" dirty="0" smtClean="0">
                <a:cs typeface="Arial" charset="0"/>
              </a:rPr>
              <a:t>cannot be solved analytically.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</a:t>
            </a:r>
            <a:r>
              <a:rPr lang="en-US" dirty="0" smtClean="0">
                <a:cs typeface="Arial" charset="0"/>
              </a:rPr>
              <a:t>wave </a:t>
            </a:r>
            <a:r>
              <a:rPr lang="en-US" dirty="0">
                <a:cs typeface="Arial" charset="0"/>
              </a:rPr>
              <a:t>function is a </a:t>
            </a:r>
            <a:r>
              <a:rPr lang="en-US" dirty="0" smtClean="0">
                <a:cs typeface="Arial" charset="0"/>
              </a:rPr>
              <a:t>fully coupled, high-dimensional </a:t>
            </a:r>
            <a:r>
              <a:rPr lang="en-US" dirty="0" smtClean="0">
                <a:cs typeface="Arial" charset="0"/>
              </a:rPr>
              <a:t>function of many variables: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103744"/>
              </p:ext>
            </p:extLst>
          </p:nvPr>
        </p:nvGraphicFramePr>
        <p:xfrm>
          <a:off x="2959100" y="4757738"/>
          <a:ext cx="3071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1" name="Equation" r:id="rId4" imgW="914400" imgH="279400" progId="Equation.3">
                  <p:embed/>
                </p:oleObj>
              </mc:Choice>
              <mc:Fallback>
                <p:oleObj name="Equation" r:id="rId4" imgW="9144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757738"/>
                        <a:ext cx="3071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3429000" y="4876800"/>
            <a:ext cx="7620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3843722">
            <a:off x="3847549" y="5691041"/>
            <a:ext cx="381000" cy="152400"/>
          </a:xfrm>
          <a:prstGeom prst="rightArrow">
            <a:avLst/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2400" y="5867400"/>
            <a:ext cx="358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Coordinates of electron 1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orbital approximation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8137"/>
            <a:ext cx="8229600" cy="4411663"/>
          </a:xfrm>
        </p:spPr>
        <p:txBody>
          <a:bodyPr/>
          <a:lstStyle/>
          <a:p>
            <a:r>
              <a:rPr lang="en-US" dirty="0"/>
              <a:t>We introduce the following </a:t>
            </a:r>
            <a:r>
              <a:rPr lang="en-US" dirty="0" smtClean="0"/>
              <a:t>approximation (the orbital approximation):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helium atom,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41054"/>
              </p:ext>
            </p:extLst>
          </p:nvPr>
        </p:nvGraphicFramePr>
        <p:xfrm>
          <a:off x="696913" y="2946340"/>
          <a:ext cx="75961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4" name="Equation" r:id="rId4" imgW="2349500" imgH="279400" progId="Equation.3">
                  <p:embed/>
                </p:oleObj>
              </mc:Choice>
              <mc:Fallback>
                <p:oleObj name="Equation" r:id="rId4" imgW="23495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946340"/>
                        <a:ext cx="7596187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2182"/>
              </p:ext>
            </p:extLst>
          </p:nvPr>
        </p:nvGraphicFramePr>
        <p:xfrm>
          <a:off x="2057400" y="5045075"/>
          <a:ext cx="4886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5" name="Equation" r:id="rId6" imgW="1511280" imgH="253800" progId="Equation.DSMT4">
                  <p:embed/>
                </p:oleObj>
              </mc:Choice>
              <mc:Fallback>
                <p:oleObj name="Equation" r:id="rId6" imgW="1511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45075"/>
                        <a:ext cx="4886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nut 12"/>
          <p:cNvSpPr/>
          <p:nvPr/>
        </p:nvSpPr>
        <p:spPr>
          <a:xfrm>
            <a:off x="3810000" y="3028890"/>
            <a:ext cx="7620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174695">
            <a:off x="4427791" y="3660176"/>
            <a:ext cx="381000" cy="152400"/>
          </a:xfrm>
          <a:prstGeom prst="rightArrow">
            <a:avLst/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72000" y="3638490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</a:rPr>
              <a:t>Hydrogenic</a:t>
            </a:r>
            <a:r>
              <a:rPr lang="en-US" sz="2000" dirty="0" smtClean="0">
                <a:solidFill>
                  <a:srgbClr val="3366FF"/>
                </a:solidFill>
              </a:rPr>
              <a:t> orbital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orbital approximation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dirty="0"/>
              <a:t>The approximation is equivalent to neglecting </a:t>
            </a:r>
            <a:r>
              <a:rPr lang="en-US" dirty="0" smtClean="0"/>
              <a:t>interaction </a:t>
            </a:r>
            <a:r>
              <a:rPr lang="en-US" dirty="0"/>
              <a:t>between </a:t>
            </a:r>
            <a:r>
              <a:rPr lang="en-US" dirty="0" smtClean="0"/>
              <a:t>electrons </a:t>
            </a:r>
            <a:r>
              <a:rPr lang="en-US" dirty="0"/>
              <a:t>1 and </a:t>
            </a:r>
            <a:r>
              <a:rPr lang="en-US" dirty="0" smtClean="0"/>
              <a:t>2,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 so that,</a:t>
            </a:r>
            <a:endParaRPr lang="en-US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72392"/>
              </p:ext>
            </p:extLst>
          </p:nvPr>
        </p:nvGraphicFramePr>
        <p:xfrm>
          <a:off x="1081088" y="4829175"/>
          <a:ext cx="710565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3" name="Equation" r:id="rId4" imgW="3073400" imgH="685800" progId="Equation.DSMT4">
                  <p:embed/>
                </p:oleObj>
              </mc:Choice>
              <mc:Fallback>
                <p:oleObj name="Equation" r:id="rId4" imgW="30734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829175"/>
                        <a:ext cx="710565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8438"/>
              </p:ext>
            </p:extLst>
          </p:nvPr>
        </p:nvGraphicFramePr>
        <p:xfrm>
          <a:off x="822325" y="2605088"/>
          <a:ext cx="73612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4" name="Equation" r:id="rId6" imgW="3035300" imgH="469900" progId="Equation.DSMT4">
                  <p:embed/>
                </p:oleObj>
              </mc:Choice>
              <mc:Fallback>
                <p:oleObj name="Equation" r:id="rId6" imgW="303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605088"/>
                        <a:ext cx="7361238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7"/>
          <p:cNvSpPr>
            <a:spLocks/>
          </p:cNvSpPr>
          <p:nvPr/>
        </p:nvSpPr>
        <p:spPr bwMode="auto">
          <a:xfrm rot="16200000">
            <a:off x="2674937" y="2430462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9037" y="3840162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3366FF"/>
                </a:solidFill>
              </a:rPr>
              <a:t>Hydrogenic</a:t>
            </a:r>
            <a:r>
              <a:rPr lang="en-US" sz="2000" dirty="0">
                <a:solidFill>
                  <a:srgbClr val="3366FF"/>
                </a:solidFill>
              </a:rPr>
              <a:t> electron 1</a:t>
            </a:r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 rot="16200000">
            <a:off x="5341937" y="2430462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56037" y="3840162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3366FF"/>
                </a:solidFill>
              </a:rPr>
              <a:t>Hydrogenic</a:t>
            </a:r>
            <a:r>
              <a:rPr lang="en-US" sz="2000" dirty="0">
                <a:solidFill>
                  <a:srgbClr val="3366FF"/>
                </a:solidFill>
              </a:rPr>
              <a:t> electron 2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980237" y="2697162"/>
            <a:ext cx="1219200" cy="1066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1800" y="3763962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Interaction</a:t>
            </a:r>
          </a:p>
        </p:txBody>
      </p:sp>
      <p:sp>
        <p:nvSpPr>
          <p:cNvPr id="19" name="Donut 18"/>
          <p:cNvSpPr/>
          <p:nvPr/>
        </p:nvSpPr>
        <p:spPr>
          <a:xfrm>
            <a:off x="1371600" y="5105400"/>
            <a:ext cx="484632" cy="48405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6678294">
            <a:off x="1269492" y="5662232"/>
            <a:ext cx="381000" cy="152400"/>
          </a:xfrm>
          <a:prstGeom prst="rightArrow">
            <a:avLst/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6443" y="5834112"/>
            <a:ext cx="1856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Approximately equal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1525589">
            <a:off x="2302142" y="1988344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6575385" y="2895600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13576 -7.40741E-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7.40741E-7 L 0.27743 -7.40741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43 -7.40741E-7 L 0.43576 -7.40741E-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76 -7.40741E-7 L 0.60243 -7.40741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orbital approximation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76827"/>
              </p:ext>
            </p:extLst>
          </p:nvPr>
        </p:nvGraphicFramePr>
        <p:xfrm>
          <a:off x="990600" y="1752600"/>
          <a:ext cx="710565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4" imgW="3073400" imgH="1879600" progId="Equation.3">
                  <p:embed/>
                </p:oleObj>
              </mc:Choice>
              <mc:Fallback>
                <p:oleObj name="Equation" r:id="rId4" imgW="3073400" imgH="187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10565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AutoShape 5"/>
          <p:cNvSpPr>
            <a:spLocks/>
          </p:cNvSpPr>
          <p:nvPr/>
        </p:nvSpPr>
        <p:spPr bwMode="auto">
          <a:xfrm>
            <a:off x="6096000" y="3013075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324600" y="2914472"/>
            <a:ext cx="23780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exact </a:t>
            </a:r>
            <a:r>
              <a:rPr lang="en-US" dirty="0" err="1">
                <a:solidFill>
                  <a:srgbClr val="FF3300"/>
                </a:solidFill>
              </a:rPr>
              <a:t>hydrogenic</a:t>
            </a:r>
            <a:r>
              <a:rPr lang="en-US" dirty="0">
                <a:solidFill>
                  <a:srgbClr val="FF3300"/>
                </a:solidFill>
              </a:rPr>
              <a:t> problem</a:t>
            </a: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4114800" y="4156075"/>
            <a:ext cx="1905000" cy="533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4191000" y="5451475"/>
            <a:ext cx="1905000" cy="533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6019800" y="4503737"/>
            <a:ext cx="609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6096000" y="5646737"/>
            <a:ext cx="533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629400" y="5418137"/>
            <a:ext cx="2049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Eigenfunction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88366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188589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4305" y="1878496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6976" y="274320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6184" y="339242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830" y="401527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5608" y="401527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8350" y="468098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0872" y="468947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51076" y="2894256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933603" y="2896830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4619529" y="2894256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3453379" y="3543108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935906" y="3545682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621832" y="3543108"/>
            <a:ext cx="579437" cy="550862"/>
          </a:xfrm>
          <a:prstGeom prst="donut">
            <a:avLst>
              <a:gd name="adj" fmla="val 14465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2379224">
            <a:off x="2359574" y="5297207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6753 0.0013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0.00139 L 0.19618 0.0898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orbital approximation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/>
              <a:t>We construct a helium wave function </a:t>
            </a:r>
            <a:r>
              <a:rPr lang="en-US" dirty="0" smtClean="0"/>
              <a:t>as the product of </a:t>
            </a:r>
            <a:r>
              <a:rPr lang="en-US" dirty="0" err="1" smtClean="0"/>
              <a:t>hydrogenic</a:t>
            </a:r>
            <a:r>
              <a:rPr lang="en-US" dirty="0" smtClean="0"/>
              <a:t> </a:t>
            </a:r>
            <a:r>
              <a:rPr lang="en-US" dirty="0"/>
              <a:t>orbitals with </a:t>
            </a:r>
            <a:r>
              <a:rPr lang="en-US" i="1" dirty="0"/>
              <a:t>Z</a:t>
            </a:r>
            <a:r>
              <a:rPr lang="en-US" dirty="0"/>
              <a:t> = 2.</a:t>
            </a:r>
          </a:p>
          <a:p>
            <a:endParaRPr lang="en-US" dirty="0"/>
          </a:p>
          <a:p>
            <a:r>
              <a:rPr lang="en-US" dirty="0" smtClean="0"/>
              <a:t>Issue #1: an </a:t>
            </a:r>
            <a:r>
              <a:rPr lang="en-US" dirty="0"/>
              <a:t>electron is fermion and </a:t>
            </a:r>
            <a:r>
              <a:rPr lang="en-US" dirty="0" smtClean="0"/>
              <a:t>fermions’ </a:t>
            </a:r>
            <a:r>
              <a:rPr lang="en-US" dirty="0"/>
              <a:t>wave function </a:t>
            </a:r>
            <a:r>
              <a:rPr lang="en-US" dirty="0" smtClean="0"/>
              <a:t>must be </a:t>
            </a:r>
            <a:r>
              <a:rPr lang="en-US" dirty="0" err="1" smtClean="0"/>
              <a:t>antisymmetric</a:t>
            </a:r>
            <a:r>
              <a:rPr lang="en-US" dirty="0" smtClean="0"/>
              <a:t> with respect to interchange (the above isn’t):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Issue #2: each </a:t>
            </a:r>
            <a:r>
              <a:rPr lang="en-US" dirty="0"/>
              <a:t>electron must </a:t>
            </a:r>
            <a:r>
              <a:rPr lang="en-US" dirty="0" smtClean="0"/>
              <a:t>be either </a:t>
            </a:r>
            <a:r>
              <a:rPr lang="en-US" dirty="0"/>
              <a:t>spin </a:t>
            </a:r>
            <a:r>
              <a:rPr lang="el-GR" i="1" dirty="0" smtClean="0">
                <a:cs typeface="Arial" charset="0"/>
              </a:rPr>
              <a:t>α</a:t>
            </a:r>
            <a:r>
              <a:rPr lang="en-US" dirty="0" smtClean="0"/>
              <a:t> or </a:t>
            </a:r>
            <a:r>
              <a:rPr lang="el-GR" i="1" dirty="0" smtClean="0">
                <a:cs typeface="Arial" charset="0"/>
              </a:rPr>
              <a:t>β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(the above neglects spins)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3231"/>
              </p:ext>
            </p:extLst>
          </p:nvPr>
        </p:nvGraphicFramePr>
        <p:xfrm>
          <a:off x="2514600" y="2514599"/>
          <a:ext cx="41148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2" name="Equation" r:id="rId4" imgW="1511280" imgH="253800" progId="Equation.DSMT4">
                  <p:embed/>
                </p:oleObj>
              </mc:Choice>
              <mc:Fallback>
                <p:oleObj name="Equation" r:id="rId4" imgW="1511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599"/>
                        <a:ext cx="41148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32949"/>
              </p:ext>
            </p:extLst>
          </p:nvPr>
        </p:nvGraphicFramePr>
        <p:xfrm>
          <a:off x="1371600" y="4495799"/>
          <a:ext cx="65151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3" name="Equation" r:id="rId6" imgW="2489200" imgH="279400" progId="Equation.3">
                  <p:embed/>
                </p:oleObj>
              </mc:Choice>
              <mc:Fallback>
                <p:oleObj name="Equation" r:id="rId6" imgW="24892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799"/>
                        <a:ext cx="65151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nut 5"/>
          <p:cNvSpPr/>
          <p:nvPr/>
        </p:nvSpPr>
        <p:spPr>
          <a:xfrm>
            <a:off x="4495800" y="4552890"/>
            <a:ext cx="609600" cy="62871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Spins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Let us first </a:t>
            </a:r>
            <a:r>
              <a:rPr lang="en-US" dirty="0" smtClean="0"/>
              <a:t>append spin </a:t>
            </a:r>
            <a:r>
              <a:rPr lang="en-US" dirty="0" smtClean="0"/>
              <a:t>factors: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None of these is antisymmetric </a:t>
            </a:r>
            <a:r>
              <a:rPr lang="en-US" dirty="0" smtClean="0"/>
              <a:t>yet.</a:t>
            </a:r>
            <a:endParaRPr lang="en-US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74041"/>
              </p:ext>
            </p:extLst>
          </p:nvPr>
        </p:nvGraphicFramePr>
        <p:xfrm>
          <a:off x="1676400" y="2090738"/>
          <a:ext cx="5670550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8" name="Equation" r:id="rId4" imgW="2082600" imgH="1015920" progId="Equation.DSMT4">
                  <p:embed/>
                </p:oleObj>
              </mc:Choice>
              <mc:Fallback>
                <p:oleObj name="Equation" r:id="rId4" imgW="2082600" imgH="1015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90738"/>
                        <a:ext cx="5670550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60820"/>
              </p:ext>
            </p:extLst>
          </p:nvPr>
        </p:nvGraphicFramePr>
        <p:xfrm>
          <a:off x="1257300" y="5364163"/>
          <a:ext cx="65151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9" name="Equation" r:id="rId6" imgW="2489200" imgH="279400" progId="Equation.3">
                  <p:embed/>
                </p:oleObj>
              </mc:Choice>
              <mc:Fallback>
                <p:oleObj name="Equation" r:id="rId6" imgW="24892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364163"/>
                        <a:ext cx="65151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(Anti)</a:t>
            </a:r>
            <a:r>
              <a:rPr lang="en-US" dirty="0" err="1" smtClean="0"/>
              <a:t>symmetrization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err="1" smtClean="0"/>
              <a:t>Symmetrization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 smtClean="0"/>
              <a:t>Antisymmetrization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05800"/>
              </p:ext>
            </p:extLst>
          </p:nvPr>
        </p:nvGraphicFramePr>
        <p:xfrm>
          <a:off x="1295400" y="2165350"/>
          <a:ext cx="64325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3" name="Equation" r:id="rId4" imgW="2362200" imgH="546100" progId="Equation.DSMT4">
                  <p:embed/>
                </p:oleObj>
              </mc:Choice>
              <mc:Fallback>
                <p:oleObj name="Equation" r:id="rId4" imgW="236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65350"/>
                        <a:ext cx="64325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5396"/>
              </p:ext>
            </p:extLst>
          </p:nvPr>
        </p:nvGraphicFramePr>
        <p:xfrm>
          <a:off x="1174750" y="4343400"/>
          <a:ext cx="66738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4" name="Equation" r:id="rId6" imgW="2451100" imgH="546100" progId="Equation.DSMT4">
                  <p:embed/>
                </p:oleObj>
              </mc:Choice>
              <mc:Fallback>
                <p:oleObj name="Equation" r:id="rId6" imgW="245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343400"/>
                        <a:ext cx="66738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nut 6"/>
          <p:cNvSpPr/>
          <p:nvPr/>
        </p:nvSpPr>
        <p:spPr>
          <a:xfrm>
            <a:off x="2057400" y="2209800"/>
            <a:ext cx="7620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057400" y="4419600"/>
            <a:ext cx="762000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671" y="2362200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99" y="4572000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8062119" y="2880519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8162613" y="5014119"/>
            <a:ext cx="381000" cy="8683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5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14786</TotalTime>
  <Words>992</Words>
  <Application>Microsoft Macintosh PowerPoint</Application>
  <PresentationFormat>On-screen Show (4:3)</PresentationFormat>
  <Paragraphs>233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Times New Roman</vt:lpstr>
      <vt:lpstr>Wingdings</vt:lpstr>
      <vt:lpstr>Arial</vt:lpstr>
      <vt:lpstr>Network</vt:lpstr>
      <vt:lpstr>Equation</vt:lpstr>
      <vt:lpstr>Lecture 20 Helium and heavier atoms</vt:lpstr>
      <vt:lpstr>Helium and heavier atoms</vt:lpstr>
      <vt:lpstr>Helium and heavier atoms</vt:lpstr>
      <vt:lpstr>The orbital approximation</vt:lpstr>
      <vt:lpstr>The orbital approximation</vt:lpstr>
      <vt:lpstr>The orbital approximation</vt:lpstr>
      <vt:lpstr>The orbital approximation</vt:lpstr>
      <vt:lpstr>Spins</vt:lpstr>
      <vt:lpstr>(Anti)symmetrization</vt:lpstr>
      <vt:lpstr>Antisymmetric function</vt:lpstr>
      <vt:lpstr>Helium wave functions</vt:lpstr>
      <vt:lpstr>Triplet states</vt:lpstr>
      <vt:lpstr>Singlet state</vt:lpstr>
      <vt:lpstr>Energy ordering</vt:lpstr>
      <vt:lpstr>Energy ordering</vt:lpstr>
      <vt:lpstr>Energy ordering</vt:lpstr>
      <vt:lpstr>Spin correlation</vt:lpstr>
      <vt:lpstr>Beyond helium</vt:lpstr>
      <vt:lpstr>Shielding</vt:lpstr>
      <vt:lpstr>Shielding</vt:lpstr>
      <vt:lpstr>Aufbau principle</vt:lpstr>
      <vt:lpstr>Hund’s rule</vt:lpstr>
      <vt:lpstr>Hund’s rule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Hirata, So</cp:lastModifiedBy>
  <cp:revision>354</cp:revision>
  <dcterms:created xsi:type="dcterms:W3CDTF">2004-12-14T22:16:04Z</dcterms:created>
  <dcterms:modified xsi:type="dcterms:W3CDTF">2019-01-20T21:34:34Z</dcterms:modified>
</cp:coreProperties>
</file>