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638" r:id="rId2"/>
    <p:sldId id="291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11" r:id="rId11"/>
    <p:sldId id="300" r:id="rId12"/>
    <p:sldId id="301" r:id="rId13"/>
    <p:sldId id="307" r:id="rId14"/>
    <p:sldId id="308" r:id="rId15"/>
    <p:sldId id="639" r:id="rId16"/>
    <p:sldId id="309" r:id="rId17"/>
    <p:sldId id="310" r:id="rId18"/>
    <p:sldId id="640" r:id="rId19"/>
    <p:sldId id="319" r:id="rId20"/>
    <p:sldId id="622" r:id="rId21"/>
    <p:sldId id="31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69FD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5"/>
    <p:restoredTop sz="94666"/>
  </p:normalViewPr>
  <p:slideViewPr>
    <p:cSldViewPr>
      <p:cViewPr varScale="1">
        <p:scale>
          <a:sx n="97" d="100"/>
          <a:sy n="97" d="100"/>
        </p:scale>
        <p:origin x="192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12900-B7A2-6543-B9E4-874E65D770A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8B7C9-D787-ED49-A6B8-18C6CD9A89A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4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FD1BC-65CD-B146-A982-CBC0D6DB8FE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8735C-6AD5-B342-84BA-9AACAA17868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025FF-A1AD-814A-9D49-FF10C15613E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6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6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5A7CA-4C4D-6543-A64A-06D0F6DC610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174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36FE8-7ED9-8349-9514-40BF9802B3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9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06837-E273-D44D-876D-A023550761D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6DA99-47F5-F64D-B4ED-C5AC959C651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93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36FE8-7ED9-8349-9514-40BF9802B3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21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77498-3B69-6F46-9F46-E2B9FAB783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4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66062-F7CE-6C40-8DAD-271CA582020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2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CA95E-94EB-0C4F-BD59-BCBD844EE27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1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0ED9E-B5E0-7147-A9FC-B8C45AD9E14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4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2EA34-7265-5441-86E9-55EC076579F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D887F-48EB-DC4B-9A1E-D111EA9A610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4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BE1F1-9937-1F46-919E-75C0091966A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9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CE949-9DA7-3846-97B3-56BF1F0CD63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3246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</a:t>
            </a:r>
            <a:br>
              <a:rPr lang="en-US" sz="5400" dirty="0" smtClean="0"/>
            </a:br>
            <a:r>
              <a:rPr lang="en-US" sz="3200" dirty="0" smtClean="0"/>
              <a:t>Wave-particle duality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9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6" y="2286000"/>
            <a:ext cx="6098977" cy="4572000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Compton scattering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8599"/>
            <a:ext cx="5867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Arthur </a:t>
            </a:r>
            <a:r>
              <a:rPr lang="en-US" sz="2800" dirty="0" smtClean="0">
                <a:cs typeface="+mn-cs"/>
              </a:rPr>
              <a:t>Compton discovered that an electron is scattered by light (because a photon is a particle with a </a:t>
            </a:r>
            <a:r>
              <a:rPr lang="en-US" sz="2800" dirty="0" smtClean="0">
                <a:cs typeface="+mn-cs"/>
              </a:rPr>
              <a:t>linear momentum</a:t>
            </a:r>
            <a:r>
              <a:rPr lang="en-US" sz="2800" dirty="0" smtClean="0">
                <a:cs typeface="+mn-cs"/>
              </a:rPr>
              <a:t>).</a:t>
            </a:r>
            <a:endParaRPr lang="en-US" sz="2800" b="1" dirty="0" smtClean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0956" y="5401270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Arthur Compton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domain photo 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Wikipedia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54" y="2050514"/>
            <a:ext cx="2503906" cy="335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Macroscopic </a:t>
            </a:r>
            <a:r>
              <a:rPr lang="en-US" dirty="0" smtClean="0">
                <a:cs typeface="+mj-cs"/>
              </a:rPr>
              <a:t>manifestations of the particle character of light</a:t>
            </a:r>
            <a:endParaRPr lang="en-US" dirty="0" smtClean="0">
              <a:cs typeface="+mj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Our </a:t>
            </a:r>
            <a:r>
              <a:rPr lang="en-US" sz="2800" dirty="0" smtClean="0"/>
              <a:t>skin does not get tanned by infrared or visible light no matter how long it is exposed.</a:t>
            </a:r>
          </a:p>
          <a:p>
            <a:pPr eaLnBrk="1" hangingPunct="1">
              <a:defRPr/>
            </a:pPr>
            <a:r>
              <a:rPr lang="en-US" sz="2800" dirty="0" smtClean="0"/>
              <a:t>We can see a star many light-years away instantly with our eyes (or not at all).</a:t>
            </a:r>
          </a:p>
          <a:p>
            <a:pPr eaLnBrk="1" hangingPunct="1">
              <a:defRPr/>
            </a:pPr>
            <a:r>
              <a:rPr lang="en-US" sz="2800" dirty="0" smtClean="0"/>
              <a:t>A modern photomultiplier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count </a:t>
            </a:r>
            <a:r>
              <a:rPr lang="en-US" sz="2800" dirty="0" smtClean="0"/>
              <a:t>photons all the </a:t>
            </a:r>
            <a:br>
              <a:rPr lang="en-US" sz="2800" dirty="0" smtClean="0"/>
            </a:br>
            <a:r>
              <a:rPr lang="en-US" sz="2800" dirty="0" smtClean="0"/>
              <a:t>way down to one photon.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171023"/>
            <a:ext cx="5142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A photomultiplier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(Hamamatsu Photonics)  used in the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Kamiokande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Neutrino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Observatory (shown at University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Tokyo). Public domain photo taken by So Hirata.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5" y="3722687"/>
            <a:ext cx="3695700" cy="27717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257800" y="5171023"/>
            <a:ext cx="1371600" cy="10668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wave character of particles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Light has both wave-like and particle-like characteristics.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Do particles such as electrons also have wave-like character? 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answer is </a:t>
            </a:r>
            <a:r>
              <a:rPr lang="en-US" sz="2800" b="1" dirty="0" smtClean="0">
                <a:cs typeface="+mn-cs"/>
              </a:rPr>
              <a:t>YES</a:t>
            </a:r>
            <a:r>
              <a:rPr lang="en-US" sz="2800" dirty="0" smtClean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Davisson-</a:t>
            </a:r>
            <a:r>
              <a:rPr lang="en-US" dirty="0" err="1" smtClean="0">
                <a:cs typeface="+mj-cs"/>
              </a:rPr>
              <a:t>Germer</a:t>
            </a:r>
            <a:r>
              <a:rPr lang="en-US" dirty="0" smtClean="0">
                <a:cs typeface="+mj-cs"/>
              </a:rPr>
              <a:t> experiment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18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Davisson and </a:t>
            </a:r>
            <a:r>
              <a:rPr lang="en-US" sz="2800" dirty="0" err="1" smtClean="0"/>
              <a:t>Germer</a:t>
            </a:r>
            <a:r>
              <a:rPr lang="en-US" sz="2800" dirty="0" smtClean="0"/>
              <a:t> </a:t>
            </a:r>
            <a:r>
              <a:rPr lang="en-US" sz="2800" dirty="0" smtClean="0"/>
              <a:t>at Bell Labs showed </a:t>
            </a:r>
            <a:r>
              <a:rPr lang="en-US" sz="2800" dirty="0" smtClean="0"/>
              <a:t>that electrons exhibit diffraction, a phenomenon characteristic of a wave.</a:t>
            </a:r>
          </a:p>
          <a:p>
            <a:pPr eaLnBrk="1" hangingPunct="1">
              <a:defRPr/>
            </a:pPr>
            <a:r>
              <a:rPr lang="en-US" sz="2800" dirty="0" smtClean="0"/>
              <a:t>Electron diffraction and neutron diffraction are widely used experimental techniques today, complementing X-ray diffraction.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48498" y="5353050"/>
            <a:ext cx="289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Clinton Davisson </a:t>
            </a:r>
            <a:r>
              <a:rPr lang="en-US" dirty="0" smtClean="0"/>
              <a:t>(left) and</a:t>
            </a:r>
            <a:endParaRPr lang="en-US" dirty="0"/>
          </a:p>
          <a:p>
            <a:pPr algn="ctr"/>
            <a:r>
              <a:rPr lang="en-US" dirty="0" smtClean="0"/>
              <a:t>Lester </a:t>
            </a:r>
            <a:r>
              <a:rPr lang="en-US" dirty="0" err="1" smtClean="0"/>
              <a:t>Germer</a:t>
            </a:r>
            <a:r>
              <a:rPr lang="en-US" dirty="0" smtClean="0"/>
              <a:t> (right)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domain photo 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Wikipedia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30" y="1828800"/>
            <a:ext cx="347227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Diffraction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56388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cs typeface="+mn-cs"/>
              </a:rPr>
              <a:t>Thin films of oil, soap bubbles, butterfly wings, sea shells, CD and DVD, etc. show a rainbow pattern. This is caused by the constructive and destructive interference of light </a:t>
            </a:r>
            <a:r>
              <a:rPr lang="en-US" sz="2600" dirty="0" smtClean="0">
                <a:cs typeface="+mn-cs"/>
              </a:rPr>
              <a:t>traveling slightly different paths.</a:t>
            </a:r>
            <a:endParaRPr lang="en-US" sz="2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cs typeface="+mn-cs"/>
              </a:rPr>
              <a:t>An electron </a:t>
            </a:r>
            <a:r>
              <a:rPr lang="en-US" sz="2600" dirty="0" smtClean="0">
                <a:cs typeface="+mn-cs"/>
              </a:rPr>
              <a:t>can be </a:t>
            </a:r>
            <a:r>
              <a:rPr lang="en-US" sz="2600" dirty="0" smtClean="0">
                <a:cs typeface="+mn-cs"/>
              </a:rPr>
              <a:t>scattered by </a:t>
            </a:r>
            <a:r>
              <a:rPr lang="en-US" sz="2600" dirty="0" smtClean="0">
                <a:cs typeface="+mn-cs"/>
              </a:rPr>
              <a:t>different </a:t>
            </a:r>
            <a:r>
              <a:rPr lang="en-US" sz="2600" dirty="0" smtClean="0">
                <a:cs typeface="+mn-cs"/>
              </a:rPr>
              <a:t>layers of a crystal lattice and interfere constructively or destructively, giving rise to alternating intensity patterns.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687" y="2133600"/>
            <a:ext cx="2971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987" y="510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 image from Wikipedia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343"/>
            <a:ext cx="8305800" cy="6226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 rot="14857878">
            <a:off x="3965179" y="4859684"/>
            <a:ext cx="914400" cy="990600"/>
          </a:xfrm>
          <a:prstGeom prst="arc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220519">
            <a:off x="3334830" y="4414020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587391" y="5350266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5562600"/>
            <a:ext cx="0" cy="533400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8150188">
            <a:off x="5206427" y="5420319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5257800"/>
            <a:ext cx="289391" cy="24084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8150188">
            <a:off x="6382659" y="3976291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67400" y="3810000"/>
            <a:ext cx="384774" cy="31323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9188"/>
            <a:ext cx="447258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9" grpId="0" animBg="1"/>
      <p:bldP spid="9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Wave-particle duality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010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Light is a wave and a particle; an electron is a particle and a wave. Is everything a wave and a particle?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answer is </a:t>
            </a:r>
            <a:r>
              <a:rPr lang="en-US" sz="2800" b="1" dirty="0" smtClean="0">
                <a:cs typeface="+mn-cs"/>
              </a:rPr>
              <a:t>YES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wave-like and particle-like characteristics of a physical entity are inversely proportional to each other as described by the </a:t>
            </a:r>
            <a:r>
              <a:rPr lang="en-US" sz="2800" b="1" dirty="0" smtClean="0">
                <a:cs typeface="+mn-cs"/>
              </a:rPr>
              <a:t>de Broglie relationship</a:t>
            </a:r>
            <a:r>
              <a:rPr lang="en-US" sz="2800" dirty="0" smtClean="0">
                <a:cs typeface="+mn-cs"/>
              </a:rPr>
              <a:t>.</a:t>
            </a:r>
            <a:endParaRPr lang="en-US" sz="28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de Broglie relation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689282" y="5334000"/>
            <a:ext cx="30838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cs typeface="+mn-cs"/>
              </a:rPr>
              <a:t>Louis-Victor-Pierre-Raymond 7e </a:t>
            </a:r>
            <a:r>
              <a:rPr lang="en-US" dirty="0" err="1" smtClean="0">
                <a:cs typeface="+mn-cs"/>
              </a:rPr>
              <a:t>duc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de </a:t>
            </a:r>
            <a:r>
              <a:rPr lang="en-US" dirty="0" smtClean="0">
                <a:cs typeface="+mn-cs"/>
              </a:rPr>
              <a:t>Broglie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Public image from Wikipedia</a:t>
            </a:r>
            <a:r>
              <a:rPr lang="en-US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196215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Planck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constant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041820" y="3765660"/>
            <a:ext cx="1505540" cy="92333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mtClean="0">
                <a:cs typeface="+mn-cs"/>
              </a:rPr>
              <a:t>Linear 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Momentum</a:t>
            </a:r>
            <a:endParaRPr lang="en-US">
              <a:cs typeface="+mn-cs"/>
            </a:endParaRPr>
          </a:p>
          <a:p>
            <a:pPr algn="ctr">
              <a:defRPr/>
            </a:pPr>
            <a:r>
              <a:rPr lang="en-US" dirty="0">
                <a:cs typeface="+mn-cs"/>
              </a:rPr>
              <a:t>(particle-like)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" y="3048000"/>
            <a:ext cx="13906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Wavelength</a:t>
            </a:r>
          </a:p>
          <a:p>
            <a:pPr algn="ctr">
              <a:defRPr/>
            </a:pPr>
            <a:r>
              <a:rPr lang="en-US">
                <a:cs typeface="+mn-cs"/>
              </a:rPr>
              <a:t>(wave-like)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33400" y="5029200"/>
            <a:ext cx="4816475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cs typeface="+mn-cs"/>
              </a:rPr>
              <a:t>The larger </a:t>
            </a:r>
            <a:r>
              <a:rPr lang="en-US" dirty="0">
                <a:cs typeface="+mn-cs"/>
              </a:rPr>
              <a:t>the wavelength, the more wave-like </a:t>
            </a:r>
            <a:r>
              <a:rPr lang="en-US" dirty="0" smtClean="0">
                <a:cs typeface="+mn-cs"/>
              </a:rPr>
              <a:t>characteristics; </a:t>
            </a:r>
            <a:r>
              <a:rPr lang="en-US" dirty="0">
                <a:cs typeface="+mn-cs"/>
              </a:rPr>
              <a:t>the larger the momentum, the more particle-like </a:t>
            </a:r>
            <a:r>
              <a:rPr lang="en-US" dirty="0" smtClean="0">
                <a:cs typeface="+mn-cs"/>
              </a:rPr>
              <a:t>characteristics.</a:t>
            </a: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76400"/>
            <a:ext cx="28800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22" y="2621075"/>
            <a:ext cx="1989378" cy="175407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4849496">
            <a:off x="4285847" y="2320492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2971800" y="2438400"/>
            <a:ext cx="1005840" cy="1005840"/>
          </a:xfrm>
          <a:prstGeom prst="donut">
            <a:avLst>
              <a:gd name="adj" fmla="val 11068"/>
            </a:avLst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9000"/>
                </a:schemeClr>
              </a:gs>
              <a:gs pos="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1595412">
            <a:off x="1553922" y="3933572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14"/>
          <p:cNvSpPr/>
          <p:nvPr/>
        </p:nvSpPr>
        <p:spPr>
          <a:xfrm>
            <a:off x="1467253" y="2958113"/>
            <a:ext cx="1005840" cy="1005840"/>
          </a:xfrm>
          <a:prstGeom prst="donut">
            <a:avLst>
              <a:gd name="adj" fmla="val 11068"/>
            </a:avLst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9000"/>
                </a:schemeClr>
              </a:gs>
              <a:gs pos="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4390576">
            <a:off x="2435169" y="4067986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2985695" y="3564289"/>
            <a:ext cx="1005840" cy="1005840"/>
          </a:xfrm>
          <a:prstGeom prst="donut">
            <a:avLst>
              <a:gd name="adj" fmla="val 11068"/>
            </a:avLst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9000"/>
                </a:schemeClr>
              </a:gs>
              <a:gs pos="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 Broglie 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de Broglie relation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de Broglie relation also defines the momentum of a photon (whose rest mass is zero and the classical </a:t>
            </a:r>
            <a:r>
              <a:rPr lang="en-US" sz="2800" i="1" dirty="0" smtClean="0">
                <a:cs typeface="+mn-cs"/>
              </a:rPr>
              <a:t>mv</a:t>
            </a:r>
            <a:r>
              <a:rPr lang="en-US" sz="2800" dirty="0" smtClean="0">
                <a:cs typeface="+mn-cs"/>
              </a:rPr>
              <a:t> formula does not apply).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267200" y="5334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86200"/>
            <a:ext cx="2072600" cy="167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72624"/>
            <a:ext cx="5850023" cy="438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Wave-particle duality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Light has particle-like characteristics and electrons have wave-like characteristics. The de Broglie relation between wavelength and momentum </a:t>
            </a:r>
            <a:r>
              <a:rPr lang="el-GR" sz="2800" i="1" dirty="0" smtClean="0">
                <a:cs typeface="Arial" charset="0"/>
              </a:rPr>
              <a:t>λ</a:t>
            </a:r>
            <a:r>
              <a:rPr lang="en-US" sz="2800" i="1" dirty="0" smtClean="0">
                <a:cs typeface="Arial" charset="0"/>
              </a:rPr>
              <a:t> = h </a:t>
            </a:r>
            <a:r>
              <a:rPr lang="en-US" sz="2800" dirty="0" smtClean="0">
                <a:cs typeface="Arial" charset="0"/>
              </a:rPr>
              <a:t>/ </a:t>
            </a:r>
            <a:r>
              <a:rPr lang="en-US" sz="2800" i="1" dirty="0" smtClean="0">
                <a:cs typeface="Arial" charset="0"/>
              </a:rPr>
              <a:t>p</a:t>
            </a:r>
            <a:r>
              <a:rPr lang="en-US" sz="2800" dirty="0" smtClean="0">
                <a:cs typeface="Arial" charset="0"/>
              </a:rPr>
              <a:t> quantifies these competing characteristics.</a:t>
            </a:r>
            <a:endParaRPr lang="el-GR" sz="28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It is difficult to have a good mental image of a physical entity being a wave and a particle at the same time. We might just accept this as physical reality.</a:t>
            </a:r>
            <a:endParaRPr lang="en-US" sz="28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Challenge homework #1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235038" y="1525246"/>
            <a:ext cx="196215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Planck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s constant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638800" y="3309365"/>
            <a:ext cx="1492250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Momentum</a:t>
            </a:r>
          </a:p>
          <a:p>
            <a:pPr algn="ctr">
              <a:defRPr/>
            </a:pPr>
            <a:r>
              <a:rPr lang="en-US">
                <a:cs typeface="+mn-cs"/>
              </a:rPr>
              <a:t>(particle-like)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611952" y="2597944"/>
            <a:ext cx="13906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Wavelength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(wave-like)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22877" y="5508398"/>
            <a:ext cx="3616345" cy="6463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cs typeface="+mn-cs"/>
              </a:rPr>
              <a:t>Einstein’s mass-energy formula</a:t>
            </a:r>
          </a:p>
          <a:p>
            <a:pPr algn="ctr">
              <a:defRPr/>
            </a:pPr>
            <a:r>
              <a:rPr lang="en-US" dirty="0" smtClean="0">
                <a:cs typeface="+mn-cs"/>
              </a:rPr>
              <a:t>from special theory of relativity</a:t>
            </a:r>
            <a:endParaRPr lang="en-US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26" y="1987360"/>
            <a:ext cx="2266950" cy="1998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08" y="4555898"/>
            <a:ext cx="6705600" cy="9525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8713717">
            <a:off x="2116777" y="5529572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8713717">
            <a:off x="4566040" y="5529572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33087">
            <a:off x="7157771" y="3860987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physical entity has both </a:t>
            </a:r>
            <a:r>
              <a:rPr lang="en-US" sz="2800" b="1" dirty="0" smtClean="0">
                <a:cs typeface="+mn-cs"/>
              </a:rPr>
              <a:t>wave-like</a:t>
            </a:r>
            <a:r>
              <a:rPr lang="en-US" sz="2800" dirty="0" smtClean="0">
                <a:cs typeface="+mn-cs"/>
              </a:rPr>
              <a:t> (wavelengths, interference, diffraction, etc.) and </a:t>
            </a:r>
            <a:r>
              <a:rPr lang="en-US" sz="2800" b="1" dirty="0" smtClean="0">
                <a:cs typeface="+mn-cs"/>
              </a:rPr>
              <a:t>particle-like</a:t>
            </a:r>
            <a:r>
              <a:rPr lang="en-US" sz="2800" dirty="0" smtClean="0">
                <a:cs typeface="+mn-cs"/>
              </a:rPr>
              <a:t> (momentum, collision, countable, etc.) characteristics.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Wave-like and particle-like characteristics are inversely proportional to each other and are quantified by </a:t>
            </a:r>
            <a:r>
              <a:rPr lang="en-US" sz="2800" b="1" dirty="0" smtClean="0">
                <a:cs typeface="+mn-cs"/>
              </a:rPr>
              <a:t>de Broglie relation </a:t>
            </a:r>
            <a:r>
              <a:rPr lang="el-GR" sz="2800" b="1" i="1" dirty="0" smtClean="0">
                <a:cs typeface="Arial" charset="0"/>
              </a:rPr>
              <a:t>λ</a:t>
            </a:r>
            <a:r>
              <a:rPr lang="en-US" sz="2800" b="1" i="1" dirty="0" smtClean="0">
                <a:cs typeface="Arial" charset="0"/>
              </a:rPr>
              <a:t> = h</a:t>
            </a:r>
            <a:r>
              <a:rPr lang="en-US" sz="2800" b="1" dirty="0" smtClean="0">
                <a:cs typeface="Arial" charset="0"/>
              </a:rPr>
              <a:t> / </a:t>
            </a:r>
            <a:r>
              <a:rPr lang="en-US" sz="2800" b="1" i="1" dirty="0" smtClean="0">
                <a:cs typeface="Arial" charset="0"/>
              </a:rPr>
              <a:t>p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cs typeface="Arial" charset="0"/>
              </a:rPr>
              <a:t>An electron has a wavelength; a photon has a momentum.</a:t>
            </a:r>
            <a:endParaRPr lang="el-GR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particle character of light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In explaining black body radiation and heat capacity, Planck and Einstein had to assume that the energy of light is limited to 0, </a:t>
            </a:r>
            <a:r>
              <a:rPr lang="en-US" sz="2800" i="1" dirty="0" err="1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, 2</a:t>
            </a:r>
            <a:r>
              <a:rPr lang="en-US" sz="2800" i="1" dirty="0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, 3</a:t>
            </a:r>
            <a:r>
              <a:rPr lang="en-US" sz="2800" i="1" dirty="0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, ….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This suggests that light is </a:t>
            </a:r>
            <a:r>
              <a:rPr lang="en-US" altLang="ja-JP" sz="2800" dirty="0" smtClean="0"/>
              <a:t>a </a:t>
            </a:r>
            <a:r>
              <a:rPr lang="en-US" sz="2800" dirty="0" smtClean="0">
                <a:cs typeface="+mn-cs"/>
              </a:rPr>
              <a:t>countable, particle-like entity. We call the particle a </a:t>
            </a:r>
            <a:r>
              <a:rPr lang="en-US" sz="2800" b="1" dirty="0" smtClean="0">
                <a:cs typeface="+mn-cs"/>
              </a:rPr>
              <a:t>photon</a:t>
            </a:r>
            <a:r>
              <a:rPr lang="en-US" sz="2800" dirty="0" smtClean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ejection of electrons from metal surfaces when exposed to ultraviolet radiation.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This phenomenon is related to solar cells, night vision devices, and photoelectron spectroscopy.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5410200" cy="405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359" y="769938"/>
            <a:ext cx="7507275" cy="562770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7109" y="1447800"/>
            <a:ext cx="4116221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No electrons are ejected unless the </a:t>
            </a:r>
            <a:r>
              <a:rPr lang="en-US" sz="2400" i="1" u="sng" dirty="0" smtClean="0">
                <a:cs typeface="+mn-cs"/>
              </a:rPr>
              <a:t>frequency</a:t>
            </a:r>
            <a:r>
              <a:rPr lang="en-US" sz="2400" dirty="0" smtClean="0">
                <a:cs typeface="+mn-cs"/>
              </a:rPr>
              <a:t> of radiation is greater than a certain threshold, regardless of </a:t>
            </a:r>
            <a:r>
              <a:rPr lang="en-US" sz="2400" i="1" u="sng" dirty="0" smtClean="0">
                <a:cs typeface="+mn-cs"/>
              </a:rPr>
              <a:t>intensity</a:t>
            </a:r>
            <a:r>
              <a:rPr lang="en-US" sz="2400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Electrons are ejected </a:t>
            </a:r>
            <a:r>
              <a:rPr lang="en-US" sz="2400" i="1" u="sng" dirty="0" smtClean="0">
                <a:cs typeface="+mn-cs"/>
              </a:rPr>
              <a:t>immediately</a:t>
            </a:r>
            <a:r>
              <a:rPr lang="en-US" sz="2400" dirty="0" smtClean="0">
                <a:cs typeface="+mn-cs"/>
              </a:rPr>
              <a:t> for the lowest intensity, if the frequency is greater than the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 </a:t>
            </a:r>
            <a:r>
              <a:rPr lang="en-US" sz="2400" i="1" u="sng" dirty="0" smtClean="0">
                <a:cs typeface="+mn-cs"/>
              </a:rPr>
              <a:t>kinetic energy</a:t>
            </a:r>
            <a:r>
              <a:rPr lang="en-US" sz="2400" i="1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of an ejected electron bears a linear relationship with the </a:t>
            </a:r>
            <a:r>
              <a:rPr lang="en-US" sz="2400" i="1" u="sng" dirty="0" smtClean="0">
                <a:cs typeface="+mn-cs"/>
              </a:rPr>
              <a:t>frequency</a:t>
            </a:r>
            <a:r>
              <a:rPr lang="en-US" sz="2400" dirty="0" smtClean="0">
                <a:cs typeface="+mn-cs"/>
              </a:rPr>
              <a:t> of light (but not with the intensity).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 rot="8713717">
            <a:off x="1881396" y="5736174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378222">
            <a:off x="1176966" y="2378814"/>
            <a:ext cx="381000" cy="9796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5425"/>
            <a:ext cx="4267200" cy="3198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75863"/>
            <a:ext cx="4267200" cy="3198838"/>
          </a:xfrm>
          <a:prstGeom prst="rect">
            <a:avLst/>
          </a:prstGeom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>
                <a:cs typeface="+mn-cs"/>
              </a:rPr>
              <a:t>How is this incongruous to the conventional, wave-like picture of light?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>
                <a:cs typeface="+mn-cs"/>
              </a:rPr>
              <a:t>We would expect that the greater the intensity, the more energy is given to the metal and an electron is ejected, </a:t>
            </a:r>
            <a:r>
              <a:rPr lang="en-US" sz="2100" b="1" i="1" u="sng" dirty="0" smtClean="0">
                <a:cs typeface="+mn-cs"/>
              </a:rPr>
              <a:t>but</a:t>
            </a:r>
            <a:r>
              <a:rPr lang="en-US" sz="2100" b="1" i="1" dirty="0" smtClean="0">
                <a:cs typeface="+mn-cs"/>
              </a:rPr>
              <a:t> </a:t>
            </a:r>
            <a:r>
              <a:rPr lang="en-US" sz="2100" dirty="0" smtClean="0">
                <a:cs typeface="+mn-cs"/>
              </a:rPr>
              <a:t>the intensity plays no role in deciding whether the ejection occurs or not.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>
                <a:cs typeface="+mn-cs"/>
              </a:rPr>
              <a:t>We would expect that the longer we shine light, the more energy is transferred to the electrons over time and an electron </a:t>
            </a:r>
            <a:r>
              <a:rPr lang="en-US" sz="2100" dirty="0" smtClean="0">
                <a:cs typeface="+mn-cs"/>
              </a:rPr>
              <a:t>is ultimately </a:t>
            </a:r>
            <a:r>
              <a:rPr lang="en-US" sz="2100" dirty="0" smtClean="0">
                <a:cs typeface="+mn-cs"/>
              </a:rPr>
              <a:t>ejected, </a:t>
            </a:r>
            <a:r>
              <a:rPr lang="en-US" sz="2100" b="1" i="1" u="sng" dirty="0" smtClean="0">
                <a:cs typeface="+mn-cs"/>
              </a:rPr>
              <a:t>but</a:t>
            </a:r>
            <a:r>
              <a:rPr lang="en-US" sz="2100" b="1" i="1" dirty="0" smtClean="0">
                <a:cs typeface="+mn-cs"/>
              </a:rPr>
              <a:t> </a:t>
            </a:r>
            <a:r>
              <a:rPr lang="en-US" sz="2100" dirty="0" smtClean="0">
                <a:cs typeface="+mn-cs"/>
              </a:rPr>
              <a:t>the ejection happens right away with the lowest intensity if the frequency is </a:t>
            </a:r>
            <a:r>
              <a:rPr lang="en-US" sz="2100" dirty="0" smtClean="0">
                <a:cs typeface="+mn-cs"/>
              </a:rPr>
              <a:t>high enough.</a:t>
            </a:r>
            <a:endParaRPr lang="en-US" sz="2100" dirty="0" smtClean="0">
              <a:cs typeface="+mn-cs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kinetic energy of an ejected electron increases linearly with the frequency but is independent of the intensity.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5789"/>
            <a:ext cx="7620000" cy="571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All of these can be nicely explained once we accept the particle-like characteristics of light.</a:t>
            </a:r>
          </a:p>
          <a:p>
            <a:pPr eaLnBrk="1" hangingPunct="1">
              <a:defRPr/>
            </a:pPr>
            <a:r>
              <a:rPr lang="en-US" sz="2800" dirty="0" smtClean="0">
                <a:cs typeface="Arial" charset="0"/>
              </a:rPr>
              <a:t>One </a:t>
            </a:r>
            <a:r>
              <a:rPr lang="en-US" sz="2800" b="1" dirty="0" smtClean="0">
                <a:cs typeface="Arial" charset="0"/>
              </a:rPr>
              <a:t>particle of light </a:t>
            </a:r>
            <a:r>
              <a:rPr lang="en-US" sz="2800" dirty="0" smtClean="0">
                <a:cs typeface="Arial" charset="0"/>
              </a:rPr>
              <a:t>(</a:t>
            </a:r>
            <a:r>
              <a:rPr lang="en-US" sz="2800" b="1" dirty="0" smtClean="0">
                <a:cs typeface="Arial" charset="0"/>
              </a:rPr>
              <a:t>a photon</a:t>
            </a:r>
            <a:r>
              <a:rPr lang="en-US" sz="2800" dirty="0" smtClean="0">
                <a:cs typeface="Arial" charset="0"/>
              </a:rPr>
              <a:t>)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knocks one electron out of the metal.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Electrons are tied to the metal and escaping from the grip of the metal needs some energy (</a:t>
            </a:r>
            <a:r>
              <a:rPr lang="en-US" sz="2800" b="1" dirty="0" smtClean="0">
                <a:cs typeface="+mn-cs"/>
              </a:rPr>
              <a:t>work function </a:t>
            </a:r>
            <a:r>
              <a:rPr lang="el-GR" sz="2800" dirty="0" smtClean="0">
                <a:cs typeface="Arial" charset="0"/>
              </a:rPr>
              <a:t>Φ</a:t>
            </a:r>
            <a:r>
              <a:rPr lang="en-US" sz="2800" dirty="0" smtClean="0">
                <a:cs typeface="+mn-cs"/>
              </a:rPr>
              <a:t>).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</a:t>
            </a:r>
            <a:r>
              <a:rPr lang="en-US" sz="2800" b="1" dirty="0" smtClean="0">
                <a:cs typeface="+mn-cs"/>
              </a:rPr>
              <a:t>photon</a:t>
            </a:r>
            <a:r>
              <a:rPr lang="en-US" sz="2800" dirty="0" smtClean="0">
                <a:cs typeface="+mn-cs"/>
              </a:rPr>
              <a:t> has an energy of </a:t>
            </a:r>
            <a:r>
              <a:rPr lang="en-US" sz="2800" i="1" dirty="0" err="1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 (proportional to frequency but independent of intensity).</a:t>
            </a:r>
            <a:endParaRPr lang="el-GR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Photoelectric effect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172200" cy="48339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If the energy of a photon </a:t>
            </a:r>
            <a:r>
              <a:rPr lang="en-US" sz="2800" i="1" dirty="0" err="1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 is smaller than the work function, an electron cannot escape the metal surface.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If it is greater, a single photon is consumed by a single electron, which is then ejected (immediately and at minimum intensity).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extra energy </a:t>
            </a:r>
            <a:r>
              <a:rPr lang="en-US" sz="2800" i="1" dirty="0" err="1" smtClean="0">
                <a:cs typeface="+mn-cs"/>
              </a:rPr>
              <a:t>hv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cs typeface="Arial" charset="0"/>
              </a:rPr>
              <a:t>– </a:t>
            </a:r>
            <a:r>
              <a:rPr lang="el-GR" sz="2800" dirty="0" smtClean="0">
                <a:cs typeface="Arial" charset="0"/>
              </a:rPr>
              <a:t>Φ</a:t>
            </a:r>
            <a:r>
              <a:rPr lang="en-US" sz="2800" dirty="0" smtClean="0">
                <a:cs typeface="Arial" charset="0"/>
              </a:rPr>
              <a:t> becomes electron</a:t>
            </a:r>
            <a:r>
              <a:rPr lang="ja-JP" altLang="en-US" sz="2800" dirty="0" smtClean="0">
                <a:cs typeface="Arial" charset="0"/>
              </a:rPr>
              <a:t>’</a:t>
            </a:r>
            <a:r>
              <a:rPr lang="en-US" sz="2800" dirty="0" smtClean="0">
                <a:cs typeface="Arial" charset="0"/>
              </a:rPr>
              <a:t>s kinetic energy.</a:t>
            </a:r>
            <a:endParaRPr lang="el-GR" sz="2800" dirty="0" smtClean="0"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83" y="2133600"/>
            <a:ext cx="2424788" cy="3025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52498" y="5122803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Albert Einstein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domain photo 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Wikipedia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25304</TotalTime>
  <Words>970</Words>
  <Application>Microsoft Macintosh PowerPoint</Application>
  <PresentationFormat>On-screen Show (4:3)</PresentationFormat>
  <Paragraphs>107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Wingdings</vt:lpstr>
      <vt:lpstr>Arial</vt:lpstr>
      <vt:lpstr>Network</vt:lpstr>
      <vt:lpstr>Lecture 2 Wave-particle duality</vt:lpstr>
      <vt:lpstr>Wave-particle duality</vt:lpstr>
      <vt:lpstr>The particle character of light</vt:lpstr>
      <vt:lpstr>Photoelectric effect</vt:lpstr>
      <vt:lpstr>Photoelectric effect</vt:lpstr>
      <vt:lpstr>Photoelectric effect</vt:lpstr>
      <vt:lpstr>Photoelectric effect</vt:lpstr>
      <vt:lpstr>Photoelectric effect</vt:lpstr>
      <vt:lpstr>Photoelectric effect</vt:lpstr>
      <vt:lpstr>Compton scattering</vt:lpstr>
      <vt:lpstr>Macroscopic manifestations of the particle character of light</vt:lpstr>
      <vt:lpstr>The wave character of particles</vt:lpstr>
      <vt:lpstr>Davisson-Germer experiment</vt:lpstr>
      <vt:lpstr>Diffraction</vt:lpstr>
      <vt:lpstr>Diffraction</vt:lpstr>
      <vt:lpstr>Wave-particle duality</vt:lpstr>
      <vt:lpstr>The de Broglie relation</vt:lpstr>
      <vt:lpstr>The de Broglie relation</vt:lpstr>
      <vt:lpstr>The de Broglie relation</vt:lpstr>
      <vt:lpstr>Challenge homework #1</vt:lpstr>
      <vt:lpstr>Summary</vt:lpstr>
    </vt:vector>
  </TitlesOfParts>
  <Company>University of Florida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Microsoft Office User</cp:lastModifiedBy>
  <cp:revision>629</cp:revision>
  <dcterms:created xsi:type="dcterms:W3CDTF">2004-10-28T18:09:17Z</dcterms:created>
  <dcterms:modified xsi:type="dcterms:W3CDTF">2016-08-06T01:42:30Z</dcterms:modified>
</cp:coreProperties>
</file>