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9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0.bin" ContentType="application/vnd.openxmlformats-officedocument.oleObject"/>
  <Override PartName="/ppt/notesSlides/notesSlide12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496" r:id="rId2"/>
    <p:sldId id="317" r:id="rId3"/>
    <p:sldId id="497" r:id="rId4"/>
    <p:sldId id="319" r:id="rId5"/>
    <p:sldId id="320" r:id="rId6"/>
    <p:sldId id="321" r:id="rId7"/>
    <p:sldId id="499" r:id="rId8"/>
    <p:sldId id="500" r:id="rId9"/>
    <p:sldId id="501" r:id="rId10"/>
    <p:sldId id="322" r:id="rId11"/>
    <p:sldId id="502" r:id="rId12"/>
    <p:sldId id="438" r:id="rId13"/>
    <p:sldId id="505" r:id="rId14"/>
    <p:sldId id="50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C344B-6C43-AF43-A895-24B487DED474}" type="slidenum">
              <a:rPr lang="en-US"/>
              <a:pPr/>
              <a:t>2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161C-A773-F041-A3D5-82C44FA4F7B9}" type="slidenum">
              <a:rPr lang="en-US"/>
              <a:pPr/>
              <a:t>11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05617-BA80-8944-AF13-8AEF48B24716}" type="slidenum">
              <a:rPr lang="en-US"/>
              <a:pPr/>
              <a:t>12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61B6C-3412-3044-8C83-2F881E453DE1}" type="slidenum">
              <a:rPr lang="en-US"/>
              <a:pPr/>
              <a:t>13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C344B-6C43-AF43-A895-24B487DED474}" type="slidenum">
              <a:rPr lang="en-US"/>
              <a:pPr/>
              <a:t>14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1C8A9-2387-1447-9E87-BAF180DBFFD6}" type="slidenum">
              <a:rPr lang="en-US"/>
              <a:pPr/>
              <a:t>3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61747-E142-E946-AF3A-32C5ACD71673}" type="slidenum">
              <a:rPr lang="en-US"/>
              <a:pPr/>
              <a:t>4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7BEB7-9615-BD45-AADD-B3C9E20AC2FA}" type="slidenum">
              <a:rPr lang="en-US"/>
              <a:pPr/>
              <a:t>5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C2C19-06FF-5F4E-8B31-4BB16265005E}" type="slidenum">
              <a:rPr lang="en-US"/>
              <a:pPr/>
              <a:t>6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C2C19-06FF-5F4E-8B31-4BB16265005E}" type="slidenum">
              <a:rPr lang="en-US"/>
              <a:pPr/>
              <a:t>7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C2C19-06FF-5F4E-8B31-4BB16265005E}" type="slidenum">
              <a:rPr lang="en-US"/>
              <a:pPr/>
              <a:t>8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C2C19-06FF-5F4E-8B31-4BB16265005E}" type="slidenum">
              <a:rPr lang="en-US"/>
              <a:pPr/>
              <a:t>9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161C-A773-F041-A3D5-82C44FA4F7B9}" type="slidenum">
              <a:rPr lang="en-US"/>
              <a:pPr/>
              <a:t>10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19</a:t>
            </a:r>
            <a:br>
              <a:rPr lang="en-US" sz="5400" dirty="0" smtClean="0"/>
            </a:br>
            <a:r>
              <a:rPr lang="en-US" sz="3200" dirty="0"/>
              <a:t>A</a:t>
            </a:r>
            <a:r>
              <a:rPr lang="en-US" sz="3200" dirty="0" smtClean="0"/>
              <a:t>tomic spectra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859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rules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From the mathematical </a:t>
            </a:r>
            <a:r>
              <a:rPr lang="en-US" dirty="0" smtClean="0"/>
              <a:t>properties of </a:t>
            </a:r>
            <a:r>
              <a:rPr lang="en-US" dirty="0"/>
              <a:t>spherical harmonics, this integral is zero unless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9867"/>
              </p:ext>
            </p:extLst>
          </p:nvPr>
        </p:nvGraphicFramePr>
        <p:xfrm>
          <a:off x="2715742" y="4225925"/>
          <a:ext cx="3685058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7" name="Equation" r:id="rId4" imgW="1320800" imgH="698500" progId="Equation.DSMT4">
                  <p:embed/>
                </p:oleObj>
              </mc:Choice>
              <mc:Fallback>
                <p:oleObj name="Equation" r:id="rId4" imgW="1320800" imgH="698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742" y="4225925"/>
                        <a:ext cx="3685058" cy="19462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71392"/>
              </p:ext>
            </p:extLst>
          </p:nvPr>
        </p:nvGraphicFramePr>
        <p:xfrm>
          <a:off x="1143000" y="1828800"/>
          <a:ext cx="68214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8" name="Equation" r:id="rId6" imgW="2921000" imgH="304800" progId="Equation.DSMT4">
                  <p:embed/>
                </p:oleObj>
              </mc:Choice>
              <mc:Fallback>
                <p:oleObj name="Equation" r:id="rId6" imgW="292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821488" cy="711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rules</a:t>
            </a:r>
            <a:endParaRPr lang="en-US" dirty="0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057400" y="2133600"/>
            <a:ext cx="44058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2</a:t>
            </a:r>
            <a:r>
              <a:rPr lang="en-US" sz="3600" i="1" dirty="0"/>
              <a:t>p</a:t>
            </a:r>
            <a:r>
              <a:rPr lang="en-US" sz="3600" i="1" baseline="-25000" dirty="0"/>
              <a:t>x</a:t>
            </a:r>
            <a:r>
              <a:rPr lang="el-GR" sz="3600" i="1" dirty="0">
                <a:cs typeface="Arial" charset="0"/>
              </a:rPr>
              <a:t>α</a:t>
            </a:r>
            <a:r>
              <a:rPr lang="en-US" sz="3600" dirty="0"/>
              <a:t> </a:t>
            </a:r>
            <a:r>
              <a:rPr lang="en-US" sz="3600" dirty="0">
                <a:cs typeface="Arial" charset="0"/>
              </a:rPr>
              <a:t>← 1</a:t>
            </a:r>
            <a:r>
              <a:rPr lang="en-US" sz="3600" i="1" dirty="0">
                <a:cs typeface="Arial" charset="0"/>
              </a:rPr>
              <a:t>s</a:t>
            </a:r>
            <a:r>
              <a:rPr lang="el-GR" sz="3600" i="1" dirty="0"/>
              <a:t>α</a:t>
            </a:r>
            <a:r>
              <a:rPr lang="en-US" sz="3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3600" b="1" dirty="0">
                <a:solidFill>
                  <a:srgbClr val="3366FF"/>
                </a:solidFill>
                <a:cs typeface="Arial" charset="0"/>
              </a:rPr>
              <a:t>allowed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057400" y="4876800"/>
            <a:ext cx="47904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2</a:t>
            </a:r>
            <a:r>
              <a:rPr lang="en-US" sz="3600" i="1" dirty="0"/>
              <a:t>s</a:t>
            </a:r>
            <a:r>
              <a:rPr lang="el-GR" sz="3600" i="1" dirty="0"/>
              <a:t>β</a:t>
            </a:r>
            <a:r>
              <a:rPr lang="en-US" sz="3600" dirty="0"/>
              <a:t> </a:t>
            </a:r>
            <a:r>
              <a:rPr lang="en-US" sz="3600" dirty="0">
                <a:cs typeface="Arial" charset="0"/>
              </a:rPr>
              <a:t>← 1</a:t>
            </a:r>
            <a:r>
              <a:rPr lang="en-US" sz="3600" i="1" dirty="0">
                <a:cs typeface="Arial" charset="0"/>
              </a:rPr>
              <a:t>s</a:t>
            </a:r>
            <a:r>
              <a:rPr lang="el-GR" sz="3600" i="1" dirty="0"/>
              <a:t>β</a:t>
            </a:r>
            <a:r>
              <a:rPr lang="en-US" sz="3600" dirty="0">
                <a:solidFill>
                  <a:srgbClr val="FF3300"/>
                </a:solidFill>
                <a:cs typeface="Arial" charset="0"/>
              </a:rPr>
              <a:t>  </a:t>
            </a:r>
            <a:r>
              <a:rPr lang="en-US" sz="3600" b="1" dirty="0">
                <a:solidFill>
                  <a:srgbClr val="FF3300"/>
                </a:solidFill>
                <a:cs typeface="Arial" charset="0"/>
              </a:rPr>
              <a:t>forbidden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057400" y="3048000"/>
            <a:ext cx="4714038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3600" dirty="0"/>
              <a:t>3</a:t>
            </a:r>
            <a:r>
              <a:rPr lang="en-US" sz="3600" i="1" dirty="0"/>
              <a:t>d</a:t>
            </a:r>
            <a:r>
              <a:rPr lang="en-US" sz="3600" i="1" baseline="-25000" dirty="0"/>
              <a:t>z</a:t>
            </a:r>
            <a:r>
              <a:rPr lang="en-US" sz="1800" dirty="0"/>
              <a:t>2</a:t>
            </a:r>
            <a:r>
              <a:rPr lang="el-GR" sz="3600" i="1" dirty="0"/>
              <a:t>α</a:t>
            </a:r>
            <a:r>
              <a:rPr lang="en-US" sz="3600" dirty="0"/>
              <a:t> </a:t>
            </a:r>
            <a:r>
              <a:rPr lang="en-US" sz="3600" dirty="0">
                <a:cs typeface="Arial" charset="0"/>
              </a:rPr>
              <a:t>← 2</a:t>
            </a:r>
            <a:r>
              <a:rPr lang="en-US" sz="3600" i="1" dirty="0">
                <a:cs typeface="Arial" charset="0"/>
              </a:rPr>
              <a:t>p</a:t>
            </a:r>
            <a:r>
              <a:rPr lang="en-US" sz="3600" i="1" baseline="-25000" dirty="0">
                <a:cs typeface="Arial" charset="0"/>
              </a:rPr>
              <a:t>z</a:t>
            </a:r>
            <a:r>
              <a:rPr lang="el-GR" sz="3600" i="1" dirty="0"/>
              <a:t>α</a:t>
            </a:r>
            <a:r>
              <a:rPr lang="en-US" sz="3600" dirty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US" sz="3600" b="1" dirty="0">
                <a:solidFill>
                  <a:srgbClr val="3366FF"/>
                </a:solidFill>
                <a:cs typeface="Arial" charset="0"/>
              </a:rPr>
              <a:t>allowed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057400" y="3962400"/>
            <a:ext cx="49698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/>
              <a:t>2</a:t>
            </a:r>
            <a:r>
              <a:rPr lang="en-US" sz="3600" i="1" dirty="0"/>
              <a:t>p</a:t>
            </a:r>
            <a:r>
              <a:rPr lang="en-US" sz="3600" i="1" baseline="-25000" dirty="0"/>
              <a:t>x</a:t>
            </a:r>
            <a:r>
              <a:rPr lang="el-GR" sz="3600" i="1" dirty="0"/>
              <a:t>α</a:t>
            </a:r>
            <a:r>
              <a:rPr lang="en-US" sz="3600" dirty="0"/>
              <a:t> ← 1</a:t>
            </a:r>
            <a:r>
              <a:rPr lang="en-US" sz="3600" i="1" dirty="0"/>
              <a:t>s</a:t>
            </a:r>
            <a:r>
              <a:rPr lang="el-GR" sz="3600" i="1" dirty="0"/>
              <a:t>β</a:t>
            </a:r>
            <a:r>
              <a:rPr lang="en-US" sz="3600" dirty="0">
                <a:solidFill>
                  <a:srgbClr val="FF3300"/>
                </a:solidFill>
                <a:cs typeface="Arial" charset="0"/>
              </a:rPr>
              <a:t>  </a:t>
            </a:r>
            <a:r>
              <a:rPr lang="en-US" sz="3600" b="1" dirty="0">
                <a:solidFill>
                  <a:srgbClr val="FF3300"/>
                </a:solidFill>
                <a:cs typeface="Arial" charset="0"/>
              </a:rPr>
              <a:t>forbidden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572000" y="2209800"/>
            <a:ext cx="175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4953000" y="3124200"/>
            <a:ext cx="17526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724400" y="4038600"/>
            <a:ext cx="2209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495800" y="4876800"/>
            <a:ext cx="2286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1767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75789" grpId="0" animBg="1"/>
      <p:bldP spid="75790" grpId="0" animBg="1"/>
      <p:bldP spid="75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i="1" dirty="0" smtClean="0"/>
              <a:t>p</a:t>
            </a:r>
            <a:r>
              <a:rPr lang="en-US" i="1" baseline="-25000" dirty="0" smtClean="0"/>
              <a:t>z</a:t>
            </a:r>
            <a:r>
              <a:rPr lang="en-US" dirty="0" smtClean="0"/>
              <a:t> </a:t>
            </a:r>
            <a:r>
              <a:rPr lang="en-US" dirty="0">
                <a:latin typeface="" charset="0"/>
                <a:cs typeface="" charset="0"/>
              </a:rPr>
              <a:t>← 1</a:t>
            </a:r>
            <a:r>
              <a:rPr lang="en-US" i="1" dirty="0">
                <a:latin typeface="" charset="0"/>
                <a:cs typeface="" charset="0"/>
              </a:rPr>
              <a:t>s</a:t>
            </a:r>
            <a:endParaRPr lang="en-US" dirty="0">
              <a:latin typeface="" charset="0"/>
              <a:cs typeface="" charset="0"/>
            </a:endParaRPr>
          </a:p>
        </p:txBody>
      </p:sp>
      <p:pic>
        <p:nvPicPr>
          <p:cNvPr id="3" name="Picture 2" descr="2p1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81800" cy="4225229"/>
          </a:xfrm>
          <a:prstGeom prst="rect">
            <a:avLst/>
          </a:prstGeom>
        </p:spPr>
      </p:pic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615178"/>
              </p:ext>
            </p:extLst>
          </p:nvPr>
        </p:nvGraphicFramePr>
        <p:xfrm>
          <a:off x="7696200" y="4724400"/>
          <a:ext cx="301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4" name="Equation" r:id="rId5" imgW="114300" imgH="127000" progId="Equation.DSMT4">
                  <p:embed/>
                </p:oleObj>
              </mc:Choice>
              <mc:Fallback>
                <p:oleObj name="Equation" r:id="rId5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724400"/>
                        <a:ext cx="3016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</a:t>
            </a:r>
            <a:r>
              <a:rPr lang="en-US" baseline="30000" dirty="0" smtClean="0"/>
              <a:t>−1</a:t>
            </a:r>
            <a:endParaRPr lang="en-US" baseline="30000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dirty="0" smtClean="0"/>
              <a:t>cm</a:t>
            </a:r>
            <a:r>
              <a:rPr lang="en-US" b="1" baseline="30000" dirty="0"/>
              <a:t>–</a:t>
            </a:r>
            <a:r>
              <a:rPr lang="en-US" b="1" baseline="30000" dirty="0" smtClean="0"/>
              <a:t>1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is a unit of wave number and is only proportional to energy; In practice, it is used as a unit of energy.</a:t>
            </a:r>
            <a:endParaRPr lang="en-US" dirty="0"/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79080"/>
              </p:ext>
            </p:extLst>
          </p:nvPr>
        </p:nvGraphicFramePr>
        <p:xfrm>
          <a:off x="1076325" y="4164012"/>
          <a:ext cx="7077075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1" name="Equation" r:id="rId4" imgW="4025900" imgH="1358900" progId="Equation.DSMT4">
                  <p:embed/>
                </p:oleObj>
              </mc:Choice>
              <mc:Fallback>
                <p:oleObj name="Equation" r:id="rId4" imgW="4025900" imgH="135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4164012"/>
                        <a:ext cx="7077075" cy="23891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0680"/>
              </p:ext>
            </p:extLst>
          </p:nvPr>
        </p:nvGraphicFramePr>
        <p:xfrm>
          <a:off x="3505200" y="2971502"/>
          <a:ext cx="2133600" cy="99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2" name="Equation" r:id="rId6" imgW="901700" imgH="419100" progId="Equation.DSMT4">
                  <p:embed/>
                </p:oleObj>
              </mc:Choice>
              <mc:Fallback>
                <p:oleObj name="Equation" r:id="rId6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502"/>
                        <a:ext cx="2133600" cy="99089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97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33937"/>
          </a:xfrm>
        </p:spPr>
        <p:txBody>
          <a:bodyPr/>
          <a:lstStyle/>
          <a:p>
            <a:r>
              <a:rPr lang="en-US" dirty="0" smtClean="0"/>
              <a:t>We have applied Fermi’s golden rule to atomic spectroscopic transitions.</a:t>
            </a:r>
          </a:p>
          <a:p>
            <a:r>
              <a:rPr lang="en-US" dirty="0" smtClean="0"/>
              <a:t>It is even more important to know the definition of transition dipole moment and how it can be derived than to memorize the selection rules.</a:t>
            </a:r>
          </a:p>
          <a:p>
            <a:r>
              <a:rPr lang="en-US" dirty="0" smtClean="0"/>
              <a:t>In this atomic case, the mathematical properties of spherical harmonics determine the selection rules.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and </a:t>
            </a:r>
            <a:r>
              <a:rPr lang="en-US" i="1" dirty="0" smtClean="0"/>
              <a:t>z</a:t>
            </a:r>
            <a:r>
              <a:rPr lang="en-US" dirty="0" smtClean="0"/>
              <a:t> operators can also be written as spherical harmonics.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30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Spectroscopic transitions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393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transition</a:t>
            </a:r>
            <a:r>
              <a:rPr lang="en-US" dirty="0"/>
              <a:t> from one state </a:t>
            </a:r>
            <a:r>
              <a:rPr lang="en-US" dirty="0" smtClean="0"/>
              <a:t>of an atom (</a:t>
            </a:r>
            <a:r>
              <a:rPr lang="en-US" dirty="0"/>
              <a:t>wave function) to another state (wave function) can occur by </a:t>
            </a:r>
            <a:r>
              <a:rPr lang="en-US" dirty="0" smtClean="0"/>
              <a:t>absorption or emission of a photon. Such a transition </a:t>
            </a:r>
            <a:r>
              <a:rPr lang="en-US" dirty="0"/>
              <a:t>is </a:t>
            </a:r>
            <a:r>
              <a:rPr lang="en-US" b="1" dirty="0"/>
              <a:t>allowed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certain </a:t>
            </a:r>
            <a:r>
              <a:rPr lang="en-US" dirty="0" smtClean="0"/>
              <a:t>conditions are </a:t>
            </a:r>
            <a:r>
              <a:rPr lang="en-US" dirty="0"/>
              <a:t>met otherwise </a:t>
            </a:r>
            <a:r>
              <a:rPr lang="en-US" b="1" dirty="0"/>
              <a:t>forbidden</a:t>
            </a:r>
            <a:r>
              <a:rPr lang="en-US" dirty="0"/>
              <a:t>.</a:t>
            </a:r>
          </a:p>
          <a:p>
            <a:r>
              <a:rPr lang="en-US" b="1" dirty="0" smtClean="0"/>
              <a:t>Fermi’s golden rule </a:t>
            </a:r>
            <a:r>
              <a:rPr lang="en-US" dirty="0" smtClean="0"/>
              <a:t>gives </a:t>
            </a:r>
            <a:r>
              <a:rPr lang="en-US" dirty="0"/>
              <a:t>not only </a:t>
            </a:r>
            <a:r>
              <a:rPr lang="en-US" dirty="0" smtClean="0"/>
              <a:t>the </a:t>
            </a:r>
            <a:r>
              <a:rPr lang="en-US" b="1" dirty="0" smtClean="0"/>
              <a:t>selection </a:t>
            </a:r>
            <a:r>
              <a:rPr lang="en-US" b="1" dirty="0"/>
              <a:t>rules</a:t>
            </a:r>
            <a:r>
              <a:rPr lang="en-US" dirty="0"/>
              <a:t> but also </a:t>
            </a:r>
            <a:r>
              <a:rPr lang="en-US" b="1" dirty="0" smtClean="0"/>
              <a:t>intensities </a:t>
            </a:r>
            <a:r>
              <a:rPr lang="en-US" dirty="0" smtClean="0"/>
              <a:t>of the absorption or emission bands associated with one-photon transitions.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57200"/>
            <a:ext cx="8229600" cy="4732812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Perturbation = light</a:t>
            </a:r>
            <a:endParaRPr lang="en-US" dirty="0"/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72044"/>
              </p:ext>
            </p:extLst>
          </p:nvPr>
        </p:nvGraphicFramePr>
        <p:xfrm>
          <a:off x="685800" y="4495800"/>
          <a:ext cx="7810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5" imgW="2603500" imgH="304800" progId="Equation.DSMT4">
                  <p:embed/>
                </p:oleObj>
              </mc:Choice>
              <mc:Fallback>
                <p:oleObj name="Equation" r:id="rId5" imgW="2603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7810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3366FF"/>
                </a:solidFill>
                <a:cs typeface="ＭＳ Ｐゴシック" charset="0"/>
              </a:rPr>
              <a:t>Light (photon) is oscillating electric and magnetic field. The oscillating electric field rocks the electrons and nuclei, which are charged.</a:t>
            </a:r>
            <a:endParaRPr lang="el-GR" altLang="ja-JP" sz="2000" i="1" dirty="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8000"/>
                </a:solidFill>
                <a:cs typeface="ＭＳ Ｐゴシック" charset="0"/>
              </a:rPr>
              <a:t>The oscillating electric field can be polarized (in </a:t>
            </a:r>
            <a:r>
              <a:rPr lang="en-US" altLang="ja-JP" sz="2000" i="1" dirty="0" smtClean="0">
                <a:solidFill>
                  <a:srgbClr val="008000"/>
                </a:solidFill>
                <a:cs typeface="ＭＳ Ｐゴシック" charset="0"/>
              </a:rPr>
              <a:t>x</a:t>
            </a:r>
            <a:r>
              <a:rPr lang="en-US" altLang="ja-JP" sz="2000" dirty="0" smtClean="0">
                <a:solidFill>
                  <a:srgbClr val="008000"/>
                </a:solidFill>
                <a:cs typeface="ＭＳ Ｐゴシック" charset="0"/>
              </a:rPr>
              <a:t>, </a:t>
            </a:r>
            <a:r>
              <a:rPr lang="en-US" altLang="ja-JP" sz="2000" i="1" dirty="0" smtClean="0">
                <a:solidFill>
                  <a:srgbClr val="008000"/>
                </a:solidFill>
                <a:cs typeface="ＭＳ Ｐゴシック" charset="0"/>
              </a:rPr>
              <a:t>y</a:t>
            </a:r>
            <a:r>
              <a:rPr lang="en-US" altLang="ja-JP" sz="2000" dirty="0" smtClean="0">
                <a:solidFill>
                  <a:srgbClr val="008000"/>
                </a:solidFill>
                <a:cs typeface="ＭＳ Ｐゴシック" charset="0"/>
              </a:rPr>
              <a:t>, or </a:t>
            </a:r>
            <a:r>
              <a:rPr lang="en-US" altLang="ja-JP" sz="2000" i="1" dirty="0" smtClean="0">
                <a:solidFill>
                  <a:srgbClr val="008000"/>
                </a:solidFill>
                <a:cs typeface="ＭＳ Ｐゴシック" charset="0"/>
              </a:rPr>
              <a:t>z</a:t>
            </a:r>
            <a:r>
              <a:rPr lang="en-US" altLang="ja-JP" sz="2000" dirty="0" smtClean="0">
                <a:solidFill>
                  <a:srgbClr val="008000"/>
                </a:solidFill>
                <a:cs typeface="ＭＳ Ｐゴシック" charset="0"/>
              </a:rPr>
              <a:t> direction) or circularly polarized.</a:t>
            </a:r>
            <a:endParaRPr lang="el-GR" altLang="ja-JP" sz="2000" i="1" dirty="0">
              <a:solidFill>
                <a:srgbClr val="008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Spectroscopic transitions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We have learned </a:t>
            </a:r>
            <a:r>
              <a:rPr lang="en-US" dirty="0" smtClean="0"/>
              <a:t>(</a:t>
            </a:r>
            <a:r>
              <a:rPr lang="en-US" i="1" dirty="0" smtClean="0"/>
              <a:t>derived</a:t>
            </a:r>
            <a:r>
              <a:rPr lang="en-US" dirty="0" smtClean="0"/>
              <a:t>) from </a:t>
            </a:r>
            <a:r>
              <a:rPr lang="en-US" b="1" dirty="0"/>
              <a:t>time-dependent perturbation theory</a:t>
            </a:r>
            <a:r>
              <a:rPr lang="en-US" dirty="0"/>
              <a:t> that the rate of transition, and hence the </a:t>
            </a:r>
            <a:r>
              <a:rPr lang="en-US" b="1" dirty="0"/>
              <a:t>intensity </a:t>
            </a:r>
            <a:r>
              <a:rPr lang="en-US" dirty="0"/>
              <a:t>of the absorption or emission associated with the transition, is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42271"/>
              </p:ext>
            </p:extLst>
          </p:nvPr>
        </p:nvGraphicFramePr>
        <p:xfrm>
          <a:off x="3193002" y="3690937"/>
          <a:ext cx="2819400" cy="84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Equation" r:id="rId4" imgW="1054080" imgH="317160" progId="Equation.DSMT4">
                  <p:embed/>
                </p:oleObj>
              </mc:Choice>
              <mc:Fallback>
                <p:oleObj name="Equation" r:id="rId4" imgW="105408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002" y="3690937"/>
                        <a:ext cx="2819400" cy="849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05804"/>
              </p:ext>
            </p:extLst>
          </p:nvPr>
        </p:nvGraphicFramePr>
        <p:xfrm>
          <a:off x="420810" y="4392323"/>
          <a:ext cx="284839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2" name="Equation" r:id="rId6" imgW="1143000" imgH="279360" progId="Equation.DSMT4">
                  <p:embed/>
                </p:oleObj>
              </mc:Choice>
              <mc:Fallback>
                <p:oleObj name="Equation" r:id="rId6" imgW="114300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10" y="4392323"/>
                        <a:ext cx="284839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3269202" y="4392323"/>
            <a:ext cx="1143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358569" y="5001923"/>
            <a:ext cx="30547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3300"/>
                </a:solidFill>
              </a:rPr>
              <a:t>Transition dipole moment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-polarized light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019800" y="3976627"/>
            <a:ext cx="2750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Electric </a:t>
            </a:r>
            <a:r>
              <a:rPr lang="en-US" sz="2000" dirty="0" smtClean="0">
                <a:solidFill>
                  <a:srgbClr val="FF3300"/>
                </a:solidFill>
              </a:rPr>
              <a:t>field amplitude</a:t>
            </a:r>
            <a:endParaRPr lang="en-US" sz="2000" dirty="0">
              <a:solidFill>
                <a:srgbClr val="FF3300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94228"/>
              </p:ext>
            </p:extLst>
          </p:nvPr>
        </p:nvGraphicFramePr>
        <p:xfrm>
          <a:off x="3148598" y="5792926"/>
          <a:ext cx="431900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3" name="Equation" r:id="rId8" imgW="1574800" imgH="254000" progId="Equation.DSMT4">
                  <p:embed/>
                </p:oleObj>
              </mc:Choice>
              <mc:Fallback>
                <p:oleObj name="Equation" r:id="rId8" imgW="1574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598" y="5792926"/>
                        <a:ext cx="4319002" cy="695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09600" y="5802451"/>
            <a:ext cx="251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FF3300"/>
                </a:solidFill>
              </a:rPr>
              <a:t>Provided the energy conservation is met</a:t>
            </a:r>
            <a:endParaRPr lang="en-US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/>
      <p:bldP spid="727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Spectroscopic transitions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light is </a:t>
            </a:r>
            <a:r>
              <a:rPr lang="en-US" dirty="0" smtClean="0"/>
              <a:t>an oscillating electric </a:t>
            </a:r>
            <a:r>
              <a:rPr lang="en-US" dirty="0"/>
              <a:t>field in one direction (say, </a:t>
            </a:r>
            <a:r>
              <a:rPr lang="en-US" i="1" dirty="0"/>
              <a:t>z</a:t>
            </a:r>
            <a:r>
              <a:rPr lang="en-US" dirty="0"/>
              <a:t>), it is </a:t>
            </a:r>
            <a:r>
              <a:rPr lang="en-US" b="1" dirty="0"/>
              <a:t>linearly </a:t>
            </a:r>
            <a:r>
              <a:rPr lang="en-US" b="1" dirty="0" smtClean="0"/>
              <a:t>polarized</a:t>
            </a:r>
            <a:r>
              <a:rPr lang="en-US" dirty="0" smtClean="0"/>
              <a:t>, we must use the corresponding axis operator in the TDM (transition dipole moment).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it is not polarized or it is circularly polarized, we may consider all three (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i="1" dirty="0" smtClean="0"/>
              <a:t>z</a:t>
            </a:r>
            <a:r>
              <a:rPr lang="en-US" dirty="0" smtClean="0"/>
              <a:t>) TDM’s. If at least one of them is nonzero, the transition is allowed.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atomic transitions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dirty="0" err="1"/>
              <a:t>hydrogenic</a:t>
            </a:r>
            <a:r>
              <a:rPr lang="en-US" dirty="0"/>
              <a:t> </a:t>
            </a:r>
            <a:r>
              <a:rPr lang="en-US" dirty="0" smtClean="0"/>
              <a:t>atom with </a:t>
            </a:r>
            <a:r>
              <a:rPr lang="en-US" i="1" dirty="0" smtClean="0"/>
              <a:t>z</a:t>
            </a:r>
            <a:r>
              <a:rPr lang="en-US" dirty="0" smtClean="0"/>
              <a:t>-polarized light,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94878"/>
              </p:ext>
            </p:extLst>
          </p:nvPr>
        </p:nvGraphicFramePr>
        <p:xfrm>
          <a:off x="304800" y="2286000"/>
          <a:ext cx="85121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7" name="Equation" r:id="rId4" imgW="3644900" imgH="1206500" progId="Equation.DSMT4">
                  <p:embed/>
                </p:oleObj>
              </mc:Choice>
              <mc:Fallback>
                <p:oleObj name="Equation" r:id="rId4" imgW="3644900" imgH="1206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512175" cy="2819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25417"/>
              </p:ext>
            </p:extLst>
          </p:nvPr>
        </p:nvGraphicFramePr>
        <p:xfrm>
          <a:off x="4098926" y="5334000"/>
          <a:ext cx="2606674" cy="1143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name="Equation" r:id="rId6" imgW="1270000" imgH="558800" progId="Equation.DSMT4">
                  <p:embed/>
                </p:oleObj>
              </mc:Choice>
              <mc:Fallback>
                <p:oleObj name="Equation" r:id="rId6" imgW="1270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6" y="5334000"/>
                        <a:ext cx="2606674" cy="114361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65326" y="5695890"/>
            <a:ext cx="2171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3300"/>
                </a:solidFill>
              </a:rPr>
              <a:t>Kronecker’s</a:t>
            </a:r>
            <a:r>
              <a:rPr lang="en-US" sz="2000" dirty="0" smtClean="0">
                <a:solidFill>
                  <a:srgbClr val="FF3300"/>
                </a:solidFill>
              </a:rPr>
              <a:t> delta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457200" y="3657600"/>
            <a:ext cx="2286000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9160211">
            <a:off x="2420329" y="3297530"/>
            <a:ext cx="1524000" cy="152400"/>
          </a:xfrm>
          <a:prstGeom prst="rightArrow">
            <a:avLst/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0" y="2590800"/>
            <a:ext cx="2280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3300"/>
                </a:solidFill>
              </a:rPr>
              <a:t>Generally nonzero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114800" y="4343400"/>
            <a:ext cx="8382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953000" y="4648200"/>
            <a:ext cx="381000" cy="152400"/>
          </a:xfrm>
          <a:prstGeom prst="rightArrow">
            <a:avLst/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34000" y="4495800"/>
            <a:ext cx="3393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Only </a:t>
            </a:r>
            <a:r>
              <a:rPr lang="en-US" sz="2000" i="1" dirty="0" smtClean="0">
                <a:solidFill>
                  <a:srgbClr val="3366FF"/>
                </a:solidFill>
              </a:rPr>
              <a:t>α</a:t>
            </a:r>
            <a:r>
              <a:rPr lang="en-US" sz="2000" dirty="0" smtClean="0">
                <a:solidFill>
                  <a:srgbClr val="3366FF"/>
                </a:solidFill>
              </a:rPr>
              <a:t> to </a:t>
            </a:r>
            <a:r>
              <a:rPr lang="en-US" sz="2000" i="1" dirty="0" smtClean="0">
                <a:solidFill>
                  <a:srgbClr val="3366FF"/>
                </a:solidFill>
              </a:rPr>
              <a:t>α</a:t>
            </a:r>
            <a:r>
              <a:rPr lang="en-US" sz="2000" dirty="0" smtClean="0">
                <a:solidFill>
                  <a:srgbClr val="3366FF"/>
                </a:solidFill>
              </a:rPr>
              <a:t> or </a:t>
            </a:r>
            <a:r>
              <a:rPr lang="en-US" sz="2000" i="1" dirty="0" smtClean="0">
                <a:solidFill>
                  <a:srgbClr val="3366FF"/>
                </a:solidFill>
              </a:rPr>
              <a:t>β</a:t>
            </a:r>
            <a:r>
              <a:rPr lang="en-US" sz="2000" dirty="0" smtClean="0">
                <a:solidFill>
                  <a:srgbClr val="3366FF"/>
                </a:solidFill>
              </a:rPr>
              <a:t> to </a:t>
            </a:r>
            <a:r>
              <a:rPr lang="en-US" sz="2000" i="1" dirty="0" smtClean="0">
                <a:solidFill>
                  <a:srgbClr val="3366FF"/>
                </a:solidFill>
              </a:rPr>
              <a:t>β</a:t>
            </a:r>
            <a:r>
              <a:rPr lang="en-US" sz="2000" dirty="0" smtClean="0">
                <a:solidFill>
                  <a:srgbClr val="3366FF"/>
                </a:solidFill>
              </a:rPr>
              <a:t> allowed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atomic transitions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For a </a:t>
            </a:r>
            <a:r>
              <a:rPr lang="en-US" dirty="0" err="1"/>
              <a:t>hydrogenic</a:t>
            </a:r>
            <a:r>
              <a:rPr lang="en-US" dirty="0"/>
              <a:t> </a:t>
            </a:r>
            <a:r>
              <a:rPr lang="en-US" dirty="0" smtClean="0"/>
              <a:t>atom with </a:t>
            </a:r>
            <a:r>
              <a:rPr lang="en-US" i="1" dirty="0" smtClean="0"/>
              <a:t>z</a:t>
            </a:r>
            <a:r>
              <a:rPr lang="en-US" dirty="0" smtClean="0"/>
              <a:t>-polarized light,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32183"/>
              </p:ext>
            </p:extLst>
          </p:nvPr>
        </p:nvGraphicFramePr>
        <p:xfrm>
          <a:off x="2743200" y="2362200"/>
          <a:ext cx="33512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8" name="Equation" r:id="rId4" imgW="1435100" imgH="304800" progId="Equation.DSMT4">
                  <p:embed/>
                </p:oleObj>
              </mc:Choice>
              <mc:Fallback>
                <p:oleObj name="Equation" r:id="rId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3351212" cy="711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42002"/>
              </p:ext>
            </p:extLst>
          </p:nvPr>
        </p:nvGraphicFramePr>
        <p:xfrm>
          <a:off x="5687162" y="2354911"/>
          <a:ext cx="2542438" cy="427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29" name="Equation" r:id="rId6" imgW="1625600" imgH="2743200" progId="Equation.DSMT4">
                  <p:embed/>
                </p:oleObj>
              </mc:Choice>
              <mc:Fallback>
                <p:oleObj name="Equation" r:id="rId6" imgW="1625600" imgH="274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162" y="2354911"/>
                        <a:ext cx="2542438" cy="42744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39432"/>
              </p:ext>
            </p:extLst>
          </p:nvPr>
        </p:nvGraphicFramePr>
        <p:xfrm>
          <a:off x="698500" y="3327400"/>
          <a:ext cx="433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0" name="Equation" r:id="rId8" imgW="1854200" imgH="304800" progId="Equation.DSMT4">
                  <p:embed/>
                </p:oleObj>
              </mc:Choice>
              <mc:Fallback>
                <p:oleObj name="Equation" r:id="rId8" imgW="1854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327400"/>
                        <a:ext cx="4330700" cy="711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89206"/>
              </p:ext>
            </p:extLst>
          </p:nvPr>
        </p:nvGraphicFramePr>
        <p:xfrm>
          <a:off x="914400" y="4419600"/>
          <a:ext cx="1922463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1" name="Equation" r:id="rId10" imgW="901700" imgH="1028700" progId="Equation.DSMT4">
                  <p:embed/>
                </p:oleObj>
              </mc:Choice>
              <mc:Fallback>
                <p:oleObj name="Equation" r:id="rId10" imgW="9017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1922463" cy="21923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nut 15"/>
          <p:cNvSpPr/>
          <p:nvPr/>
        </p:nvSpPr>
        <p:spPr>
          <a:xfrm>
            <a:off x="2209800" y="2362200"/>
            <a:ext cx="106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43433" y="3943290"/>
            <a:ext cx="1866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Orthonormality</a:t>
            </a:r>
            <a:endParaRPr lang="en-US" sz="2000" dirty="0">
              <a:solidFill>
                <a:srgbClr val="008000"/>
              </a:solidFill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4210"/>
              </p:ext>
            </p:extLst>
          </p:nvPr>
        </p:nvGraphicFramePr>
        <p:xfrm>
          <a:off x="3124200" y="4800600"/>
          <a:ext cx="1676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2" name="Equation" r:id="rId12" imgW="533400" imgH="444500" progId="Equation.DSMT4">
                  <p:embed/>
                </p:oleObj>
              </mc:Choice>
              <mc:Fallback>
                <p:oleObj name="Equation" r:id="rId12" imgW="53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00600"/>
                        <a:ext cx="1676400" cy="1397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05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3333 -2.59259E-6 " pathEditMode="relative" ptsTypes="AA">
                                      <p:cBhvr>
                                        <p:cTn id="6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atomic transitions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5338"/>
            <a:ext cx="8229600" cy="4411662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i="1" dirty="0"/>
              <a:t>x</a:t>
            </a:r>
            <a:r>
              <a:rPr lang="en-US" dirty="0" smtClean="0"/>
              <a:t>- or </a:t>
            </a:r>
            <a:r>
              <a:rPr lang="en-US" i="1" dirty="0" smtClean="0"/>
              <a:t>y</a:t>
            </a:r>
            <a:r>
              <a:rPr lang="en-US" dirty="0" smtClean="0"/>
              <a:t>-polarized light,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76993"/>
              </p:ext>
            </p:extLst>
          </p:nvPr>
        </p:nvGraphicFramePr>
        <p:xfrm>
          <a:off x="130175" y="2743200"/>
          <a:ext cx="8937625" cy="205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2" name="Equation" r:id="rId4" imgW="3924300" imgH="901700" progId="Equation.DSMT4">
                  <p:embed/>
                </p:oleObj>
              </mc:Choice>
              <mc:Fallback>
                <p:oleObj name="Equation" r:id="rId4" imgW="39243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2743200"/>
                        <a:ext cx="8937625" cy="205562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nut 10"/>
          <p:cNvSpPr/>
          <p:nvPr/>
        </p:nvSpPr>
        <p:spPr>
          <a:xfrm>
            <a:off x="3962400" y="4114800"/>
            <a:ext cx="8382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800600" y="4419600"/>
            <a:ext cx="381000" cy="152400"/>
          </a:xfrm>
          <a:prstGeom prst="rightArrow">
            <a:avLst/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181600" y="4267200"/>
            <a:ext cx="3393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Only </a:t>
            </a:r>
            <a:r>
              <a:rPr lang="en-US" sz="2000" i="1" dirty="0" smtClean="0">
                <a:solidFill>
                  <a:srgbClr val="3366FF"/>
                </a:solidFill>
              </a:rPr>
              <a:t>α</a:t>
            </a:r>
            <a:r>
              <a:rPr lang="en-US" sz="2000" dirty="0" smtClean="0">
                <a:solidFill>
                  <a:srgbClr val="3366FF"/>
                </a:solidFill>
              </a:rPr>
              <a:t> to </a:t>
            </a:r>
            <a:r>
              <a:rPr lang="en-US" sz="2000" i="1" dirty="0" smtClean="0">
                <a:solidFill>
                  <a:srgbClr val="3366FF"/>
                </a:solidFill>
              </a:rPr>
              <a:t>α</a:t>
            </a:r>
            <a:r>
              <a:rPr lang="en-US" sz="2000" dirty="0" smtClean="0">
                <a:solidFill>
                  <a:srgbClr val="3366FF"/>
                </a:solidFill>
              </a:rPr>
              <a:t> or </a:t>
            </a:r>
            <a:r>
              <a:rPr lang="en-US" sz="2000" i="1" dirty="0" smtClean="0">
                <a:solidFill>
                  <a:srgbClr val="3366FF"/>
                </a:solidFill>
              </a:rPr>
              <a:t>β</a:t>
            </a:r>
            <a:r>
              <a:rPr lang="en-US" sz="2000" dirty="0" smtClean="0">
                <a:solidFill>
                  <a:srgbClr val="3366FF"/>
                </a:solidFill>
              </a:rPr>
              <a:t> to </a:t>
            </a:r>
            <a:r>
              <a:rPr lang="en-US" sz="2000" i="1" dirty="0" smtClean="0">
                <a:solidFill>
                  <a:srgbClr val="3366FF"/>
                </a:solidFill>
              </a:rPr>
              <a:t>β</a:t>
            </a:r>
            <a:r>
              <a:rPr lang="en-US" sz="2000" dirty="0" smtClean="0">
                <a:solidFill>
                  <a:srgbClr val="3366FF"/>
                </a:solidFill>
              </a:rPr>
              <a:t> allowed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Hydrogenic</a:t>
            </a:r>
            <a:r>
              <a:rPr lang="en-US" dirty="0" smtClean="0"/>
              <a:t> atomic transitions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i="1" dirty="0" smtClean="0"/>
              <a:t>x- </a:t>
            </a:r>
            <a:r>
              <a:rPr lang="en-US" dirty="0" smtClean="0"/>
              <a:t>or </a:t>
            </a:r>
            <a:r>
              <a:rPr lang="en-US" i="1" dirty="0" smtClean="0"/>
              <a:t>y</a:t>
            </a:r>
            <a:r>
              <a:rPr lang="en-US" dirty="0" smtClean="0"/>
              <a:t>-polarized light,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52407"/>
              </p:ext>
            </p:extLst>
          </p:nvPr>
        </p:nvGraphicFramePr>
        <p:xfrm>
          <a:off x="1447800" y="2362200"/>
          <a:ext cx="34401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7" name="Equation" r:id="rId4" imgW="1473200" imgH="304800" progId="Equation.DSMT4">
                  <p:embed/>
                </p:oleObj>
              </mc:Choice>
              <mc:Fallback>
                <p:oleObj name="Equation" r:id="rId4" imgW="147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3440113" cy="711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15528"/>
              </p:ext>
            </p:extLst>
          </p:nvPr>
        </p:nvGraphicFramePr>
        <p:xfrm>
          <a:off x="5687162" y="2354911"/>
          <a:ext cx="2542438" cy="427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8" name="Equation" r:id="rId6" imgW="1625600" imgH="2743200" progId="Equation.DSMT4">
                  <p:embed/>
                </p:oleObj>
              </mc:Choice>
              <mc:Fallback>
                <p:oleObj name="Equation" r:id="rId6" imgW="1625600" imgH="274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162" y="2354911"/>
                        <a:ext cx="2542438" cy="42744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253493"/>
              </p:ext>
            </p:extLst>
          </p:nvPr>
        </p:nvGraphicFramePr>
        <p:xfrm>
          <a:off x="698500" y="3327400"/>
          <a:ext cx="4330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69" name="Equation" r:id="rId8" imgW="1854200" imgH="304800" progId="Equation.DSMT4">
                  <p:embed/>
                </p:oleObj>
              </mc:Choice>
              <mc:Fallback>
                <p:oleObj name="Equation" r:id="rId8" imgW="1854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327400"/>
                        <a:ext cx="4330700" cy="7112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333381"/>
              </p:ext>
            </p:extLst>
          </p:nvPr>
        </p:nvGraphicFramePr>
        <p:xfrm>
          <a:off x="609600" y="4419600"/>
          <a:ext cx="2274887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0" name="Equation" r:id="rId10" imgW="1066800" imgH="1028700" progId="Equation.DSMT4">
                  <p:embed/>
                </p:oleObj>
              </mc:Choice>
              <mc:Fallback>
                <p:oleObj name="Equation" r:id="rId10" imgW="10668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2274887" cy="21923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nut 15"/>
          <p:cNvSpPr/>
          <p:nvPr/>
        </p:nvSpPr>
        <p:spPr>
          <a:xfrm>
            <a:off x="2209800" y="2362200"/>
            <a:ext cx="106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943433" y="3943290"/>
            <a:ext cx="18665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Orthonormality</a:t>
            </a:r>
            <a:endParaRPr lang="en-US" sz="2000" dirty="0">
              <a:solidFill>
                <a:srgbClr val="008000"/>
              </a:solidFill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79413"/>
              </p:ext>
            </p:extLst>
          </p:nvPr>
        </p:nvGraphicFramePr>
        <p:xfrm>
          <a:off x="3048000" y="4849813"/>
          <a:ext cx="2155825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1" name="Equation" r:id="rId12" imgW="685800" imgH="444500" progId="Equation.DSMT4">
                  <p:embed/>
                </p:oleObj>
              </mc:Choice>
              <mc:Fallback>
                <p:oleObj name="Equation" r:id="rId12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49813"/>
                        <a:ext cx="2155825" cy="13985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35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13102</TotalTime>
  <Words>577</Words>
  <Application>Microsoft Macintosh PowerPoint</Application>
  <PresentationFormat>On-screen Show (4:3)</PresentationFormat>
  <Paragraphs>69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Network</vt:lpstr>
      <vt:lpstr>Equation</vt:lpstr>
      <vt:lpstr>Lecture 19 Atomic spectra</vt:lpstr>
      <vt:lpstr>Spectroscopic transitions</vt:lpstr>
      <vt:lpstr>Perturbation = light</vt:lpstr>
      <vt:lpstr>Spectroscopic transitions</vt:lpstr>
      <vt:lpstr>Spectroscopic transitions</vt:lpstr>
      <vt:lpstr>Hydrogenic atomic transitions</vt:lpstr>
      <vt:lpstr>Hydrogenic atomic transitions</vt:lpstr>
      <vt:lpstr>Hydrogenic atomic transitions</vt:lpstr>
      <vt:lpstr>Hydrogenic atomic transitions</vt:lpstr>
      <vt:lpstr>Selection rules</vt:lpstr>
      <vt:lpstr>Selection rules</vt:lpstr>
      <vt:lpstr>2pz ← 1s</vt:lpstr>
      <vt:lpstr>cm−1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So Hirata</cp:lastModifiedBy>
  <cp:revision>262</cp:revision>
  <dcterms:created xsi:type="dcterms:W3CDTF">2004-12-14T22:16:04Z</dcterms:created>
  <dcterms:modified xsi:type="dcterms:W3CDTF">2012-12-21T05:15:53Z</dcterms:modified>
</cp:coreProperties>
</file>