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96" r:id="rId2"/>
    <p:sldId id="280" r:id="rId3"/>
    <p:sldId id="503" r:id="rId4"/>
    <p:sldId id="284" r:id="rId5"/>
    <p:sldId id="296" r:id="rId6"/>
    <p:sldId id="297" r:id="rId7"/>
    <p:sldId id="298" r:id="rId8"/>
    <p:sldId id="306" r:id="rId9"/>
    <p:sldId id="294" r:id="rId10"/>
    <p:sldId id="502" r:id="rId11"/>
    <p:sldId id="295" r:id="rId12"/>
    <p:sldId id="300" r:id="rId13"/>
    <p:sldId id="497" r:id="rId14"/>
    <p:sldId id="498" r:id="rId15"/>
    <p:sldId id="499" r:id="rId16"/>
    <p:sldId id="302" r:id="rId17"/>
    <p:sldId id="303" r:id="rId18"/>
    <p:sldId id="307" r:id="rId19"/>
    <p:sldId id="308" r:id="rId20"/>
    <p:sldId id="304" r:id="rId21"/>
    <p:sldId id="305" r:id="rId22"/>
    <p:sldId id="500" r:id="rId23"/>
    <p:sldId id="5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23A90"/>
    <a:srgbClr val="CC66FF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/>
    <p:restoredTop sz="94745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1.emf"/><Relationship Id="rId2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5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D3B7B-09DD-A740-8442-FCDBCAA30DC4}" type="slidenum">
              <a:rPr lang="en-US"/>
              <a:pPr/>
              <a:t>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BBF2C-66F2-B346-B6DD-0DCCE3A5A5F9}" type="slidenum">
              <a:rPr lang="en-US"/>
              <a:pPr/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E9641-DB6B-CF48-BC90-7FFAA3953A33}" type="slidenum">
              <a:rPr lang="en-US"/>
              <a:pPr/>
              <a:t>12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E9641-DB6B-CF48-BC90-7FFAA3953A33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E9641-DB6B-CF48-BC90-7FFAA3953A33}" type="slidenum">
              <a:rPr lang="en-US"/>
              <a:pPr/>
              <a:t>15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4DA72-1173-304B-A95C-D203C8CAC107}" type="slidenum">
              <a:rPr lang="en-US"/>
              <a:pPr/>
              <a:t>16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A2CA1-2243-2547-B1BB-BD8991F73761}" type="slidenum">
              <a:rPr lang="en-US"/>
              <a:pPr/>
              <a:t>17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591CC-19FE-4D42-ABAC-A350CD4817D2}" type="slidenum">
              <a:rPr lang="en-US"/>
              <a:pPr/>
              <a:t>18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907B-847E-9B41-A982-BD9B9A59F02B}" type="slidenum">
              <a:rPr lang="en-US"/>
              <a:pPr/>
              <a:t>19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9DDD6-6E20-6D49-826A-CF88A516896F}" type="slidenum">
              <a:rPr lang="en-US"/>
              <a:pPr/>
              <a:t>20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341AC-B126-D642-B0D4-D57A17E9C716}" type="slidenum">
              <a:rPr lang="en-US"/>
              <a:pPr/>
              <a:t>21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45B44-1AB5-8A46-8E4C-05D1606957DD}" type="slidenum">
              <a:rPr lang="en-US"/>
              <a:pPr/>
              <a:t>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907B-847E-9B41-A982-BD9B9A59F02B}" type="slidenum">
              <a:rPr lang="en-US"/>
              <a:pPr/>
              <a:t>22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2D4BB-172F-E849-8D33-A8F647646574}" type="slidenum">
              <a:rPr lang="en-US"/>
              <a:pPr/>
              <a:t>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F3A9A-3CCC-5449-B20C-C037F246600E}" type="slidenum">
              <a:rPr lang="en-US"/>
              <a:pPr/>
              <a:t>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45B44-1AB5-8A46-8E4C-05D1606957DD}" type="slidenum">
              <a:rPr lang="en-US"/>
              <a:pPr/>
              <a:t>6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A0A6A-09B1-F74C-8EFC-011D0C730F99}" type="slidenum">
              <a:rPr lang="en-US"/>
              <a:pPr/>
              <a:t>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26D44-E2C2-054E-9C66-436A6372F62D}" type="slidenum">
              <a:rPr lang="en-US"/>
              <a:pPr/>
              <a:t>8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664BA-3EAB-884F-B8E4-785A5BCFD5DA}" type="slidenum">
              <a:rPr lang="en-US"/>
              <a:pPr/>
              <a:t>9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45B44-1AB5-8A46-8E4C-05D1606957DD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4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153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18</a:t>
            </a:r>
            <a:br>
              <a:rPr lang="en-US" sz="5400" dirty="0" smtClean="0"/>
            </a:br>
            <a:r>
              <a:rPr lang="en-US" sz="3200" dirty="0" err="1" smtClean="0"/>
              <a:t>Hydrogenic</a:t>
            </a:r>
            <a:r>
              <a:rPr lang="en-US" sz="3200" dirty="0" smtClean="0"/>
              <a:t> atoms.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homework </a:t>
            </a:r>
            <a:r>
              <a:rPr lang="en-US" dirty="0"/>
              <a:t>#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Given the fact that the electron in the hydrogen atom can exist exactly on top of the nucleus, why is it that the energy of the atom is not −∞ (stability of matter of the first kind)?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Given the fact that the particles in a chemical system interact through two-body Coulomb forces, why is it that the energy of the system grows only asymptotically linearly with </a:t>
            </a:r>
            <a:r>
              <a:rPr lang="en-US" dirty="0"/>
              <a:t>the number of particles</a:t>
            </a:r>
            <a:r>
              <a:rPr lang="en-US" dirty="0" smtClean="0"/>
              <a:t> (not </a:t>
            </a:r>
            <a:r>
              <a:rPr lang="en-US" dirty="0" err="1" smtClean="0"/>
              <a:t>quadratically</a:t>
            </a:r>
            <a:r>
              <a:rPr lang="en-US" dirty="0" smtClean="0"/>
              <a:t>) (stability of matter of the second kind)?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00300"/>
            <a:ext cx="3289300" cy="2057400"/>
          </a:xfrm>
          <a:prstGeom prst="rect">
            <a:avLst/>
          </a:prstGeom>
        </p:spPr>
      </p:pic>
      <p:pic>
        <p:nvPicPr>
          <p:cNvPr id="5" name="Picture 4" descr="3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2413000"/>
            <a:ext cx="3289300" cy="20193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p</a:t>
            </a:r>
            <a:r>
              <a:rPr lang="en-US" dirty="0"/>
              <a:t> orbitals: radial part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86200" y="5181600"/>
            <a:ext cx="5029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The </a:t>
            </a:r>
            <a:r>
              <a:rPr lang="en-US" i="1" dirty="0">
                <a:solidFill>
                  <a:srgbClr val="FF3300"/>
                </a:solidFill>
              </a:rPr>
              <a:t>p</a:t>
            </a:r>
            <a:r>
              <a:rPr lang="en-US" dirty="0">
                <a:solidFill>
                  <a:srgbClr val="FF3300"/>
                </a:solidFill>
              </a:rPr>
              <a:t> orbitals </a:t>
            </a:r>
            <a:r>
              <a:rPr lang="en-US" dirty="0" smtClean="0">
                <a:solidFill>
                  <a:srgbClr val="FF3300"/>
                </a:solidFill>
              </a:rPr>
              <a:t>are zero and kinked </a:t>
            </a:r>
            <a:r>
              <a:rPr lang="en-US" dirty="0">
                <a:solidFill>
                  <a:srgbClr val="FF3300"/>
                </a:solidFill>
              </a:rPr>
              <a:t>at the nucleus. 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number of nodes is </a:t>
            </a:r>
            <a:r>
              <a:rPr lang="en-US" i="1" dirty="0">
                <a:solidFill>
                  <a:srgbClr val="00B050"/>
                </a:solidFill>
              </a:rPr>
              <a:t>n–</a:t>
            </a:r>
            <a:r>
              <a:rPr lang="en-US" dirty="0">
                <a:solidFill>
                  <a:srgbClr val="00B050"/>
                </a:solidFill>
              </a:rPr>
              <a:t>2. </a:t>
            </a: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57370"/>
              </p:ext>
            </p:extLst>
          </p:nvPr>
        </p:nvGraphicFramePr>
        <p:xfrm>
          <a:off x="471488" y="5334000"/>
          <a:ext cx="332105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8" name="Equation" r:id="rId6" imgW="1841500" imgH="508000" progId="Equation.DSMT4">
                  <p:embed/>
                </p:oleObj>
              </mc:Choice>
              <mc:Fallback>
                <p:oleObj name="Equation" r:id="rId6" imgW="18415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334000"/>
                        <a:ext cx="332105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1752600" y="5367337"/>
            <a:ext cx="762000" cy="914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52600" y="25908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81600" y="25908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3p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143000" y="41148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648200" y="36576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12348"/>
              </p:ext>
            </p:extLst>
          </p:nvPr>
        </p:nvGraphicFramePr>
        <p:xfrm>
          <a:off x="2514600" y="4572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9" name="Equation" r:id="rId8" imgW="342900" imgH="241300" progId="Equation.DSMT4">
                  <p:embed/>
                </p:oleObj>
              </mc:Choice>
              <mc:Fallback>
                <p:oleObj name="Equation" r:id="rId8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1873"/>
              </p:ext>
            </p:extLst>
          </p:nvPr>
        </p:nvGraphicFramePr>
        <p:xfrm>
          <a:off x="6096000" y="4572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0" name="Equation" r:id="rId10" imgW="342900" imgH="241300" progId="Equation.DSMT4">
                  <p:embed/>
                </p:oleObj>
              </mc:Choice>
              <mc:Fallback>
                <p:oleObj name="Equation" r:id="rId10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572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257800" y="3657600"/>
            <a:ext cx="457200" cy="4572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981200" y="1502931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 higher the quantum number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, the </a:t>
            </a:r>
            <a:r>
              <a:rPr lang="en-US" dirty="0" smtClean="0">
                <a:solidFill>
                  <a:srgbClr val="0070C0"/>
                </a:solidFill>
              </a:rPr>
              <a:t>more diffuse the orbitals are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6900187">
            <a:off x="2929366" y="580548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58" y="5143953"/>
            <a:ext cx="2139950" cy="1184931"/>
          </a:xfrm>
          <a:prstGeom prst="rect">
            <a:avLst/>
          </a:prstGeom>
          <a:solidFill>
            <a:srgbClr val="FFC000">
              <a:alpha val="50000"/>
            </a:srgbClr>
          </a:solidFill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096408"/>
              </p:ext>
            </p:extLst>
          </p:nvPr>
        </p:nvGraphicFramePr>
        <p:xfrm>
          <a:off x="228600" y="2843213"/>
          <a:ext cx="40719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5" imgW="2247900" imgH="533400" progId="Equation.DSMT4">
                  <p:embed/>
                </p:oleObj>
              </mc:Choice>
              <mc:Fallback>
                <p:oleObj name="Equation" r:id="rId5" imgW="2247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43213"/>
                        <a:ext cx="4071938" cy="96678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396422"/>
              </p:ext>
            </p:extLst>
          </p:nvPr>
        </p:nvGraphicFramePr>
        <p:xfrm>
          <a:off x="4495800" y="1917700"/>
          <a:ext cx="43116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7" imgW="2108200" imgH="1371600" progId="Equation.DSMT4">
                  <p:embed/>
                </p:oleObj>
              </mc:Choice>
              <mc:Fallback>
                <p:oleObj name="Equation" r:id="rId7" imgW="2108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17700"/>
                        <a:ext cx="4311650" cy="2806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 orbital</a:t>
            </a:r>
            <a:endParaRPr lang="en-US" dirty="0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505200" y="3157835"/>
            <a:ext cx="795338" cy="42356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7391400" y="3124200"/>
            <a:ext cx="762000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4643854" y="3581400"/>
            <a:ext cx="2976145" cy="16430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733800" y="3581399"/>
            <a:ext cx="495717" cy="1654175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47283" y="5144997"/>
            <a:ext cx="541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The product of </a:t>
            </a:r>
            <a:r>
              <a:rPr lang="en-US" i="1" dirty="0" smtClean="0">
                <a:solidFill>
                  <a:srgbClr val="FF3300"/>
                </a:solidFill>
              </a:rPr>
              <a:t>n</a:t>
            </a:r>
            <a:r>
              <a:rPr lang="en-US" dirty="0" smtClean="0">
                <a:solidFill>
                  <a:srgbClr val="FF3300"/>
                </a:solidFill>
              </a:rPr>
              <a:t> = 2 radial function and </a:t>
            </a:r>
            <a:r>
              <a:rPr lang="en-US" i="1" dirty="0" smtClean="0">
                <a:solidFill>
                  <a:srgbClr val="FF3300"/>
                </a:solidFill>
              </a:rPr>
              <a:t>l </a:t>
            </a:r>
            <a:r>
              <a:rPr lang="en-US" i="1" dirty="0">
                <a:solidFill>
                  <a:srgbClr val="FF3300"/>
                </a:solidFill>
              </a:rPr>
              <a:t>= </a:t>
            </a:r>
            <a:r>
              <a:rPr lang="en-US" dirty="0">
                <a:solidFill>
                  <a:srgbClr val="FF3300"/>
                </a:solidFill>
              </a:rPr>
              <a:t>1 and </a:t>
            </a:r>
            <a:r>
              <a:rPr lang="en-US" i="1" dirty="0">
                <a:solidFill>
                  <a:srgbClr val="FF3300"/>
                </a:solidFill>
              </a:rPr>
              <a:t>m</a:t>
            </a:r>
            <a:r>
              <a:rPr lang="en-US" i="1" baseline="-25000" dirty="0">
                <a:solidFill>
                  <a:srgbClr val="FF3300"/>
                </a:solidFill>
              </a:rPr>
              <a:t>l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= 0 </a:t>
            </a:r>
            <a:r>
              <a:rPr lang="en-US" dirty="0" smtClean="0">
                <a:solidFill>
                  <a:srgbClr val="FF3300"/>
                </a:solidFill>
              </a:rPr>
              <a:t>angular function gives </a:t>
            </a:r>
            <a:r>
              <a:rPr lang="en-US" dirty="0">
                <a:solidFill>
                  <a:srgbClr val="FF3300"/>
                </a:solidFill>
              </a:rPr>
              <a:t>rise </a:t>
            </a:r>
            <a:r>
              <a:rPr lang="en-US" dirty="0" smtClean="0">
                <a:solidFill>
                  <a:srgbClr val="FF3300"/>
                </a:solidFill>
              </a:rPr>
              <a:t>to </a:t>
            </a:r>
            <a:r>
              <a:rPr lang="en-US" i="1" dirty="0" smtClean="0">
                <a:solidFill>
                  <a:srgbClr val="FF3300"/>
                </a:solidFill>
              </a:rPr>
              <a:t>r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cos</a:t>
            </a:r>
            <a:r>
              <a:rPr lang="el-GR" i="1" dirty="0">
                <a:solidFill>
                  <a:srgbClr val="FF3300"/>
                </a:solidFill>
                <a:cs typeface="Arial" charset="0"/>
              </a:rPr>
              <a:t>θ</a:t>
            </a:r>
            <a:r>
              <a:rPr lang="en-US" i="1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i="1" dirty="0" smtClean="0">
                <a:solidFill>
                  <a:srgbClr val="FF3300"/>
                </a:solidFill>
                <a:cs typeface="Arial" charset="0"/>
              </a:rPr>
              <a:t>z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. 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95400" y="2309813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adial part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62600" y="1371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Angular part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657600" y="186690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20000" y="644526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29749">
            <a:off x="8381770" y="220980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5400000">
            <a:off x="8245675" y="5591342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 orbital</a:t>
            </a:r>
            <a:endParaRPr lang="en-US" dirty="0"/>
          </a:p>
        </p:txBody>
      </p:sp>
      <p:pic>
        <p:nvPicPr>
          <p:cNvPr id="6" name="Picture 5" descr="2pz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2" y="1666712"/>
            <a:ext cx="3289300" cy="2108200"/>
          </a:xfrm>
          <a:prstGeom prst="rect">
            <a:avLst/>
          </a:prstGeom>
        </p:spPr>
      </p:pic>
      <p:pic>
        <p:nvPicPr>
          <p:cNvPr id="7" name="Picture 6" descr="2pz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26" y="1695285"/>
            <a:ext cx="3289300" cy="2108200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43690"/>
              </p:ext>
            </p:extLst>
          </p:nvPr>
        </p:nvGraphicFramePr>
        <p:xfrm>
          <a:off x="3207172" y="2809712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96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172" y="2809712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31659"/>
              </p:ext>
            </p:extLst>
          </p:nvPr>
        </p:nvGraphicFramePr>
        <p:xfrm>
          <a:off x="7392826" y="2838285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97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826" y="2838285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32510"/>
              </p:ext>
            </p:extLst>
          </p:nvPr>
        </p:nvGraphicFramePr>
        <p:xfrm>
          <a:off x="2597572" y="1590512"/>
          <a:ext cx="16954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98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572" y="1590512"/>
                        <a:ext cx="16954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0525"/>
              </p:ext>
            </p:extLst>
          </p:nvPr>
        </p:nvGraphicFramePr>
        <p:xfrm>
          <a:off x="1378372" y="1971512"/>
          <a:ext cx="7858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99" name="Equation" r:id="rId10" imgW="317500" imgH="203200" progId="Equation.DSMT4">
                  <p:embed/>
                </p:oleObj>
              </mc:Choice>
              <mc:Fallback>
                <p:oleObj name="Equation" r:id="rId1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372" y="1971512"/>
                        <a:ext cx="7858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6442"/>
              </p:ext>
            </p:extLst>
          </p:nvPr>
        </p:nvGraphicFramePr>
        <p:xfrm>
          <a:off x="6873714" y="1573048"/>
          <a:ext cx="1820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00" name="Equation" r:id="rId12" imgW="736600" imgH="241300" progId="Equation.DSMT4">
                  <p:embed/>
                </p:oleObj>
              </mc:Choice>
              <mc:Fallback>
                <p:oleObj name="Equation" r:id="rId12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714" y="1573048"/>
                        <a:ext cx="18208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24167"/>
            <a:ext cx="4508500" cy="2350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2087"/>
            <a:ext cx="3733800" cy="234623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2208574">
            <a:off x="8271901" y="330785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752265">
            <a:off x="1555634" y="911552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7967776">
            <a:off x="2524838" y="2860444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900489">
            <a:off x="5993835" y="1085685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224309">
            <a:off x="8278651" y="3308622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45529"/>
              </p:ext>
            </p:extLst>
          </p:nvPr>
        </p:nvGraphicFramePr>
        <p:xfrm>
          <a:off x="228600" y="2843213"/>
          <a:ext cx="40719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04" name="Equation" r:id="rId4" imgW="2247900" imgH="533400" progId="Equation.DSMT4">
                  <p:embed/>
                </p:oleObj>
              </mc:Choice>
              <mc:Fallback>
                <p:oleObj name="Equation" r:id="rId4" imgW="2247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43213"/>
                        <a:ext cx="4071938" cy="96678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06031"/>
              </p:ext>
            </p:extLst>
          </p:nvPr>
        </p:nvGraphicFramePr>
        <p:xfrm>
          <a:off x="4495800" y="1917700"/>
          <a:ext cx="43116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05" name="Equation" r:id="rId6" imgW="2108200" imgH="1371600" progId="Equation.DSMT4">
                  <p:embed/>
                </p:oleObj>
              </mc:Choice>
              <mc:Fallback>
                <p:oleObj name="Equation" r:id="rId6" imgW="2108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17700"/>
                        <a:ext cx="4311650" cy="2806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y</a:t>
            </a:r>
            <a:r>
              <a:rPr lang="en-US" dirty="0" smtClean="0"/>
              <a:t> orbitals</a:t>
            </a:r>
            <a:endParaRPr lang="en-US" dirty="0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7908924" y="2209800"/>
            <a:ext cx="396875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4419599" y="2560638"/>
            <a:ext cx="3489324" cy="24685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541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The </a:t>
            </a:r>
            <a:r>
              <a:rPr lang="en-US" i="1" dirty="0" smtClean="0">
                <a:solidFill>
                  <a:srgbClr val="FF3300"/>
                </a:solidFill>
              </a:rPr>
              <a:t>l </a:t>
            </a:r>
            <a:r>
              <a:rPr lang="en-US" i="1" dirty="0">
                <a:solidFill>
                  <a:srgbClr val="FF3300"/>
                </a:solidFill>
              </a:rPr>
              <a:t>= </a:t>
            </a:r>
            <a:r>
              <a:rPr lang="en-US" dirty="0">
                <a:solidFill>
                  <a:srgbClr val="FF3300"/>
                </a:solidFill>
              </a:rPr>
              <a:t>1 and </a:t>
            </a:r>
            <a:r>
              <a:rPr lang="en-US" i="1" dirty="0">
                <a:solidFill>
                  <a:srgbClr val="FF3300"/>
                </a:solidFill>
              </a:rPr>
              <a:t>m</a:t>
            </a:r>
            <a:r>
              <a:rPr lang="en-US" i="1" baseline="-25000" dirty="0">
                <a:solidFill>
                  <a:srgbClr val="FF3300"/>
                </a:solidFill>
              </a:rPr>
              <a:t>l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=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±</a:t>
            </a:r>
            <a:r>
              <a:rPr lang="en-US" dirty="0">
                <a:solidFill>
                  <a:srgbClr val="FF3300"/>
                </a:solidFill>
              </a:rPr>
              <a:t>1 </a:t>
            </a:r>
            <a:r>
              <a:rPr lang="en-US" dirty="0" smtClean="0">
                <a:solidFill>
                  <a:srgbClr val="FF3300"/>
                </a:solidFill>
              </a:rPr>
              <a:t>angular functions do not lend themselves to such simple interpretation or visualization; they are complex.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95400" y="2309813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adial part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62600" y="1371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Angular part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305798" y="4038600"/>
            <a:ext cx="533401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4495798" y="4334637"/>
            <a:ext cx="3825876" cy="6945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940675" y="99453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426450" y="285750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458" y="5143953"/>
            <a:ext cx="2139950" cy="1184931"/>
          </a:xfrm>
          <a:prstGeom prst="rect">
            <a:avLst/>
          </a:prstGeom>
          <a:solidFill>
            <a:srgbClr val="FFC000">
              <a:alpha val="5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9882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89696"/>
              </p:ext>
            </p:extLst>
          </p:nvPr>
        </p:nvGraphicFramePr>
        <p:xfrm>
          <a:off x="189366" y="4572000"/>
          <a:ext cx="4230234" cy="88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40" name="Equation" r:id="rId4" imgW="2298700" imgH="482600" progId="Equation.DSMT4">
                  <p:embed/>
                </p:oleObj>
              </mc:Choice>
              <mc:Fallback>
                <p:oleObj name="Equation" r:id="rId4" imgW="2298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66" y="4572000"/>
                        <a:ext cx="4230234" cy="886134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79239"/>
              </p:ext>
            </p:extLst>
          </p:nvPr>
        </p:nvGraphicFramePr>
        <p:xfrm>
          <a:off x="228600" y="1905000"/>
          <a:ext cx="40719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41" name="Equation" r:id="rId6" imgW="2247900" imgH="533400" progId="Equation.DSMT4">
                  <p:embed/>
                </p:oleObj>
              </mc:Choice>
              <mc:Fallback>
                <p:oleObj name="Equation" r:id="rId6" imgW="22479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4071938" cy="96678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58845"/>
              </p:ext>
            </p:extLst>
          </p:nvPr>
        </p:nvGraphicFramePr>
        <p:xfrm>
          <a:off x="4495800" y="1917700"/>
          <a:ext cx="43116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42" name="Equation" r:id="rId8" imgW="2108200" imgH="1371600" progId="Equation.DSMT4">
                  <p:embed/>
                </p:oleObj>
              </mc:Choice>
              <mc:Fallback>
                <p:oleObj name="Equation" r:id="rId8" imgW="2108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17700"/>
                        <a:ext cx="4311650" cy="2806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y</a:t>
            </a:r>
            <a:r>
              <a:rPr lang="en-US" dirty="0" smtClean="0"/>
              <a:t> orbitals</a:t>
            </a:r>
            <a:endParaRPr lang="en-US" dirty="0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505200" y="2262187"/>
            <a:ext cx="381000" cy="3810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7315200" y="2209800"/>
            <a:ext cx="990600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1295400" y="2667000"/>
            <a:ext cx="6324600" cy="19812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adial part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62600" y="13716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Angular part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696200" y="4038600"/>
            <a:ext cx="1143000" cy="4572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1981200" y="4191000"/>
            <a:ext cx="5715000" cy="5334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04800" y="2643186"/>
            <a:ext cx="3429000" cy="2081214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52400" y="29718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However, we can take </a:t>
            </a:r>
            <a:r>
              <a:rPr lang="en-US" dirty="0" smtClean="0">
                <a:solidFill>
                  <a:srgbClr val="FF3300"/>
                </a:solidFill>
              </a:rPr>
              <a:t>linear combinations </a:t>
            </a:r>
            <a:r>
              <a:rPr lang="en-US" dirty="0">
                <a:solidFill>
                  <a:srgbClr val="FF3300"/>
                </a:solidFill>
              </a:rPr>
              <a:t>of these </a:t>
            </a:r>
            <a:r>
              <a:rPr lang="en-US" dirty="0" smtClean="0">
                <a:solidFill>
                  <a:srgbClr val="FF3300"/>
                </a:solidFill>
              </a:rPr>
              <a:t>to make them orient along </a:t>
            </a:r>
            <a:r>
              <a:rPr lang="en-US" i="1" dirty="0" smtClean="0">
                <a:solidFill>
                  <a:srgbClr val="FF3300"/>
                </a:solidFill>
              </a:rPr>
              <a:t>x</a:t>
            </a:r>
            <a:r>
              <a:rPr lang="en-US" dirty="0" smtClean="0">
                <a:solidFill>
                  <a:srgbClr val="FF3300"/>
                </a:solidFill>
              </a:rPr>
              <a:t> or </a:t>
            </a:r>
            <a:r>
              <a:rPr lang="en-US" i="1" dirty="0">
                <a:solidFill>
                  <a:srgbClr val="FF3300"/>
                </a:solidFill>
              </a:rPr>
              <a:t>y </a:t>
            </a:r>
            <a:r>
              <a:rPr lang="en-US" dirty="0" smtClean="0">
                <a:solidFill>
                  <a:srgbClr val="FF3300"/>
                </a:solidFill>
              </a:rPr>
              <a:t>axis</a:t>
            </a:r>
            <a:r>
              <a:rPr lang="en-US" dirty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4864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We are entitled to take any </a:t>
            </a:r>
            <a:r>
              <a:rPr lang="en-US" sz="2000" dirty="0">
                <a:solidFill>
                  <a:srgbClr val="0070C0"/>
                </a:solidFill>
              </a:rPr>
              <a:t>linear combination of </a:t>
            </a:r>
            <a:r>
              <a:rPr lang="en-US" sz="2000" b="1" dirty="0">
                <a:solidFill>
                  <a:srgbClr val="0070C0"/>
                </a:solidFill>
              </a:rPr>
              <a:t>degenerate </a:t>
            </a:r>
            <a:r>
              <a:rPr lang="en-US" sz="2000" dirty="0" err="1">
                <a:solidFill>
                  <a:srgbClr val="0070C0"/>
                </a:solidFill>
              </a:rPr>
              <a:t>eigenfunctions</a:t>
            </a:r>
            <a:r>
              <a:rPr lang="en-US" sz="2000" dirty="0">
                <a:solidFill>
                  <a:srgbClr val="0070C0"/>
                </a:solidFill>
              </a:rPr>
              <a:t> (with the </a:t>
            </a:r>
            <a:r>
              <a:rPr lang="en-US" sz="2000" dirty="0" smtClean="0">
                <a:solidFill>
                  <a:srgbClr val="0070C0"/>
                </a:solidFill>
              </a:rPr>
              <a:t>same </a:t>
            </a:r>
            <a:r>
              <a:rPr lang="en-US" sz="2000" i="1" dirty="0" smtClean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and </a:t>
            </a:r>
            <a:r>
              <a:rPr lang="en-US" sz="2000" i="1" dirty="0">
                <a:solidFill>
                  <a:srgbClr val="0070C0"/>
                </a:solidFill>
              </a:rPr>
              <a:t>l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rgbClr val="0070C0"/>
                </a:solidFill>
              </a:rPr>
              <a:t>to form another </a:t>
            </a:r>
            <a:r>
              <a:rPr lang="en-US" sz="2000" dirty="0" err="1">
                <a:solidFill>
                  <a:srgbClr val="0070C0"/>
                </a:solidFill>
              </a:rPr>
              <a:t>eigenfunction</a:t>
            </a:r>
            <a:r>
              <a:rPr lang="en-US" sz="2000" dirty="0">
                <a:solidFill>
                  <a:srgbClr val="0070C0"/>
                </a:solidFill>
              </a:rPr>
              <a:t> (with </a:t>
            </a:r>
            <a:r>
              <a:rPr lang="en-US" sz="2000" dirty="0" smtClean="0">
                <a:solidFill>
                  <a:srgbClr val="0070C0"/>
                </a:solidFill>
              </a:rPr>
              <a:t>the same energy and total angular momentum but </a:t>
            </a:r>
            <a:r>
              <a:rPr lang="en-US" sz="2000" dirty="0">
                <a:solidFill>
                  <a:srgbClr val="0070C0"/>
                </a:solidFill>
              </a:rPr>
              <a:t>no </a:t>
            </a:r>
            <a:r>
              <a:rPr lang="en-US" sz="2000" dirty="0" smtClean="0">
                <a:solidFill>
                  <a:srgbClr val="0070C0"/>
                </a:solidFill>
              </a:rPr>
              <a:t>well-defined </a:t>
            </a:r>
            <a:r>
              <a:rPr lang="en-US" sz="2000" i="1" dirty="0">
                <a:solidFill>
                  <a:srgbClr val="0070C0"/>
                </a:solidFill>
              </a:rPr>
              <a:t>m</a:t>
            </a:r>
            <a:r>
              <a:rPr lang="en-US" sz="2000" i="1" baseline="-25000" dirty="0">
                <a:solidFill>
                  <a:srgbClr val="0070C0"/>
                </a:solidFill>
              </a:rPr>
              <a:t>l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9" name="Down Arrow 18"/>
          <p:cNvSpPr/>
          <p:nvPr/>
        </p:nvSpPr>
        <p:spPr>
          <a:xfrm rot="5400000">
            <a:off x="4782333" y="415680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032332">
            <a:off x="3938836" y="1088646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429500" y="992832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778141" y="285750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5791200" y="4688345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>
            <a:off x="4782333" y="4661739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6200000">
            <a:off x="5789939" y="517404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0" y="5122534"/>
            <a:ext cx="2139950" cy="1184931"/>
          </a:xfrm>
          <a:prstGeom prst="rect">
            <a:avLst/>
          </a:prstGeom>
          <a:solidFill>
            <a:srgbClr val="FFC000">
              <a:alpha val="5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8236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55256"/>
            <a:ext cx="6645130" cy="6202744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p</a:t>
            </a:r>
            <a:r>
              <a:rPr lang="en-US" i="1" baseline="-25000" dirty="0" err="1"/>
              <a:t>x</a:t>
            </a:r>
            <a:r>
              <a:rPr lang="en-US" dirty="0"/>
              <a:t> and </a:t>
            </a:r>
            <a:r>
              <a:rPr lang="en-US" i="1" dirty="0" err="1"/>
              <a:t>p</a:t>
            </a:r>
            <a:r>
              <a:rPr lang="en-US" i="1" baseline="-25000" dirty="0" err="1"/>
              <a:t>y</a:t>
            </a:r>
            <a:r>
              <a:rPr lang="en-US" dirty="0"/>
              <a:t> orbitals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3" y="4590994"/>
            <a:ext cx="2247900" cy="213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23" y="4513819"/>
            <a:ext cx="2311400" cy="225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98" y="4623279"/>
            <a:ext cx="2273300" cy="2141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73210"/>
            <a:ext cx="2573126" cy="241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64" y="2895600"/>
            <a:ext cx="2720321" cy="2578243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26130"/>
          </a:xfrm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d</a:t>
            </a:r>
            <a:r>
              <a:rPr lang="en-US"/>
              <a:t> orbitals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48" y="1123578"/>
            <a:ext cx="8229600" cy="2319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linear combination of </a:t>
            </a:r>
            <a:r>
              <a:rPr lang="en-US" sz="2400" i="1" dirty="0" smtClean="0"/>
              <a:t>d</a:t>
            </a:r>
            <a:r>
              <a:rPr lang="en-US" sz="2400" i="1" baseline="-25000" dirty="0"/>
              <a:t>+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i="1" baseline="-25000" dirty="0"/>
              <a:t>+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i="1" baseline="-25000" dirty="0">
                <a:cs typeface="Arial" charset="0"/>
              </a:rPr>
              <a:t>–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i="1" baseline="-25000" dirty="0">
                <a:cs typeface="Arial" charset="0"/>
              </a:rPr>
              <a:t>–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gives </a:t>
            </a:r>
            <a:r>
              <a:rPr lang="en-US" sz="2400" dirty="0"/>
              <a:t>rise </a:t>
            </a:r>
            <a:r>
              <a:rPr lang="en-US" sz="2400" dirty="0" smtClean="0"/>
              <a:t>to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xy</a:t>
            </a:r>
            <a:r>
              <a:rPr lang="en-US" sz="2400" dirty="0"/>
              <a:t>,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yz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zx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i="1" baseline="-25000" dirty="0"/>
              <a:t>x</a:t>
            </a:r>
            <a:r>
              <a:rPr lang="en-US" sz="1400" baseline="-25000" dirty="0"/>
              <a:t>2</a:t>
            </a:r>
            <a:r>
              <a:rPr lang="en-US" sz="2400" i="1" baseline="-25000" dirty="0">
                <a:cs typeface="Arial" charset="0"/>
              </a:rPr>
              <a:t>–</a:t>
            </a:r>
            <a:r>
              <a:rPr lang="en-US" sz="2400" i="1" baseline="-25000" dirty="0"/>
              <a:t>y</a:t>
            </a:r>
            <a:r>
              <a:rPr lang="en-US" sz="1400" baseline="-25000" dirty="0"/>
              <a:t>2</a:t>
            </a:r>
            <a:r>
              <a:rPr lang="en-US" sz="2400" dirty="0" smtClean="0"/>
              <a:t>, </a:t>
            </a:r>
            <a:r>
              <a:rPr lang="en-US" sz="2400" i="1" dirty="0"/>
              <a:t>d</a:t>
            </a:r>
            <a:r>
              <a:rPr lang="en-US" sz="2400" baseline="-25000" dirty="0"/>
              <a:t>3</a:t>
            </a:r>
            <a:r>
              <a:rPr lang="en-US" sz="2400" i="1" baseline="-25000" dirty="0"/>
              <a:t>z</a:t>
            </a:r>
            <a:r>
              <a:rPr lang="en-US" sz="1400" baseline="-25000" dirty="0"/>
              <a:t>2</a:t>
            </a:r>
            <a:r>
              <a:rPr lang="en-US" sz="2400" i="1" baseline="-25000" dirty="0">
                <a:cs typeface="Arial" charset="0"/>
              </a:rPr>
              <a:t>–</a:t>
            </a:r>
            <a:r>
              <a:rPr lang="en-US" sz="2400" i="1" baseline="-25000" dirty="0"/>
              <a:t>r</a:t>
            </a:r>
            <a:r>
              <a:rPr lang="en-US" sz="1400" baseline="-25000" dirty="0"/>
              <a:t>2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are degenerate </a:t>
            </a:r>
            <a:r>
              <a:rPr lang="en-US" sz="2400" dirty="0" smtClean="0"/>
              <a:t>(the same </a:t>
            </a:r>
            <a:r>
              <a:rPr lang="en-US" sz="2400" i="1" dirty="0" smtClean="0"/>
              <a:t>n</a:t>
            </a:r>
            <a:r>
              <a:rPr lang="en-US" sz="2400" dirty="0" smtClean="0"/>
              <a:t> and </a:t>
            </a:r>
            <a:r>
              <a:rPr lang="en-US" sz="2400" i="1" dirty="0" smtClean="0"/>
              <a:t>l </a:t>
            </a:r>
            <a:r>
              <a:rPr lang="en-US" sz="2400" dirty="0"/>
              <a:t>= </a:t>
            </a:r>
            <a:r>
              <a:rPr lang="en-US" sz="2400" dirty="0" smtClean="0"/>
              <a:t>2) and have the same energy and same total angular momentum.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They no longer </a:t>
            </a:r>
            <a:r>
              <a:rPr lang="en-US" sz="2400" dirty="0" smtClean="0"/>
              <a:t>have </a:t>
            </a:r>
            <a:r>
              <a:rPr lang="en-US" sz="2400" dirty="0"/>
              <a:t>a </a:t>
            </a:r>
            <a:r>
              <a:rPr lang="en-US" sz="2400" dirty="0" smtClean="0"/>
              <a:t>well-defined</a:t>
            </a:r>
            <a:r>
              <a:rPr lang="en-US" sz="2400" dirty="0"/>
              <a:t>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l</a:t>
            </a:r>
            <a:r>
              <a:rPr lang="en-US" sz="2400" dirty="0" smtClean="0"/>
              <a:t> </a:t>
            </a:r>
            <a:r>
              <a:rPr lang="en-US" sz="2400" dirty="0"/>
              <a:t>except for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l</a:t>
            </a:r>
            <a:r>
              <a:rPr lang="en-US" sz="2400" i="1" dirty="0" smtClean="0"/>
              <a:t> </a:t>
            </a:r>
            <a:r>
              <a:rPr lang="en-US" sz="2400" i="1" dirty="0"/>
              <a:t>= </a:t>
            </a:r>
            <a:r>
              <a:rPr lang="en-US" sz="2400" dirty="0"/>
              <a:t>0 (</a:t>
            </a:r>
            <a:r>
              <a:rPr lang="en-US" sz="2400" i="1" dirty="0"/>
              <a:t>d</a:t>
            </a:r>
            <a:r>
              <a:rPr lang="en-US" sz="2400" baseline="-25000" dirty="0"/>
              <a:t>3</a:t>
            </a:r>
            <a:r>
              <a:rPr lang="en-US" sz="2400" i="1" baseline="-25000" dirty="0"/>
              <a:t>z</a:t>
            </a:r>
            <a:r>
              <a:rPr lang="en-US" sz="1400" baseline="-25000" dirty="0"/>
              <a:t>2</a:t>
            </a:r>
            <a:r>
              <a:rPr lang="en-US" sz="2400" i="1" baseline="-25000" dirty="0">
                <a:cs typeface="Arial" charset="0"/>
              </a:rPr>
              <a:t>–</a:t>
            </a:r>
            <a:r>
              <a:rPr lang="en-US" sz="2400" i="1" baseline="-25000" dirty="0"/>
              <a:t>r</a:t>
            </a:r>
            <a:r>
              <a:rPr lang="en-US" sz="1400" baseline="-25000" dirty="0"/>
              <a:t>2</a:t>
            </a:r>
            <a:r>
              <a:rPr lang="en-US" sz="2400" dirty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537" y="605843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d</a:t>
            </a:r>
            <a:r>
              <a:rPr lang="en-US" i="1" baseline="-25000" dirty="0" err="1">
                <a:solidFill>
                  <a:srgbClr val="00B050"/>
                </a:solidFill>
              </a:rPr>
              <a:t>xy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8237" y="606509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d</a:t>
            </a:r>
            <a:r>
              <a:rPr lang="en-US" i="1" baseline="-25000" dirty="0" err="1">
                <a:solidFill>
                  <a:srgbClr val="00B050"/>
                </a:solidFill>
              </a:rPr>
              <a:t>yz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1437" y="606509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d</a:t>
            </a:r>
            <a:r>
              <a:rPr lang="en-US" i="1" baseline="-25000" dirty="0" err="1">
                <a:solidFill>
                  <a:srgbClr val="00B050"/>
                </a:solidFill>
              </a:rPr>
              <a:t>zx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3632" y="3486152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d</a:t>
            </a:r>
            <a:r>
              <a:rPr lang="en-US" i="1" baseline="-25000" dirty="0">
                <a:solidFill>
                  <a:srgbClr val="FF3300"/>
                </a:solidFill>
              </a:rPr>
              <a:t>x</a:t>
            </a:r>
            <a:r>
              <a:rPr lang="en-US" sz="1400" baseline="-25000" dirty="0">
                <a:solidFill>
                  <a:srgbClr val="FF3300"/>
                </a:solidFill>
              </a:rPr>
              <a:t>2</a:t>
            </a:r>
            <a:r>
              <a:rPr lang="en-US" i="1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i="1" baseline="-25000" dirty="0">
                <a:solidFill>
                  <a:srgbClr val="FF3300"/>
                </a:solidFill>
              </a:rPr>
              <a:t>y</a:t>
            </a:r>
            <a:r>
              <a:rPr lang="en-US" sz="1400" baseline="-25000" dirty="0">
                <a:solidFill>
                  <a:srgbClr val="FF3300"/>
                </a:solidFill>
              </a:rPr>
              <a:t>2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598" y="3483177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d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i="1" baseline="-25000" dirty="0" smtClean="0">
                <a:solidFill>
                  <a:srgbClr val="0070C0"/>
                </a:solidFill>
              </a:rPr>
              <a:t>z</a:t>
            </a:r>
            <a:r>
              <a:rPr lang="en-US" sz="1400" baseline="-25000" dirty="0" smtClean="0">
                <a:solidFill>
                  <a:srgbClr val="0070C0"/>
                </a:solidFill>
              </a:rPr>
              <a:t>2</a:t>
            </a:r>
            <a:r>
              <a:rPr lang="en-US" i="1" baseline="-25000" dirty="0" smtClean="0">
                <a:solidFill>
                  <a:srgbClr val="0070C0"/>
                </a:solidFill>
                <a:cs typeface="Arial" charset="0"/>
              </a:rPr>
              <a:t>–</a:t>
            </a:r>
            <a:r>
              <a:rPr lang="en-US" i="1" baseline="-25000" dirty="0" smtClean="0">
                <a:solidFill>
                  <a:srgbClr val="0070C0"/>
                </a:solidFill>
              </a:rPr>
              <a:t>r</a:t>
            </a:r>
            <a:r>
              <a:rPr lang="en-US" sz="1400" baseline="-25000" dirty="0" smtClean="0">
                <a:solidFill>
                  <a:srgbClr val="0070C0"/>
                </a:solidFill>
              </a:rPr>
              <a:t>2</a:t>
            </a:r>
            <a:r>
              <a:rPr lang="en-US" i="1" dirty="0" smtClean="0">
                <a:solidFill>
                  <a:srgbClr val="0070C0"/>
                </a:solidFill>
              </a:rPr>
              <a:t> = d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hydrogen atom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Calculate </a:t>
            </a:r>
            <a:r>
              <a:rPr lang="en-US" sz="2800" dirty="0"/>
              <a:t>the </a:t>
            </a:r>
            <a:r>
              <a:rPr lang="en-US" sz="2800" b="1" dirty="0" smtClean="0"/>
              <a:t>average radius </a:t>
            </a:r>
            <a:r>
              <a:rPr lang="en-US" sz="2800" dirty="0"/>
              <a:t>of </a:t>
            </a:r>
            <a:r>
              <a:rPr lang="en-US" sz="2800" dirty="0" smtClean="0"/>
              <a:t>the hydrogen atom in the ground state (the electron is in the </a:t>
            </a:r>
            <a:r>
              <a:rPr lang="en-US" sz="2800" dirty="0"/>
              <a:t>1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 smtClean="0"/>
              <a:t>orbital).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7884"/>
              </p:ext>
            </p:extLst>
          </p:nvPr>
        </p:nvGraphicFramePr>
        <p:xfrm>
          <a:off x="3124200" y="2895600"/>
          <a:ext cx="31321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3" name="Equation" r:id="rId4" imgW="1473200" imgH="508000" progId="Equation.DSMT4">
                  <p:embed/>
                </p:oleObj>
              </mc:Choice>
              <mc:Fallback>
                <p:oleObj name="Equation" r:id="rId4" imgW="14732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3132137" cy="1079500"/>
                      </a:xfrm>
                      <a:prstGeom prst="rect">
                        <a:avLst/>
                      </a:prstGeom>
                      <a:solidFill>
                        <a:srgbClr val="92D050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3155"/>
              </p:ext>
            </p:extLst>
          </p:nvPr>
        </p:nvGraphicFramePr>
        <p:xfrm>
          <a:off x="685800" y="4191000"/>
          <a:ext cx="8069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4" name="Equation" r:id="rId6" imgW="3213100" imgH="342900" progId="Equation.DSMT4">
                  <p:embed/>
                </p:oleObj>
              </mc:Choice>
              <mc:Fallback>
                <p:oleObj name="Equation" r:id="rId6" imgW="3213100" imgH="342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8069262" cy="86042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34654"/>
              </p:ext>
            </p:extLst>
          </p:nvPr>
        </p:nvGraphicFramePr>
        <p:xfrm>
          <a:off x="3352800" y="5334000"/>
          <a:ext cx="251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5" name="Equation" r:id="rId8" imgW="1130040" imgH="393480" progId="Equation.DSMT4">
                  <p:embed/>
                </p:oleObj>
              </mc:Choice>
              <mc:Fallback>
                <p:oleObj name="Equation" r:id="rId8" imgW="1130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0"/>
                        <a:ext cx="2514600" cy="876300"/>
                      </a:xfrm>
                      <a:prstGeom prst="rect">
                        <a:avLst/>
                      </a:prstGeom>
                      <a:solidFill>
                        <a:srgbClr val="0070C0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3301920">
            <a:off x="6641163" y="250890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301920">
            <a:off x="7657229" y="3157315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301920">
            <a:off x="6285629" y="4947308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20293"/>
              </p:ext>
            </p:extLst>
          </p:nvPr>
        </p:nvGraphicFramePr>
        <p:xfrm>
          <a:off x="1481138" y="2057400"/>
          <a:ext cx="6218237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3" name="Equation" r:id="rId4" imgW="2476500" imgH="1244600" progId="Equation.DSMT4">
                  <p:embed/>
                </p:oleObj>
              </mc:Choice>
              <mc:Fallback>
                <p:oleObj name="Equation" r:id="rId4" imgW="2476500" imgH="124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057400"/>
                        <a:ext cx="6218237" cy="31257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energy expression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02967"/>
              </p:ext>
            </p:extLst>
          </p:nvPr>
        </p:nvGraphicFramePr>
        <p:xfrm>
          <a:off x="2687638" y="2397125"/>
          <a:ext cx="3767137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7" name="Equation" r:id="rId4" imgW="1143000" imgH="482600" progId="Equation.3">
                  <p:embed/>
                </p:oleObj>
              </mc:Choice>
              <mc:Fallback>
                <p:oleObj name="Equation" r:id="rId4" imgW="11430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2397125"/>
                        <a:ext cx="3767137" cy="15922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267200" y="2438400"/>
            <a:ext cx="762000" cy="762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715000" y="320040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114800" y="4010025"/>
            <a:ext cx="3962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This explains the experiment. Note that the angular </a:t>
            </a:r>
            <a:r>
              <a:rPr lang="en-US" dirty="0" smtClean="0">
                <a:solidFill>
                  <a:srgbClr val="FF3300"/>
                </a:solidFill>
              </a:rPr>
              <a:t>momentum quantum numbers do </a:t>
            </a:r>
            <a:r>
              <a:rPr lang="en-US" dirty="0">
                <a:solidFill>
                  <a:srgbClr val="FF3300"/>
                </a:solidFill>
              </a:rPr>
              <a:t>not enter the energy expression.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24200" y="190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nuclear charge 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3505200" y="2971800"/>
            <a:ext cx="457200" cy="457200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590800" y="3352800"/>
            <a:ext cx="914400" cy="914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90600" y="4267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Discrete energies are negative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Radial distribution functions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/>
              <a:t>Because the wave function is </a:t>
            </a:r>
            <a:r>
              <a:rPr lang="en-US" dirty="0" smtClean="0"/>
              <a:t>the </a:t>
            </a:r>
            <a:r>
              <a:rPr lang="en-US" dirty="0"/>
              <a:t>product of radial (</a:t>
            </a:r>
            <a:r>
              <a:rPr lang="en-US" i="1" dirty="0"/>
              <a:t>R</a:t>
            </a:r>
            <a:r>
              <a:rPr lang="en-US" dirty="0"/>
              <a:t>) and </a:t>
            </a:r>
            <a:r>
              <a:rPr lang="en-US" dirty="0" smtClean="0"/>
              <a:t>angular (</a:t>
            </a:r>
            <a:r>
              <a:rPr lang="en-US" i="1" dirty="0"/>
              <a:t>Y</a:t>
            </a:r>
            <a:r>
              <a:rPr lang="en-US" dirty="0"/>
              <a:t>) parts</a:t>
            </a:r>
            <a:r>
              <a:rPr lang="en-US" i="1" dirty="0"/>
              <a:t>,</a:t>
            </a:r>
            <a:r>
              <a:rPr lang="en-US" dirty="0"/>
              <a:t> the probability density </a:t>
            </a:r>
            <a:r>
              <a:rPr lang="en-US" dirty="0" smtClean="0"/>
              <a:t>is also the product …</a:t>
            </a:r>
            <a:endParaRPr lang="en-US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21078"/>
              </p:ext>
            </p:extLst>
          </p:nvPr>
        </p:nvGraphicFramePr>
        <p:xfrm>
          <a:off x="1508125" y="2819400"/>
          <a:ext cx="6035675" cy="247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0" name="Equation" r:id="rId4" imgW="2603500" imgH="1066800" progId="Equation.DSMT4">
                  <p:embed/>
                </p:oleObj>
              </mc:Choice>
              <mc:Fallback>
                <p:oleObj name="Equation" r:id="rId4" imgW="2603500" imgH="106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819400"/>
                        <a:ext cx="6035675" cy="2471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5"/>
          <p:cNvSpPr>
            <a:spLocks/>
          </p:cNvSpPr>
          <p:nvPr/>
        </p:nvSpPr>
        <p:spPr bwMode="auto">
          <a:xfrm rot="16200000">
            <a:off x="2743200" y="4698775"/>
            <a:ext cx="304800" cy="1371602"/>
          </a:xfrm>
          <a:prstGeom prst="leftBrace">
            <a:avLst>
              <a:gd name="adj1" fmla="val 4375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5429072"/>
            <a:ext cx="5181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Radial distribution </a:t>
            </a:r>
            <a:r>
              <a:rPr lang="en-US" b="1" dirty="0" smtClean="0">
                <a:solidFill>
                  <a:srgbClr val="FF3300"/>
                </a:solidFill>
              </a:rPr>
              <a:t>function </a:t>
            </a:r>
            <a:r>
              <a:rPr lang="en-US" dirty="0" smtClean="0">
                <a:solidFill>
                  <a:srgbClr val="FF3300"/>
                </a:solidFill>
              </a:rPr>
              <a:t>(probability of finding an electron in the shell of radius </a:t>
            </a:r>
            <a:r>
              <a:rPr lang="en-US" i="1" dirty="0" smtClean="0">
                <a:solidFill>
                  <a:srgbClr val="FF3300"/>
                </a:solidFill>
              </a:rPr>
              <a:t>r </a:t>
            </a:r>
            <a:r>
              <a:rPr lang="en-US" dirty="0" smtClean="0">
                <a:solidFill>
                  <a:srgbClr val="FF3300"/>
                </a:solidFill>
              </a:rPr>
              <a:t>and thickness </a:t>
            </a:r>
            <a:r>
              <a:rPr lang="en-US" i="1" dirty="0" err="1" smtClean="0">
                <a:solidFill>
                  <a:srgbClr val="FF3300"/>
                </a:solidFill>
              </a:rPr>
              <a:t>dr</a:t>
            </a:r>
            <a:r>
              <a:rPr lang="en-US" dirty="0" smtClean="0">
                <a:solidFill>
                  <a:srgbClr val="FF3300"/>
                </a:solidFill>
              </a:rPr>
              <a:t>)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36960"/>
              </p:ext>
            </p:extLst>
          </p:nvPr>
        </p:nvGraphicFramePr>
        <p:xfrm>
          <a:off x="4648199" y="4815457"/>
          <a:ext cx="3429000" cy="73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1" name="Equation" r:id="rId6" imgW="1727200" imgH="368300" progId="Equation.DSMT4">
                  <p:embed/>
                </p:oleObj>
              </mc:Choice>
              <mc:Fallback>
                <p:oleObj name="Equation" r:id="rId6" imgW="17272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199" y="4815457"/>
                        <a:ext cx="3429000" cy="731184"/>
                      </a:xfrm>
                      <a:prstGeom prst="rect">
                        <a:avLst/>
                      </a:prstGeom>
                      <a:solidFill>
                        <a:srgbClr val="00B0F0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ent Arrow 2"/>
          <p:cNvSpPr/>
          <p:nvPr/>
        </p:nvSpPr>
        <p:spPr>
          <a:xfrm rot="10800000">
            <a:off x="4114800" y="4495800"/>
            <a:ext cx="685800" cy="685800"/>
          </a:xfrm>
          <a:prstGeom prst="bent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289300" cy="21717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hydrogen atom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153400" cy="4681537"/>
          </a:xfrm>
        </p:spPr>
        <p:txBody>
          <a:bodyPr/>
          <a:lstStyle/>
          <a:p>
            <a:r>
              <a:rPr lang="en-US" sz="2800" dirty="0"/>
              <a:t>Calculate the </a:t>
            </a:r>
            <a:r>
              <a:rPr lang="en-US" sz="2800" b="1" dirty="0" smtClean="0"/>
              <a:t>most probable radius </a:t>
            </a:r>
            <a:r>
              <a:rPr lang="en-US" sz="2800" dirty="0"/>
              <a:t>of the hydrogen atom in the ground state (the electron is in the 1</a:t>
            </a:r>
            <a:r>
              <a:rPr lang="en-US" sz="2800" i="1" dirty="0"/>
              <a:t>s</a:t>
            </a:r>
            <a:r>
              <a:rPr lang="en-US" sz="2800" dirty="0"/>
              <a:t> orbital)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03080"/>
              </p:ext>
            </p:extLst>
          </p:nvPr>
        </p:nvGraphicFramePr>
        <p:xfrm>
          <a:off x="3429000" y="3048000"/>
          <a:ext cx="2295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0" name="Equation" r:id="rId5" imgW="1079500" imgH="508000" progId="Equation.DSMT4">
                  <p:embed/>
                </p:oleObj>
              </mc:Choice>
              <mc:Fallback>
                <p:oleObj name="Equation" r:id="rId5" imgW="1079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2955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42545"/>
              </p:ext>
            </p:extLst>
          </p:nvPr>
        </p:nvGraphicFramePr>
        <p:xfrm>
          <a:off x="4267200" y="6096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1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9868"/>
              </p:ext>
            </p:extLst>
          </p:nvPr>
        </p:nvGraphicFramePr>
        <p:xfrm>
          <a:off x="4343400" y="4267200"/>
          <a:ext cx="9191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2" name="Equation" r:id="rId9" imgW="431800" imgH="342900" progId="Equation.DSMT4">
                  <p:embed/>
                </p:oleObj>
              </mc:Choice>
              <mc:Fallback>
                <p:oleObj name="Equation" r:id="rId9" imgW="431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9191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6077"/>
              </p:ext>
            </p:extLst>
          </p:nvPr>
        </p:nvGraphicFramePr>
        <p:xfrm>
          <a:off x="4638675" y="5029200"/>
          <a:ext cx="1244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3" name="Equation" r:id="rId11" imgW="584200" imgH="342900" progId="Equation.DSMT4">
                  <p:embed/>
                </p:oleObj>
              </mc:Choice>
              <mc:Fallback>
                <p:oleObj name="Equation" r:id="rId11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029200"/>
                        <a:ext cx="1244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3810000" y="5486400"/>
            <a:ext cx="762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390900" y="4517786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6327775" y="4783931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926128"/>
              </p:ext>
            </p:extLst>
          </p:nvPr>
        </p:nvGraphicFramePr>
        <p:xfrm>
          <a:off x="1447800" y="1524000"/>
          <a:ext cx="634523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5" name="Equation" r:id="rId4" imgW="2527300" imgH="850900" progId="Equation.DSMT4">
                  <p:embed/>
                </p:oleObj>
              </mc:Choice>
              <mc:Fallback>
                <p:oleObj name="Equation" r:id="rId4" imgW="25273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6345237" cy="21367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radia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289300" cy="2171700"/>
          </a:xfrm>
          <a:prstGeom prst="rect">
            <a:avLst/>
          </a:prstGeom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011226"/>
              </p:ext>
            </p:extLst>
          </p:nvPr>
        </p:nvGraphicFramePr>
        <p:xfrm>
          <a:off x="4267200" y="6096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6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90653"/>
              </p:ext>
            </p:extLst>
          </p:nvPr>
        </p:nvGraphicFramePr>
        <p:xfrm>
          <a:off x="4343400" y="4267200"/>
          <a:ext cx="9191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7" name="Equation" r:id="rId9" imgW="431800" imgH="342900" progId="Equation.DSMT4">
                  <p:embed/>
                </p:oleObj>
              </mc:Choice>
              <mc:Fallback>
                <p:oleObj name="Equation" r:id="rId9" imgW="431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9191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00339"/>
              </p:ext>
            </p:extLst>
          </p:nvPr>
        </p:nvGraphicFramePr>
        <p:xfrm>
          <a:off x="4638675" y="5029200"/>
          <a:ext cx="1244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8" name="Equation" r:id="rId11" imgW="584200" imgH="342900" progId="Equation.DSMT4">
                  <p:embed/>
                </p:oleObj>
              </mc:Choice>
              <mc:Fallback>
                <p:oleObj name="Equation" r:id="rId11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029200"/>
                        <a:ext cx="1244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810000" y="5486400"/>
            <a:ext cx="762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29000" y="55626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286000" y="5715000"/>
            <a:ext cx="1143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5429072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M</a:t>
            </a:r>
            <a:r>
              <a:rPr lang="en-US" dirty="0" smtClean="0">
                <a:solidFill>
                  <a:srgbClr val="FF3300"/>
                </a:solidFill>
              </a:rPr>
              <a:t>ost probable radius</a:t>
            </a:r>
            <a:endParaRPr lang="en-US" dirty="0">
              <a:solidFill>
                <a:srgbClr val="FF33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0" y="5334000"/>
            <a:ext cx="0" cy="6858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81200" y="4953000"/>
            <a:ext cx="1828800" cy="3810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1000" y="4655403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Average radius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2895600" y="3867328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209800" y="4019728"/>
            <a:ext cx="685800" cy="9507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ost probable point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5400000">
            <a:off x="5766213" y="4022379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>
            <a:off x="6375813" y="4803083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/>
              <a:t>Examining the solutions of the </a:t>
            </a:r>
            <a:r>
              <a:rPr lang="en-US" dirty="0" err="1" smtClean="0"/>
              <a:t>hydrogenic</a:t>
            </a:r>
            <a:r>
              <a:rPr lang="en-US" dirty="0" smtClean="0"/>
              <a:t> Schrödinger equation, we have obtained the quantum-mechanical explanations of chemistry concepts such as </a:t>
            </a:r>
          </a:p>
          <a:p>
            <a:pPr lvl="1"/>
            <a:r>
              <a:rPr lang="en-US" dirty="0" smtClean="0"/>
              <a:t>discrete energies of the </a:t>
            </a:r>
            <a:r>
              <a:rPr lang="en-US" dirty="0" err="1" smtClean="0"/>
              <a:t>hydrogenic</a:t>
            </a:r>
            <a:r>
              <a:rPr lang="en-US" dirty="0" smtClean="0"/>
              <a:t> atom</a:t>
            </a:r>
          </a:p>
          <a:p>
            <a:pPr lvl="1"/>
            <a:r>
              <a:rPr lang="en-US" dirty="0" smtClean="0"/>
              <a:t>ionization and continuum states</a:t>
            </a:r>
          </a:p>
          <a:p>
            <a:pPr lvl="1"/>
            <a:r>
              <a:rPr lang="en-US" dirty="0" smtClean="0"/>
              <a:t>atomic shell structures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and </a:t>
            </a:r>
            <a:r>
              <a:rPr lang="en-US" i="1" dirty="0" smtClean="0"/>
              <a:t>d</a:t>
            </a:r>
            <a:r>
              <a:rPr lang="en-US" dirty="0" smtClean="0"/>
              <a:t>-type atomic orbitals </a:t>
            </a:r>
          </a:p>
          <a:p>
            <a:pPr lvl="1"/>
            <a:r>
              <a:rPr lang="en-US" dirty="0" smtClean="0"/>
              <a:t>atomic size and radial distribution function</a:t>
            </a:r>
          </a:p>
        </p:txBody>
      </p:sp>
    </p:spTree>
    <p:extLst>
      <p:ext uri="{BB962C8B-B14F-4D97-AF65-F5344CB8AC3E}">
        <p14:creationId xmlns:p14="http://schemas.microsoft.com/office/powerpoint/2010/main" val="21335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homework </a:t>
            </a:r>
            <a:r>
              <a:rPr lang="en-US" dirty="0"/>
              <a:t>#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special theory of relativity states that a mass cannot travel faster than the speed of light. By assuming that the energy of the ground-state </a:t>
            </a:r>
            <a:r>
              <a:rPr lang="en-US" dirty="0" err="1" smtClean="0"/>
              <a:t>hydrogenic</a:t>
            </a:r>
            <a:r>
              <a:rPr lang="en-US" dirty="0" smtClean="0"/>
              <a:t> atom is equal to the negative of the classical kinetic energy </a:t>
            </a:r>
            <a:r>
              <a:rPr lang="en-US" dirty="0"/>
              <a:t>of the electron (</a:t>
            </a:r>
            <a:r>
              <a:rPr lang="en-US" dirty="0" smtClean="0"/>
              <a:t>cf. the virial theorem) and using the above speed limit, estimate an upper limit of the atomic number </a:t>
            </a:r>
            <a:r>
              <a:rPr lang="en-US" i="1" dirty="0" smtClean="0"/>
              <a:t>Z</a:t>
            </a:r>
            <a:r>
              <a:rPr lang="en-US" dirty="0"/>
              <a:t>.</a:t>
            </a:r>
            <a:r>
              <a:rPr lang="en-US" dirty="0" smtClean="0"/>
              <a:t> Explain the fact that there are only 120 or so atom types in nature and not so many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4807945" cy="39624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energy levels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599357"/>
              </p:ext>
            </p:extLst>
          </p:nvPr>
        </p:nvGraphicFramePr>
        <p:xfrm>
          <a:off x="304800" y="5105400"/>
          <a:ext cx="376872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5" name="Equation" r:id="rId5" imgW="1143000" imgH="482600" progId="Equation.3">
                  <p:embed/>
                </p:oleObj>
              </mc:Choice>
              <mc:Fallback>
                <p:oleObj name="Equation" r:id="rId5" imgW="1143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05400"/>
                        <a:ext cx="3768725" cy="15922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3733800" y="3581400"/>
            <a:ext cx="2362200" cy="16764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114800" y="5334000"/>
            <a:ext cx="4038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There are an infinite number of </a:t>
            </a:r>
            <a:r>
              <a:rPr lang="en-US" b="1" dirty="0">
                <a:solidFill>
                  <a:srgbClr val="FF3300"/>
                </a:solidFill>
              </a:rPr>
              <a:t>bound</a:t>
            </a:r>
            <a:r>
              <a:rPr lang="en-US" dirty="0">
                <a:solidFill>
                  <a:srgbClr val="FF3300"/>
                </a:solidFill>
              </a:rPr>
              <a:t> states with a negative energy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8855" y="1492240"/>
            <a:ext cx="3886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When an electron is given an energy greater than that required to </a:t>
            </a:r>
            <a:r>
              <a:rPr lang="en-US" dirty="0" smtClean="0">
                <a:solidFill>
                  <a:srgbClr val="0070C0"/>
                </a:solidFill>
              </a:rPr>
              <a:t>be excited </a:t>
            </a:r>
            <a:r>
              <a:rPr lang="en-US" dirty="0">
                <a:solidFill>
                  <a:srgbClr val="0070C0"/>
                </a:solidFill>
              </a:rPr>
              <a:t>into the highest </a:t>
            </a:r>
            <a:r>
              <a:rPr lang="en-US" dirty="0" smtClean="0">
                <a:solidFill>
                  <a:srgbClr val="0070C0"/>
                </a:solidFill>
              </a:rPr>
              <a:t>bound state</a:t>
            </a:r>
            <a:r>
              <a:rPr lang="en-US" dirty="0">
                <a:solidFill>
                  <a:srgbClr val="0070C0"/>
                </a:solidFill>
              </a:rPr>
              <a:t>, it escapes from the Coulomb force of the nucleus </a:t>
            </a: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ionized </a:t>
            </a:r>
            <a:r>
              <a:rPr lang="en-US" dirty="0">
                <a:solidFill>
                  <a:srgbClr val="0070C0"/>
                </a:solidFill>
              </a:rPr>
              <a:t>into an </a:t>
            </a:r>
            <a:r>
              <a:rPr lang="en-US" b="1" dirty="0">
                <a:solidFill>
                  <a:srgbClr val="0070C0"/>
                </a:solidFill>
              </a:rPr>
              <a:t>unbound, continuum </a:t>
            </a:r>
            <a:r>
              <a:rPr lang="en-US" b="1" dirty="0" smtClean="0">
                <a:solidFill>
                  <a:srgbClr val="0070C0"/>
                </a:solidFill>
              </a:rPr>
              <a:t>state </a:t>
            </a:r>
            <a:r>
              <a:rPr lang="en-US" dirty="0" smtClean="0">
                <a:solidFill>
                  <a:srgbClr val="0070C0"/>
                </a:solidFill>
              </a:rPr>
              <a:t>(cf. photoelectric effect)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955054" y="2141536"/>
            <a:ext cx="921745" cy="373063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733800" y="5105400"/>
            <a:ext cx="2286000" cy="1524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>
          <a:xfrm rot="2667176">
            <a:off x="6510194" y="4003440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667176">
            <a:off x="6506501" y="2495429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667176">
            <a:off x="7765814" y="1364846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2667176">
            <a:off x="6513847" y="2190643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orbitals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r>
              <a:rPr lang="en-US" dirty="0"/>
              <a:t>AO has the form:</a:t>
            </a:r>
          </a:p>
          <a:p>
            <a:endParaRPr lang="en-US" dirty="0"/>
          </a:p>
          <a:p>
            <a:r>
              <a:rPr lang="en-US" dirty="0"/>
              <a:t>With three </a:t>
            </a:r>
            <a:r>
              <a:rPr lang="en-US" dirty="0" smtClean="0"/>
              <a:t>orbital quantum </a:t>
            </a:r>
            <a:r>
              <a:rPr lang="en-US" dirty="0"/>
              <a:t>numbers: </a:t>
            </a:r>
            <a:r>
              <a:rPr lang="en-US" i="1" dirty="0"/>
              <a:t>n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dirty="0"/>
              <a:t>,</a:t>
            </a:r>
            <a:r>
              <a:rPr lang="en-US" i="1" dirty="0"/>
              <a:t> m</a:t>
            </a:r>
            <a:r>
              <a:rPr lang="en-US" i="1" baseline="-25000" dirty="0"/>
              <a:t>l</a:t>
            </a:r>
            <a:r>
              <a:rPr lang="en-US" dirty="0"/>
              <a:t>.</a:t>
            </a:r>
          </a:p>
          <a:p>
            <a:pPr algn="ctr">
              <a:buFont typeface="Wingdings" charset="0"/>
              <a:buNone/>
            </a:pPr>
            <a:r>
              <a:rPr lang="en-US" i="1" dirty="0"/>
              <a:t>n = </a:t>
            </a:r>
            <a:r>
              <a:rPr lang="en-US" dirty="0"/>
              <a:t>1</a:t>
            </a:r>
            <a:r>
              <a:rPr lang="en-US" dirty="0" smtClean="0"/>
              <a:t>, 2, 3,…</a:t>
            </a:r>
            <a:endParaRPr lang="en-US" dirty="0"/>
          </a:p>
          <a:p>
            <a:pPr algn="ctr">
              <a:buFont typeface="Wingdings" charset="0"/>
              <a:buNone/>
            </a:pPr>
            <a:r>
              <a:rPr lang="en-US" i="1" dirty="0"/>
              <a:t>l</a:t>
            </a:r>
            <a:r>
              <a:rPr lang="en-US" dirty="0"/>
              <a:t> = 0</a:t>
            </a:r>
            <a:r>
              <a:rPr lang="en-US" dirty="0" smtClean="0"/>
              <a:t>, 1, 2,…, </a:t>
            </a:r>
            <a:r>
              <a:rPr lang="en-US" i="1" dirty="0" smtClean="0"/>
              <a:t>n</a:t>
            </a:r>
            <a:r>
              <a:rPr lang="en-US" i="1" dirty="0"/>
              <a:t>–</a:t>
            </a:r>
            <a:r>
              <a:rPr lang="en-US" dirty="0"/>
              <a:t>1</a:t>
            </a:r>
          </a:p>
          <a:p>
            <a:pPr algn="ctr">
              <a:buFont typeface="Wingdings" charset="0"/>
              <a:buNone/>
            </a:pPr>
            <a:r>
              <a:rPr lang="en-US" i="1" dirty="0"/>
              <a:t>m</a:t>
            </a:r>
            <a:r>
              <a:rPr lang="en-US" i="1" baseline="-25000" dirty="0"/>
              <a:t>l</a:t>
            </a:r>
            <a:r>
              <a:rPr lang="en-US" dirty="0"/>
              <a:t> = </a:t>
            </a:r>
            <a:r>
              <a:rPr lang="en-US" i="1" dirty="0"/>
              <a:t>–l</a:t>
            </a:r>
            <a:r>
              <a:rPr lang="en-US" dirty="0"/>
              <a:t>,</a:t>
            </a:r>
            <a:r>
              <a:rPr lang="en-US" i="1" dirty="0"/>
              <a:t> –</a:t>
            </a:r>
            <a:r>
              <a:rPr lang="en-US" dirty="0"/>
              <a:t>(</a:t>
            </a:r>
            <a:r>
              <a:rPr lang="en-US" i="1" dirty="0"/>
              <a:t>l–</a:t>
            </a:r>
            <a:r>
              <a:rPr lang="en-US" dirty="0"/>
              <a:t>1)</a:t>
            </a:r>
            <a:r>
              <a:rPr lang="en-US" dirty="0" smtClean="0"/>
              <a:t>,…, (</a:t>
            </a:r>
            <a:r>
              <a:rPr lang="en-US" i="1" dirty="0"/>
              <a:t>l–</a:t>
            </a:r>
            <a:r>
              <a:rPr lang="en-US" dirty="0"/>
              <a:t>1)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Also spin quantum numbers: </a:t>
            </a:r>
            <a:r>
              <a:rPr lang="en-US" i="1" dirty="0"/>
              <a:t>s = </a:t>
            </a:r>
            <a:r>
              <a:rPr lang="en-US" dirty="0">
                <a:cs typeface="Arial" charset="0"/>
              </a:rPr>
              <a:t>½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m</a:t>
            </a:r>
            <a:r>
              <a:rPr lang="en-US" i="1" baseline="-25000" dirty="0" err="1"/>
              <a:t>s</a:t>
            </a:r>
            <a:r>
              <a:rPr lang="en-US" i="1" dirty="0"/>
              <a:t> = </a:t>
            </a:r>
            <a:r>
              <a:rPr lang="en-US" dirty="0">
                <a:cs typeface="Arial" charset="0"/>
              </a:rPr>
              <a:t>±½</a:t>
            </a:r>
            <a:r>
              <a:rPr lang="en-US" dirty="0"/>
              <a:t>.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44017"/>
              </p:ext>
            </p:extLst>
          </p:nvPr>
        </p:nvGraphicFramePr>
        <p:xfrm>
          <a:off x="2209800" y="2209800"/>
          <a:ext cx="4876800" cy="70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4" name="Equation" r:id="rId4" imgW="1943100" imgH="279400" progId="Equation.DSMT4">
                  <p:embed/>
                </p:oleObj>
              </mc:Choice>
              <mc:Fallback>
                <p:oleObj name="Equation" r:id="rId4" imgW="19431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4876800" cy="70102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429000" y="3429000"/>
            <a:ext cx="2362200" cy="533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791200" y="3497262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Principal quantum number</a:t>
            </a: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00876"/>
              </p:ext>
            </p:extLst>
          </p:nvPr>
        </p:nvGraphicFramePr>
        <p:xfrm>
          <a:off x="1905000" y="5584686"/>
          <a:ext cx="3505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5" name="Equation" r:id="rId6" imgW="1257120" imgH="266400" progId="Equation.DSMT4">
                  <p:embed/>
                </p:oleObj>
              </mc:Choice>
              <mc:Fallback>
                <p:oleObj name="Equation" r:id="rId6" imgW="125712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4686"/>
                        <a:ext cx="3505200" cy="742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410200" y="5616714"/>
            <a:ext cx="31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They are orthonormal functions </a:t>
            </a:r>
          </a:p>
        </p:txBody>
      </p:sp>
      <p:sp>
        <p:nvSpPr>
          <p:cNvPr id="9" name="Down Arrow 8"/>
          <p:cNvSpPr/>
          <p:nvPr/>
        </p:nvSpPr>
        <p:spPr>
          <a:xfrm rot="2667176">
            <a:off x="7078001" y="137659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1409700" y="3541842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990600" y="5361057"/>
            <a:ext cx="3810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orbitals </a:t>
            </a:r>
            <a:r>
              <a:rPr lang="en-US" dirty="0"/>
              <a:t>are classified by their principal quantum number </a:t>
            </a:r>
            <a:r>
              <a:rPr lang="en-US" b="1" i="1" dirty="0"/>
              <a:t>n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b="1" i="1" dirty="0"/>
              <a:t>K </a:t>
            </a:r>
            <a:r>
              <a:rPr lang="en-US" b="1" dirty="0"/>
              <a:t>shell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i="1" dirty="0"/>
              <a:t>n = </a:t>
            </a:r>
            <a:r>
              <a:rPr lang="en-US" dirty="0"/>
              <a:t>2, </a:t>
            </a:r>
            <a:r>
              <a:rPr lang="en-US" b="1" i="1" dirty="0"/>
              <a:t>L</a:t>
            </a:r>
            <a:r>
              <a:rPr lang="en-US" b="1" dirty="0"/>
              <a:t> shell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i="1" dirty="0"/>
              <a:t>n = </a:t>
            </a:r>
            <a:r>
              <a:rPr lang="en-US" dirty="0"/>
              <a:t>3, </a:t>
            </a:r>
            <a:r>
              <a:rPr lang="en-US" b="1" i="1" dirty="0"/>
              <a:t>M</a:t>
            </a:r>
            <a:r>
              <a:rPr lang="en-US" b="1" dirty="0"/>
              <a:t> shell</a:t>
            </a:r>
            <a:r>
              <a:rPr lang="en-US" dirty="0"/>
              <a:t>, etc. </a:t>
            </a:r>
          </a:p>
          <a:p>
            <a:pPr>
              <a:lnSpc>
                <a:spcPct val="90000"/>
              </a:lnSpc>
            </a:pPr>
            <a:r>
              <a:rPr lang="en-US" dirty="0"/>
              <a:t>Because energies are determined by </a:t>
            </a:r>
            <a:r>
              <a:rPr lang="en-US" i="1" dirty="0"/>
              <a:t>n</a:t>
            </a:r>
            <a:r>
              <a:rPr lang="en-US" dirty="0"/>
              <a:t>, the orbitals in the same shell have the same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83" y="2286000"/>
            <a:ext cx="4988417" cy="396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Subshells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810000" cy="4411662"/>
          </a:xfrm>
        </p:spPr>
        <p:txBody>
          <a:bodyPr/>
          <a:lstStyle/>
          <a:p>
            <a:r>
              <a:rPr lang="en-US" sz="2400" dirty="0"/>
              <a:t>For each value of </a:t>
            </a:r>
            <a:r>
              <a:rPr lang="en-US" sz="2400" i="1" dirty="0"/>
              <a:t>n</a:t>
            </a:r>
            <a:r>
              <a:rPr lang="en-US" sz="2400" dirty="0"/>
              <a:t>, we classify the orbitals by </a:t>
            </a:r>
            <a:r>
              <a:rPr lang="en-US" sz="2400" i="1" dirty="0"/>
              <a:t>l</a:t>
            </a:r>
            <a:r>
              <a:rPr lang="en-US" sz="2400" dirty="0"/>
              <a:t>.</a:t>
            </a:r>
          </a:p>
          <a:p>
            <a:r>
              <a:rPr lang="en-US" sz="2400" i="1" dirty="0"/>
              <a:t>l</a:t>
            </a:r>
            <a:r>
              <a:rPr lang="en-US" sz="2400" dirty="0"/>
              <a:t> = 0, </a:t>
            </a:r>
            <a:r>
              <a:rPr lang="en-US" sz="2400" b="1" i="1" dirty="0"/>
              <a:t>s</a:t>
            </a:r>
            <a:r>
              <a:rPr lang="en-US" sz="2400" b="1" dirty="0"/>
              <a:t> </a:t>
            </a:r>
            <a:r>
              <a:rPr lang="en-US" sz="2400" dirty="0"/>
              <a:t>subshell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1 orbital).</a:t>
            </a:r>
          </a:p>
          <a:p>
            <a:r>
              <a:rPr lang="en-US" sz="2400" i="1" dirty="0"/>
              <a:t>l</a:t>
            </a:r>
            <a:r>
              <a:rPr lang="en-US" sz="2400" dirty="0"/>
              <a:t> = 1, </a:t>
            </a:r>
            <a:r>
              <a:rPr lang="en-US" sz="2400" b="1" i="1" dirty="0"/>
              <a:t>p</a:t>
            </a:r>
            <a:r>
              <a:rPr lang="en-US" sz="2400" b="1" dirty="0"/>
              <a:t> </a:t>
            </a:r>
            <a:r>
              <a:rPr lang="en-US" sz="2400" dirty="0"/>
              <a:t>subshell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3 orbitals because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</a:t>
            </a:r>
            <a:r>
              <a:rPr lang="en-US" sz="2400" i="1" dirty="0" smtClean="0"/>
              <a:t>l </a:t>
            </a:r>
            <a:r>
              <a:rPr lang="en-US" sz="2400" dirty="0"/>
              <a:t>+1-fold degeneracy: </a:t>
            </a:r>
            <a:r>
              <a:rPr lang="en-US" sz="2400" i="1" dirty="0"/>
              <a:t>m</a:t>
            </a:r>
            <a:r>
              <a:rPr lang="en-US" sz="2400" i="1" baseline="-25000" dirty="0"/>
              <a:t>l</a:t>
            </a:r>
            <a:r>
              <a:rPr lang="en-US" sz="2400" dirty="0"/>
              <a:t> = – 1,0,1</a:t>
            </a:r>
            <a:r>
              <a:rPr lang="en-US" sz="2400" dirty="0" smtClean="0"/>
              <a:t>)</a:t>
            </a:r>
            <a:r>
              <a:rPr lang="en-US" sz="2400" dirty="0"/>
              <a:t>.</a:t>
            </a:r>
            <a:endParaRPr lang="en-US" sz="2400" i="1" dirty="0"/>
          </a:p>
          <a:p>
            <a:r>
              <a:rPr lang="en-US" sz="2400" i="1" dirty="0"/>
              <a:t>l</a:t>
            </a:r>
            <a:r>
              <a:rPr lang="en-US" sz="2400" dirty="0"/>
              <a:t> = 2, </a:t>
            </a:r>
            <a:r>
              <a:rPr lang="en-US" sz="2400" b="1" i="1" dirty="0"/>
              <a:t>d</a:t>
            </a:r>
            <a:r>
              <a:rPr lang="en-US" sz="2400" b="1" dirty="0"/>
              <a:t> </a:t>
            </a:r>
            <a:r>
              <a:rPr lang="en-US" sz="2400" dirty="0"/>
              <a:t>subshell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5 orbitals</a:t>
            </a:r>
            <a:r>
              <a:rPr lang="en-US" sz="2400" dirty="0" smtClean="0"/>
              <a:t>).</a:t>
            </a:r>
            <a:endParaRPr lang="en-US" sz="2400" dirty="0"/>
          </a:p>
          <a:p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18" y="2362200"/>
            <a:ext cx="5487282" cy="431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orbitals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038600" y="1676400"/>
            <a:ext cx="12426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4400" i="1" dirty="0">
                <a:solidFill>
                  <a:srgbClr val="C23A90"/>
                </a:solidFill>
              </a:rPr>
              <a:t>d</a:t>
            </a:r>
            <a:r>
              <a:rPr lang="en-US" sz="4400" baseline="-25000" dirty="0">
                <a:solidFill>
                  <a:srgbClr val="00B050"/>
                </a:solidFill>
              </a:rPr>
              <a:t>+2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971800" y="2133600"/>
            <a:ext cx="1066800" cy="76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410200" y="10668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23A90"/>
                </a:solidFill>
              </a:rPr>
              <a:t>Angular </a:t>
            </a:r>
            <a:r>
              <a:rPr lang="en-US" dirty="0" smtClean="0">
                <a:solidFill>
                  <a:srgbClr val="C23A90"/>
                </a:solidFill>
              </a:rPr>
              <a:t>momentum quantum </a:t>
            </a:r>
            <a:r>
              <a:rPr lang="en-US" dirty="0">
                <a:solidFill>
                  <a:srgbClr val="C23A90"/>
                </a:solidFill>
              </a:rPr>
              <a:t>number </a:t>
            </a:r>
            <a:r>
              <a:rPr lang="en-US" i="1" dirty="0">
                <a:solidFill>
                  <a:srgbClr val="C23A90"/>
                </a:solidFill>
              </a:rPr>
              <a:t>l</a:t>
            </a:r>
            <a:endParaRPr lang="en-US" dirty="0">
              <a:solidFill>
                <a:srgbClr val="C23A90"/>
              </a:solidFill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4876800" y="1524000"/>
            <a:ext cx="685800" cy="381000"/>
          </a:xfrm>
          <a:prstGeom prst="line">
            <a:avLst/>
          </a:prstGeom>
          <a:noFill/>
          <a:ln w="25400">
            <a:solidFill>
              <a:srgbClr val="C23A9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quantum number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943600" y="1905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Angular </a:t>
            </a:r>
            <a:r>
              <a:rPr lang="en-US" dirty="0" smtClean="0">
                <a:solidFill>
                  <a:srgbClr val="00B050"/>
                </a:solidFill>
              </a:rPr>
              <a:t>momentum quantum </a:t>
            </a:r>
            <a:r>
              <a:rPr lang="en-US" dirty="0">
                <a:solidFill>
                  <a:srgbClr val="00B050"/>
                </a:solidFill>
              </a:rPr>
              <a:t>number </a:t>
            </a:r>
            <a:r>
              <a:rPr lang="en-US" i="1" dirty="0">
                <a:solidFill>
                  <a:srgbClr val="00B050"/>
                </a:solidFill>
              </a:rPr>
              <a:t>m</a:t>
            </a:r>
            <a:r>
              <a:rPr lang="en-US" i="1" baseline="-25000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 flipV="1">
            <a:off x="5257800" y="2286000"/>
            <a:ext cx="762000" cy="762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24" y="2598003"/>
            <a:ext cx="5867400" cy="441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s </a:t>
            </a:r>
            <a:r>
              <a:rPr lang="en-US" dirty="0" smtClean="0"/>
              <a:t>orbitals</a:t>
            </a:r>
            <a:endParaRPr lang="en-US" dirty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066800" y="5410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 higher the quantum number </a:t>
            </a: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, the higher the energy and the more (</a:t>
            </a:r>
            <a:r>
              <a:rPr lang="en-US" i="1" dirty="0">
                <a:solidFill>
                  <a:srgbClr val="00B050"/>
                </a:solidFill>
              </a:rPr>
              <a:t>n–</a:t>
            </a:r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nodes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76200" y="25908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028700" y="6251664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The </a:t>
            </a:r>
            <a:r>
              <a:rPr lang="en-US" i="1" dirty="0" smtClean="0">
                <a:solidFill>
                  <a:srgbClr val="FF3300"/>
                </a:solidFill>
              </a:rPr>
              <a:t>s </a:t>
            </a:r>
            <a:r>
              <a:rPr lang="en-US" dirty="0" smtClean="0">
                <a:solidFill>
                  <a:srgbClr val="FF3300"/>
                </a:solidFill>
              </a:rPr>
              <a:t>orbitals have </a:t>
            </a:r>
            <a:r>
              <a:rPr lang="en-US" dirty="0">
                <a:solidFill>
                  <a:srgbClr val="FF3300"/>
                </a:solidFill>
              </a:rPr>
              <a:t>a </a:t>
            </a:r>
            <a:r>
              <a:rPr lang="en-US" dirty="0" smtClean="0">
                <a:solidFill>
                  <a:srgbClr val="FF3300"/>
                </a:solidFill>
              </a:rPr>
              <a:t>kink at the nucleus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2" name="Picture 1" descr="1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2794000" cy="1812324"/>
          </a:xfrm>
          <a:prstGeom prst="rect">
            <a:avLst/>
          </a:prstGeom>
        </p:spPr>
      </p:pic>
      <p:pic>
        <p:nvPicPr>
          <p:cNvPr id="3" name="Picture 2" descr="2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2960370" cy="1828800"/>
          </a:xfrm>
          <a:prstGeom prst="rect">
            <a:avLst/>
          </a:prstGeom>
        </p:spPr>
      </p:pic>
      <p:pic>
        <p:nvPicPr>
          <p:cNvPr id="4" name="Picture 3" descr="3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1" y="2819400"/>
            <a:ext cx="2915079" cy="1834586"/>
          </a:xfrm>
          <a:prstGeom prst="rect">
            <a:avLst/>
          </a:prstGeom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2211"/>
              </p:ext>
            </p:extLst>
          </p:nvPr>
        </p:nvGraphicFramePr>
        <p:xfrm>
          <a:off x="1295400" y="4572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1" name="Equation" r:id="rId7" imgW="342900" imgH="241300" progId="Equation.DSMT4">
                  <p:embed/>
                </p:oleObj>
              </mc:Choice>
              <mc:Fallback>
                <p:oleObj name="Equation" r:id="rId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25814"/>
              </p:ext>
            </p:extLst>
          </p:nvPr>
        </p:nvGraphicFramePr>
        <p:xfrm>
          <a:off x="4495800" y="4572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2" name="Equation" r:id="rId9" imgW="342900" imgH="241300" progId="Equation.DSMT4">
                  <p:embed/>
                </p:oleObj>
              </mc:Choice>
              <mc:Fallback>
                <p:oleObj name="Equation" r:id="rId9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410353"/>
              </p:ext>
            </p:extLst>
          </p:nvPr>
        </p:nvGraphicFramePr>
        <p:xfrm>
          <a:off x="7315200" y="4572000"/>
          <a:ext cx="849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43" name="Equation" r:id="rId10" imgW="342900" imgH="241300" progId="Equation.DSMT4">
                  <p:embed/>
                </p:oleObj>
              </mc:Choice>
              <mc:Fallback>
                <p:oleObj name="Equation" r:id="rId10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849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352800" y="28194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248400" y="28194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3s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124200" y="25908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019800" y="2590800"/>
            <a:ext cx="4572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505200" y="4038600"/>
            <a:ext cx="457200" cy="4572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400800" y="4114800"/>
            <a:ext cx="457200" cy="4572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7315200" y="4114800"/>
            <a:ext cx="457200" cy="4572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14537" y="1569303"/>
            <a:ext cx="5114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 higher the quantum number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, the </a:t>
            </a:r>
            <a:r>
              <a:rPr lang="en-US" dirty="0" smtClean="0">
                <a:solidFill>
                  <a:srgbClr val="0070C0"/>
                </a:solidFill>
              </a:rPr>
              <a:t>more diffuse the orbitals are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14741</TotalTime>
  <Words>901</Words>
  <Application>Microsoft Macintosh PowerPoint</Application>
  <PresentationFormat>On-screen Show (4:3)</PresentationFormat>
  <Paragraphs>114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Wingdings</vt:lpstr>
      <vt:lpstr>Arial</vt:lpstr>
      <vt:lpstr>Network</vt:lpstr>
      <vt:lpstr>Equation</vt:lpstr>
      <vt:lpstr>Lecture 18 Hydrogenic atoms. II</vt:lpstr>
      <vt:lpstr>The energy expression</vt:lpstr>
      <vt:lpstr>Challenge homework #4</vt:lpstr>
      <vt:lpstr>The energy levels</vt:lpstr>
      <vt:lpstr>Atomic orbitals</vt:lpstr>
      <vt:lpstr>Shells</vt:lpstr>
      <vt:lpstr>Subshells</vt:lpstr>
      <vt:lpstr>Atomic orbitals</vt:lpstr>
      <vt:lpstr>The s orbitals</vt:lpstr>
      <vt:lpstr>Challenge homework #5</vt:lpstr>
      <vt:lpstr>The p orbitals: radial part</vt:lpstr>
      <vt:lpstr>The pz orbital</vt:lpstr>
      <vt:lpstr>The pz orbital</vt:lpstr>
      <vt:lpstr>The px and py orbitals</vt:lpstr>
      <vt:lpstr>The px and py orbitals</vt:lpstr>
      <vt:lpstr>The px and py orbitals</vt:lpstr>
      <vt:lpstr>The d orbitals</vt:lpstr>
      <vt:lpstr>Size of the hydrogen atom</vt:lpstr>
      <vt:lpstr>The solution</vt:lpstr>
      <vt:lpstr>Radial distribution functions</vt:lpstr>
      <vt:lpstr>Size of the hydrogen atom</vt:lpstr>
      <vt:lpstr>The solution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Microsoft Office User</cp:lastModifiedBy>
  <cp:revision>344</cp:revision>
  <dcterms:created xsi:type="dcterms:W3CDTF">2004-12-14T22:16:04Z</dcterms:created>
  <dcterms:modified xsi:type="dcterms:W3CDTF">2018-03-07T22:46:51Z</dcterms:modified>
</cp:coreProperties>
</file>