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496" r:id="rId2"/>
    <p:sldId id="497" r:id="rId3"/>
    <p:sldId id="263" r:id="rId4"/>
    <p:sldId id="498" r:id="rId5"/>
    <p:sldId id="265" r:id="rId6"/>
    <p:sldId id="499" r:id="rId7"/>
    <p:sldId id="501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502" r:id="rId16"/>
    <p:sldId id="505" r:id="rId17"/>
    <p:sldId id="506" r:id="rId18"/>
    <p:sldId id="503" r:id="rId19"/>
    <p:sldId id="504" r:id="rId20"/>
    <p:sldId id="28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66FF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2"/>
    <p:restoredTop sz="94761"/>
  </p:normalViewPr>
  <p:slideViewPr>
    <p:cSldViewPr>
      <p:cViewPr varScale="1">
        <p:scale>
          <a:sx n="106" d="100"/>
          <a:sy n="106" d="100"/>
        </p:scale>
        <p:origin x="8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21B6D9-0F30-724D-9656-372C78A6E5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0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50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0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5F5F51-8DDD-204B-BED7-9F1023FFAB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0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76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FC9FA-DAFD-2848-85B0-1FF99D100B8C}" type="slidenum">
              <a:rPr lang="en-US"/>
              <a:pPr/>
              <a:t>10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43F5E-72C0-D740-AEB1-D9DB6DD532E7}" type="slidenum">
              <a:rPr lang="en-US"/>
              <a:pPr/>
              <a:t>11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12634C-46E5-4141-B55C-7E2698E5A25C}" type="slidenum">
              <a:rPr lang="en-US"/>
              <a:pPr/>
              <a:t>12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A064F-FBF4-DB45-865E-B4C629331E27}" type="slidenum">
              <a:rPr lang="en-US"/>
              <a:pPr/>
              <a:t>13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4BB80-16F2-094D-9627-5449552C836D}" type="slidenum">
              <a:rPr lang="en-US"/>
              <a:pPr/>
              <a:t>14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50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EC916-FE12-714E-93BD-E5B4B84641B7}" type="slidenum">
              <a:rPr lang="en-US"/>
              <a:pPr/>
              <a:t>16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96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4A949-9D3D-034D-8D18-774023D50501}" type="slidenum">
              <a:rPr lang="en-US"/>
              <a:pPr/>
              <a:t>17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58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22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16849-BD94-DE45-A8BD-30017B4A7583}" type="slidenum">
              <a:rPr lang="en-US"/>
              <a:pPr/>
              <a:t>20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044D2-EF06-A948-95B3-50C42CCDB9B4}" type="slidenum">
              <a:rPr lang="en-US"/>
              <a:pPr/>
              <a:t>3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7E662-215B-EB4D-AC66-82A97CAECFBA}" type="slidenum">
              <a:rPr lang="en-US"/>
              <a:pPr/>
              <a:t>4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7E662-215B-EB4D-AC66-82A97CAECFBA}" type="slidenum">
              <a:rPr lang="en-US"/>
              <a:pPr/>
              <a:t>5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7E662-215B-EB4D-AC66-82A97CAECFBA}" type="slidenum">
              <a:rPr lang="en-US"/>
              <a:pPr/>
              <a:t>6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7E662-215B-EB4D-AC66-82A97CAECFBA}" type="slidenum">
              <a:rPr lang="en-US"/>
              <a:pPr/>
              <a:t>7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31393-E48A-1749-9992-B95D3547E6DC}" type="slidenum">
              <a:rPr lang="en-US"/>
              <a:pPr/>
              <a:t>8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E8190-DD91-0041-A28A-6BAF974E5E66}" type="slidenum">
              <a:rPr lang="en-US"/>
              <a:pPr/>
              <a:t>9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9D11B0-E5D6-8D42-A8DF-C4CC830C15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F0D1E-A58F-7A45-858A-0D992C5929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8A3B1-C24D-ED4A-917D-512C4DE88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3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D5A44-921E-C14B-B93D-563C12BCC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9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256E6-B28E-DE4F-B30A-C7F01AFDF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0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86A48-DF5F-FB47-A3BB-D048A91F5A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A6FCF-9C0C-7348-B39C-275A8C74A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B3D26-394B-B746-8D78-AB2F928C6D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8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4AA5F-C233-1544-8BAA-F367EFEF3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1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B4689-957E-3642-B5C4-18AFC24682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1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6B947-19A2-AE4A-B0E8-63D1C9356B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6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2133721-727C-A342-A2B7-08FE6DDC14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1.w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6.emf"/><Relationship Id="rId6" Type="http://schemas.openxmlformats.org/officeDocument/2006/relationships/image" Target="../media/image23.emf"/><Relationship Id="rId7" Type="http://schemas.openxmlformats.org/officeDocument/2006/relationships/image" Target="../media/image2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8.emf"/><Relationship Id="rId6" Type="http://schemas.openxmlformats.org/officeDocument/2006/relationships/image" Target="../media/image2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30.emf"/><Relationship Id="rId8" Type="http://schemas.openxmlformats.org/officeDocument/2006/relationships/image" Target="../media/image2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17</a:t>
            </a:r>
            <a:br>
              <a:rPr lang="en-US" sz="5400" dirty="0" smtClean="0"/>
            </a:br>
            <a:r>
              <a:rPr lang="en-US" sz="3200" dirty="0" err="1" smtClean="0"/>
              <a:t>Hydrogenic</a:t>
            </a:r>
            <a:r>
              <a:rPr lang="en-US" sz="3200" dirty="0" smtClean="0"/>
              <a:t> atoms. 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85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on a sphere </a:t>
            </a:r>
            <a:r>
              <a:rPr lang="en-US" dirty="0" err="1" smtClean="0"/>
              <a:t>redux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dirty="0"/>
              <a:t>We have already </a:t>
            </a:r>
            <a:r>
              <a:rPr lang="en-US" dirty="0" smtClean="0"/>
              <a:t>solved the </a:t>
            </a:r>
            <a:r>
              <a:rPr lang="en-US" dirty="0"/>
              <a:t>angular part – </a:t>
            </a:r>
            <a:r>
              <a:rPr lang="en-US" dirty="0" smtClean="0"/>
              <a:t>it is </a:t>
            </a:r>
            <a:r>
              <a:rPr lang="en-US" dirty="0"/>
              <a:t>the particle on a sphere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77583"/>
              </p:ext>
            </p:extLst>
          </p:nvPr>
        </p:nvGraphicFramePr>
        <p:xfrm>
          <a:off x="1266825" y="2616200"/>
          <a:ext cx="65801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6" name="Equation" r:id="rId4" imgW="3263900" imgH="457200" progId="Equation.DSMT4">
                  <p:embed/>
                </p:oleObj>
              </mc:Choice>
              <mc:Fallback>
                <p:oleObj name="Equation" r:id="rId4" imgW="32639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2616200"/>
                        <a:ext cx="6580188" cy="92075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667742"/>
              </p:ext>
            </p:extLst>
          </p:nvPr>
        </p:nvGraphicFramePr>
        <p:xfrm>
          <a:off x="1428730" y="3702617"/>
          <a:ext cx="6286539" cy="300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7" name="Equation" r:id="rId6" imgW="3111500" imgH="1485900" progId="Equation.DSMT4">
                  <p:embed/>
                </p:oleObj>
              </mc:Choice>
              <mc:Fallback>
                <p:oleObj name="Equation" r:id="rId6" imgW="3111500" imgH="1485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30" y="3702617"/>
                        <a:ext cx="6286539" cy="300289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7019080">
            <a:off x="4494365" y="3087456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7019080">
            <a:off x="7871184" y="3087456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7019080">
            <a:off x="8018632" y="4933909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7019080">
            <a:off x="7976807" y="5923387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and angular components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05800" cy="4411662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the radial degree of freedom, we have a new </a:t>
            </a:r>
            <a:r>
              <a:rPr lang="en-US" dirty="0" smtClean="0"/>
              <a:t>equation:</a:t>
            </a:r>
            <a:endParaRPr lang="en-US" dirty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072662"/>
              </p:ext>
            </p:extLst>
          </p:nvPr>
        </p:nvGraphicFramePr>
        <p:xfrm>
          <a:off x="1295400" y="3262313"/>
          <a:ext cx="66278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9" name="Equation" r:id="rId4" imgW="3111500" imgH="495300" progId="Equation.DSMT4">
                  <p:embed/>
                </p:oleObj>
              </mc:Choice>
              <mc:Fallback>
                <p:oleObj name="Equation" r:id="rId4" imgW="3111500" imgH="495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62313"/>
                        <a:ext cx="6627813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AutoShape 5"/>
          <p:cNvSpPr>
            <a:spLocks/>
          </p:cNvSpPr>
          <p:nvPr/>
        </p:nvSpPr>
        <p:spPr bwMode="auto">
          <a:xfrm rot="16200000">
            <a:off x="2581275" y="2933700"/>
            <a:ext cx="304800" cy="2819400"/>
          </a:xfrm>
          <a:prstGeom prst="leftBrace">
            <a:avLst>
              <a:gd name="adj1" fmla="val 77083"/>
              <a:gd name="adj2" fmla="val 50000"/>
            </a:avLst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942975" y="4495800"/>
            <a:ext cx="312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This is kinetic energy in the radial motion</a:t>
            </a:r>
          </a:p>
        </p:txBody>
      </p:sp>
      <p:sp>
        <p:nvSpPr>
          <p:cNvPr id="19463" name="AutoShape 7"/>
          <p:cNvSpPr>
            <a:spLocks/>
          </p:cNvSpPr>
          <p:nvPr/>
        </p:nvSpPr>
        <p:spPr bwMode="auto">
          <a:xfrm rot="16200000">
            <a:off x="5400675" y="2933700"/>
            <a:ext cx="304800" cy="2819400"/>
          </a:xfrm>
          <a:prstGeom prst="leftBrace">
            <a:avLst>
              <a:gd name="adj1" fmla="val 77083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295775" y="4495800"/>
            <a:ext cx="34004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Original Coulomb potential + </a:t>
            </a:r>
            <a:r>
              <a:rPr lang="en-US" b="1" i="1" dirty="0" smtClean="0">
                <a:solidFill>
                  <a:srgbClr val="0070C0"/>
                </a:solidFill>
              </a:rPr>
              <a:t>new </a:t>
            </a:r>
            <a:r>
              <a:rPr lang="en-US" b="1" i="1" dirty="0">
                <a:solidFill>
                  <a:srgbClr val="0070C0"/>
                </a:solidFill>
              </a:rPr>
              <a:t>one</a:t>
            </a: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5591175" y="3124200"/>
            <a:ext cx="1371600" cy="1219200"/>
          </a:xfrm>
          <a:prstGeom prst="ellipse">
            <a:avLst/>
          </a:prstGeom>
          <a:solidFill>
            <a:srgbClr val="0070C0">
              <a:alpha val="20000"/>
            </a:srgbClr>
          </a:solidFill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65724">
            <a:off x="3162836" y="2468968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65724">
            <a:off x="4821773" y="2468967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65724">
            <a:off x="6588105" y="2468967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Centrifugal force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new term partly canceling the attractive Coulomb potential </a:t>
            </a:r>
            <a:r>
              <a:rPr lang="en-US" dirty="0" smtClean="0"/>
              <a:t>is viewed </a:t>
            </a:r>
            <a:r>
              <a:rPr lang="en-US" dirty="0"/>
              <a:t>as the </a:t>
            </a:r>
            <a:r>
              <a:rPr lang="en-US" b="1" dirty="0" smtClean="0"/>
              <a:t>repulsive </a:t>
            </a:r>
            <a:r>
              <a:rPr lang="en-US" b="1" dirty="0"/>
              <a:t>potential</a:t>
            </a:r>
            <a:r>
              <a:rPr lang="en-US" dirty="0"/>
              <a:t> </a:t>
            </a:r>
            <a:r>
              <a:rPr lang="en-US" b="1" dirty="0"/>
              <a:t>due to the centrifugal force</a:t>
            </a:r>
            <a:r>
              <a:rPr lang="en-US" dirty="0"/>
              <a:t>. 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872957"/>
              </p:ext>
            </p:extLst>
          </p:nvPr>
        </p:nvGraphicFramePr>
        <p:xfrm>
          <a:off x="2112963" y="3276600"/>
          <a:ext cx="2352675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" name="Equation" r:id="rId4" imgW="723900" imgH="457200" progId="Equation.DSMT4">
                  <p:embed/>
                </p:oleObj>
              </mc:Choice>
              <mc:Fallback>
                <p:oleObj name="Equation" r:id="rId4" imgW="7239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276600"/>
                        <a:ext cx="2352675" cy="148431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762000" y="5105400"/>
          <a:ext cx="75438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" name="Equation" r:id="rId6" imgW="2781000" imgH="419040" progId="Equation.DSMT4">
                  <p:embed/>
                </p:oleObj>
              </mc:Choice>
              <mc:Fallback>
                <p:oleObj name="Equation" r:id="rId6" imgW="278100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05400"/>
                        <a:ext cx="754380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495800" y="3429000"/>
            <a:ext cx="44196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higher the angular momentum, the </a:t>
            </a:r>
            <a:r>
              <a:rPr lang="en-US" dirty="0" smtClean="0">
                <a:solidFill>
                  <a:srgbClr val="0070C0"/>
                </a:solidFill>
              </a:rPr>
              <a:t>greater the </a:t>
            </a:r>
            <a:r>
              <a:rPr lang="en-US" dirty="0">
                <a:solidFill>
                  <a:srgbClr val="0070C0"/>
                </a:solidFill>
              </a:rPr>
              <a:t>force </a:t>
            </a:r>
            <a:r>
              <a:rPr lang="en-US" dirty="0" smtClean="0">
                <a:solidFill>
                  <a:srgbClr val="0070C0"/>
                </a:solidFill>
              </a:rPr>
              <a:t>in the positive </a:t>
            </a:r>
            <a:r>
              <a:rPr lang="en-US" i="1" dirty="0" smtClean="0">
                <a:solidFill>
                  <a:srgbClr val="0070C0"/>
                </a:solidFill>
              </a:rPr>
              <a:t>r </a:t>
            </a:r>
            <a:r>
              <a:rPr lang="en-US" dirty="0" smtClean="0">
                <a:solidFill>
                  <a:srgbClr val="0070C0"/>
                </a:solidFill>
              </a:rPr>
              <a:t>direction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665724">
            <a:off x="7943322" y="4303713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9730413">
            <a:off x="1351438" y="4307211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6200000">
            <a:off x="1465263" y="3571964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09687" y="6231324"/>
            <a:ext cx="6524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Classical centrifugal potential </a:t>
            </a:r>
            <a:r>
              <a:rPr lang="en-US" smtClean="0">
                <a:solidFill>
                  <a:srgbClr val="00B050"/>
                </a:solidFill>
              </a:rPr>
              <a:t>and force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1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radial </a:t>
            </a:r>
            <a:r>
              <a:rPr lang="en-US" dirty="0" smtClean="0"/>
              <a:t>part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11663"/>
          </a:xfrm>
        </p:spPr>
        <p:txBody>
          <a:bodyPr/>
          <a:lstStyle/>
          <a:p>
            <a:r>
              <a:rPr lang="en-US" dirty="0" smtClean="0"/>
              <a:t>Simplify </a:t>
            </a:r>
            <a:r>
              <a:rPr lang="en-US" dirty="0"/>
              <a:t>the equation by </a:t>
            </a:r>
            <a:r>
              <a:rPr lang="en-US" dirty="0" smtClean="0"/>
              <a:t>scaling </a:t>
            </a:r>
            <a:r>
              <a:rPr lang="en-US" dirty="0"/>
              <a:t>the variables</a:t>
            </a:r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293385"/>
              </p:ext>
            </p:extLst>
          </p:nvPr>
        </p:nvGraphicFramePr>
        <p:xfrm>
          <a:off x="1219200" y="4572000"/>
          <a:ext cx="6729007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1" name="Equation" r:id="rId4" imgW="3111500" imgH="952500" progId="Equation.DSMT4">
                  <p:embed/>
                </p:oleObj>
              </mc:Choice>
              <mc:Fallback>
                <p:oleObj name="Equation" r:id="rId4" imgW="3111500" imgH="952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72000"/>
                        <a:ext cx="6729007" cy="20574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609600" y="4953000"/>
            <a:ext cx="609600" cy="1371600"/>
          </a:xfrm>
          <a:prstGeom prst="curvedRight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698" y="3348605"/>
            <a:ext cx="7150104" cy="893763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9375" y="2225059"/>
            <a:ext cx="6445250" cy="825827"/>
          </a:xfrm>
          <a:prstGeom prst="rect">
            <a:avLst/>
          </a:prstGeom>
          <a:solidFill>
            <a:srgbClr val="92D050">
              <a:alpha val="60000"/>
            </a:srgbClr>
          </a:solidFill>
        </p:spPr>
      </p:pic>
      <p:sp>
        <p:nvSpPr>
          <p:cNvPr id="11" name="Down Arrow 10"/>
          <p:cNvSpPr/>
          <p:nvPr/>
        </p:nvSpPr>
        <p:spPr>
          <a:xfrm rot="7019080">
            <a:off x="8024087" y="2333025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7019080">
            <a:off x="8418498" y="3497447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852408">
            <a:off x="3154382" y="1618999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852408">
            <a:off x="3363895" y="2742547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5400000">
            <a:off x="7353300" y="5655695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radial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radial differential equation: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solution:</a:t>
            </a:r>
            <a:endParaRPr lang="en-US" dirty="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2641"/>
              </p:ext>
            </p:extLst>
          </p:nvPr>
        </p:nvGraphicFramePr>
        <p:xfrm>
          <a:off x="1698625" y="2204030"/>
          <a:ext cx="567055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0" name="Equation" r:id="rId4" imgW="2197080" imgH="444240" progId="Equation.DSMT4">
                  <p:embed/>
                </p:oleObj>
              </mc:Choice>
              <mc:Fallback>
                <p:oleObj name="Equation" r:id="rId4" imgW="219708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2204030"/>
                        <a:ext cx="567055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289828"/>
              </p:ext>
            </p:extLst>
          </p:nvPr>
        </p:nvGraphicFramePr>
        <p:xfrm>
          <a:off x="1219200" y="4038600"/>
          <a:ext cx="4752975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1" name="Equation" r:id="rId6" imgW="1841500" imgH="508000" progId="Equation.DSMT4">
                  <p:embed/>
                </p:oleObj>
              </mc:Choice>
              <mc:Fallback>
                <p:oleObj name="Equation" r:id="rId6" imgW="18415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38600"/>
                        <a:ext cx="4752975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AutoShape 6"/>
          <p:cNvSpPr>
            <a:spLocks/>
          </p:cNvSpPr>
          <p:nvPr/>
        </p:nvSpPr>
        <p:spPr bwMode="auto">
          <a:xfrm rot="16200000">
            <a:off x="4440237" y="4545012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992437" y="5459412"/>
            <a:ext cx="312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Associated Laguerre </a:t>
            </a:r>
            <a:r>
              <a:rPr lang="en-US" dirty="0" smtClean="0">
                <a:solidFill>
                  <a:srgbClr val="00B050"/>
                </a:solidFill>
              </a:rPr>
              <a:t>polynomial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5049837" y="4392612"/>
            <a:ext cx="11430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745037" y="3630612"/>
            <a:ext cx="16764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Slater-type </a:t>
            </a:r>
            <a:r>
              <a:rPr lang="en-US" dirty="0">
                <a:solidFill>
                  <a:srgbClr val="FF3300"/>
                </a:solidFill>
              </a:rPr>
              <a:t>orbital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1468437" y="5002212"/>
            <a:ext cx="1143000" cy="6858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01637" y="5688012"/>
            <a:ext cx="205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Normalization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8975" y="4418012"/>
            <a:ext cx="1473200" cy="6350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</p:pic>
      <p:sp>
        <p:nvSpPr>
          <p:cNvPr id="17" name="Down Arrow 16"/>
          <p:cNvSpPr/>
          <p:nvPr/>
        </p:nvSpPr>
        <p:spPr>
          <a:xfrm rot="3418797">
            <a:off x="6372198" y="3725619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Slater-type orbital</a:t>
            </a:r>
            <a:endParaRPr lang="en-US" dirty="0"/>
          </a:p>
        </p:txBody>
      </p:sp>
      <p:pic>
        <p:nvPicPr>
          <p:cNvPr id="7" name="Picture 6" descr="Slat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33600"/>
            <a:ext cx="3289300" cy="3276600"/>
          </a:xfrm>
          <a:prstGeom prst="rect">
            <a:avLst/>
          </a:prstGeom>
        </p:spPr>
      </p:pic>
      <p:pic>
        <p:nvPicPr>
          <p:cNvPr id="8" name="Picture 7" descr="Slater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418638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radial solutions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/>
          </p:nvPr>
        </p:nvGraphicFramePr>
        <p:xfrm>
          <a:off x="304800" y="2011362"/>
          <a:ext cx="54991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88" name="Equation" r:id="rId4" imgW="3035300" imgH="2146300" progId="Equation.DSMT4">
                  <p:embed/>
                </p:oleObj>
              </mc:Choice>
              <mc:Fallback>
                <p:oleObj name="Equation" r:id="rId4" imgW="3035300" imgH="2146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11362"/>
                        <a:ext cx="5499100" cy="38862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138" y="2819400"/>
            <a:ext cx="1473200" cy="6350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5988" y="3657600"/>
            <a:ext cx="2857500" cy="1549400"/>
          </a:xfrm>
          <a:prstGeom prst="rect">
            <a:avLst/>
          </a:prstGeom>
          <a:solidFill>
            <a:srgbClr val="92D050">
              <a:alpha val="60000"/>
            </a:srgbClr>
          </a:solidFill>
        </p:spPr>
      </p:pic>
    </p:spTree>
    <p:extLst>
      <p:ext uri="{BB962C8B-B14F-4D97-AF65-F5344CB8AC3E}">
        <p14:creationId xmlns:p14="http://schemas.microsoft.com/office/powerpoint/2010/main" val="8062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Verify </a:t>
            </a:r>
            <a:r>
              <a:rPr lang="en-US" dirty="0"/>
              <a:t>that the </a:t>
            </a:r>
            <a:r>
              <a:rPr lang="en-US" dirty="0" smtClean="0"/>
              <a:t>(</a:t>
            </a:r>
            <a:r>
              <a:rPr lang="en-US" i="1" dirty="0"/>
              <a:t>n </a:t>
            </a:r>
            <a:r>
              <a:rPr lang="en-US" dirty="0"/>
              <a:t>= 1, </a:t>
            </a:r>
            <a:r>
              <a:rPr lang="en-US" i="1" dirty="0"/>
              <a:t>l</a:t>
            </a:r>
            <a:r>
              <a:rPr lang="en-US" dirty="0"/>
              <a:t> = 0) and </a:t>
            </a:r>
            <a:r>
              <a:rPr lang="en-US" dirty="0" smtClean="0"/>
              <a:t>(</a:t>
            </a:r>
            <a:r>
              <a:rPr lang="en-US" i="1" dirty="0"/>
              <a:t>n </a:t>
            </a:r>
            <a:r>
              <a:rPr lang="en-US" dirty="0"/>
              <a:t>= </a:t>
            </a:r>
            <a:r>
              <a:rPr lang="en-US" dirty="0" smtClean="0"/>
              <a:t>2, </a:t>
            </a:r>
            <a:r>
              <a:rPr lang="en-US" i="1" dirty="0"/>
              <a:t>l </a:t>
            </a:r>
            <a:r>
              <a:rPr lang="en-US" dirty="0"/>
              <a:t>= </a:t>
            </a:r>
            <a:r>
              <a:rPr lang="en-US" dirty="0" smtClean="0"/>
              <a:t>1) radial solutions indeed </a:t>
            </a:r>
            <a:r>
              <a:rPr lang="en-US" dirty="0"/>
              <a:t>satisfy the </a:t>
            </a:r>
            <a:r>
              <a:rPr lang="en-US" dirty="0" smtClean="0"/>
              <a:t>radial equation:</a:t>
            </a:r>
            <a:endParaRPr lang="en-US" dirty="0"/>
          </a:p>
        </p:txBody>
      </p:sp>
      <p:graphicFrame>
        <p:nvGraphicFramePr>
          <p:cNvPr id="219140" name="Object 4"/>
          <p:cNvGraphicFramePr>
            <a:graphicFrameLocks noChangeAspect="1"/>
          </p:cNvGraphicFramePr>
          <p:nvPr>
            <p:extLst/>
          </p:nvPr>
        </p:nvGraphicFramePr>
        <p:xfrm>
          <a:off x="1600200" y="3352800"/>
          <a:ext cx="5707062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1" name="Equation" r:id="rId4" imgW="2235200" imgH="952500" progId="Equation.DSMT4">
                  <p:embed/>
                </p:oleObj>
              </mc:Choice>
              <mc:Fallback>
                <p:oleObj name="Equation" r:id="rId4" imgW="22352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352800"/>
                        <a:ext cx="5707062" cy="243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6477000" y="4800600"/>
            <a:ext cx="685800" cy="6858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3300" y="5813425"/>
            <a:ext cx="1473200" cy="6350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7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functions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49104"/>
              </p:ext>
            </p:extLst>
          </p:nvPr>
        </p:nvGraphicFramePr>
        <p:xfrm>
          <a:off x="1219200" y="2133600"/>
          <a:ext cx="6668591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01" name="Equation" r:id="rId4" imgW="1689100" imgH="279400" progId="Equation.DSMT4">
                  <p:embed/>
                </p:oleObj>
              </mc:Choice>
              <mc:Fallback>
                <p:oleObj name="Equation" r:id="rId4" imgW="1689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33600"/>
                        <a:ext cx="6668591" cy="1101725"/>
                      </a:xfrm>
                      <a:prstGeom prst="rect">
                        <a:avLst/>
                      </a:prstGeom>
                      <a:solidFill>
                        <a:srgbClr val="00B0F0">
                          <a:alpha val="60000"/>
                        </a:srgb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477820"/>
              </p:ext>
            </p:extLst>
          </p:nvPr>
        </p:nvGraphicFramePr>
        <p:xfrm>
          <a:off x="1066800" y="3810000"/>
          <a:ext cx="4025900" cy="2163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02" name="Equation" r:id="rId6" imgW="1181100" imgH="635000" progId="Equation.DSMT4">
                  <p:embed/>
                </p:oleObj>
              </mc:Choice>
              <mc:Fallback>
                <p:oleObj name="Equation" r:id="rId6" imgW="11811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4025900" cy="216304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4116823"/>
            <a:ext cx="2857500" cy="1549400"/>
          </a:xfrm>
          <a:prstGeom prst="rect">
            <a:avLst/>
          </a:prstGeom>
          <a:solidFill>
            <a:srgbClr val="92D050">
              <a:alpha val="60000"/>
            </a:srgbClr>
          </a:solidFill>
        </p:spPr>
      </p:pic>
    </p:spTree>
    <p:extLst>
      <p:ext uri="{BB962C8B-B14F-4D97-AF65-F5344CB8AC3E}">
        <p14:creationId xmlns:p14="http://schemas.microsoft.com/office/powerpoint/2010/main" val="37406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Erwin Schrödinger in 1926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92" y="1887776"/>
            <a:ext cx="2691190" cy="339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27" y="5278676"/>
            <a:ext cx="30957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Erwin Schrödinger</a:t>
            </a:r>
          </a:p>
          <a:p>
            <a:pPr algn="ctr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Public image from Wikipedia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03" y="1417638"/>
            <a:ext cx="2953531" cy="5069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34" y="1433967"/>
            <a:ext cx="3049766" cy="51871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6452818"/>
            <a:ext cx="3813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70C0"/>
                </a:solidFill>
              </a:rPr>
              <a:t>Annalen</a:t>
            </a:r>
            <a:r>
              <a:rPr lang="en-US" sz="1800" dirty="0" smtClean="0">
                <a:solidFill>
                  <a:srgbClr val="0070C0"/>
                </a:solidFill>
              </a:rPr>
              <a:t> der </a:t>
            </a:r>
            <a:r>
              <a:rPr lang="en-US" sz="1800" dirty="0" err="1" smtClean="0">
                <a:solidFill>
                  <a:srgbClr val="0070C0"/>
                </a:solidFill>
              </a:rPr>
              <a:t>Physik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384</a:t>
            </a:r>
            <a:r>
              <a:rPr lang="en-US" sz="1800" dirty="0" smtClean="0">
                <a:solidFill>
                  <a:srgbClr val="0070C0"/>
                </a:solidFill>
              </a:rPr>
              <a:t>(4) 361-376</a:t>
            </a:r>
          </a:p>
        </p:txBody>
      </p:sp>
      <p:sp>
        <p:nvSpPr>
          <p:cNvPr id="9" name="Down Arrow 8"/>
          <p:cNvSpPr/>
          <p:nvPr/>
        </p:nvSpPr>
        <p:spPr>
          <a:xfrm rot="3217287">
            <a:off x="5422646" y="5248022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3217287">
            <a:off x="8015212" y="1948547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3217287">
            <a:off x="8162816" y="1250382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0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Hydrogenic</a:t>
            </a:r>
            <a:r>
              <a:rPr lang="en-US" dirty="0" smtClean="0"/>
              <a:t>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dirty="0" smtClean="0"/>
              <a:t>We study the Schrödinger equation of the </a:t>
            </a:r>
            <a:r>
              <a:rPr lang="en-US" dirty="0" err="1" smtClean="0"/>
              <a:t>hydrogenic</a:t>
            </a:r>
            <a:r>
              <a:rPr lang="en-US" dirty="0" smtClean="0"/>
              <a:t> atom, for which the exact, analytical solution exists.</a:t>
            </a:r>
          </a:p>
          <a:p>
            <a:r>
              <a:rPr lang="en-US" dirty="0" smtClean="0"/>
              <a:t>We add to our repertories another special function – associated Laguerre polynomials – as the solution of the radial part of the </a:t>
            </a:r>
            <a:r>
              <a:rPr lang="en-US" dirty="0" err="1" smtClean="0"/>
              <a:t>hydrogenic</a:t>
            </a:r>
            <a:r>
              <a:rPr lang="en-US" dirty="0" smtClean="0"/>
              <a:t> atom’s </a:t>
            </a:r>
            <a:r>
              <a:rPr lang="en-US" dirty="0"/>
              <a:t>Schrödinger </a:t>
            </a:r>
            <a:r>
              <a:rPr lang="en-US" dirty="0" smtClean="0"/>
              <a:t>equation.</a:t>
            </a:r>
          </a:p>
          <a:p>
            <a:r>
              <a:rPr lang="en-US" dirty="0"/>
              <a:t>The separation-of-variable technique divides the 6D partial differential equation into </a:t>
            </a:r>
            <a:r>
              <a:rPr lang="en-US" dirty="0" smtClean="0"/>
              <a:t>six </a:t>
            </a:r>
            <a:r>
              <a:rPr lang="en-US" dirty="0"/>
              <a:t>1D differential equations.</a:t>
            </a:r>
          </a:p>
        </p:txBody>
      </p:sp>
    </p:spTree>
    <p:extLst>
      <p:ext uri="{BB962C8B-B14F-4D97-AF65-F5344CB8AC3E}">
        <p14:creationId xmlns:p14="http://schemas.microsoft.com/office/powerpoint/2010/main" val="891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" y="1524000"/>
            <a:ext cx="8229600" cy="4411662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smtClean="0"/>
              <a:t>6-dimensional Schr</a:t>
            </a:r>
            <a:r>
              <a:rPr lang="en-US" sz="2800" dirty="0" smtClean="0">
                <a:cs typeface="Arial" charset="0"/>
              </a:rPr>
              <a:t>ödinger </a:t>
            </a:r>
            <a:r>
              <a:rPr lang="en-US" sz="2800" dirty="0">
                <a:cs typeface="Arial" charset="0"/>
              </a:rPr>
              <a:t>equation for </a:t>
            </a:r>
            <a:r>
              <a:rPr lang="en-US" sz="2800" dirty="0" smtClean="0">
                <a:cs typeface="Arial" charset="0"/>
              </a:rPr>
              <a:t>a </a:t>
            </a:r>
            <a:r>
              <a:rPr lang="en-US" sz="2800" dirty="0" err="1" smtClean="0">
                <a:cs typeface="Arial" charset="0"/>
              </a:rPr>
              <a:t>hydrogenic</a:t>
            </a:r>
            <a:r>
              <a:rPr lang="en-US" sz="2800" dirty="0" smtClean="0">
                <a:cs typeface="Arial" charset="0"/>
              </a:rPr>
              <a:t> atom can </a:t>
            </a:r>
            <a:r>
              <a:rPr lang="en-US" sz="2800" dirty="0">
                <a:cs typeface="Arial" charset="0"/>
              </a:rPr>
              <a:t>be solved </a:t>
            </a:r>
            <a:r>
              <a:rPr lang="en-US" sz="2800" dirty="0" smtClean="0">
                <a:cs typeface="Arial" charset="0"/>
              </a:rPr>
              <a:t>exactly analytically after a complete separation of variables.</a:t>
            </a:r>
            <a:endParaRPr lang="en-US" sz="2800" dirty="0">
              <a:cs typeface="Arial" charset="0"/>
            </a:endParaRPr>
          </a:p>
          <a:p>
            <a:r>
              <a:rPr lang="en-US" sz="2800" dirty="0">
                <a:cs typeface="Arial" charset="0"/>
              </a:rPr>
              <a:t>The </a:t>
            </a:r>
            <a:r>
              <a:rPr lang="en-US" sz="2800" dirty="0" smtClean="0">
                <a:cs typeface="Arial" charset="0"/>
              </a:rPr>
              <a:t>electronic wave </a:t>
            </a:r>
            <a:r>
              <a:rPr lang="en-US" sz="2800" dirty="0">
                <a:cs typeface="Arial" charset="0"/>
              </a:rPr>
              <a:t>function is a product of </a:t>
            </a:r>
            <a:r>
              <a:rPr lang="en-US" sz="2800" dirty="0" smtClean="0">
                <a:cs typeface="Arial" charset="0"/>
              </a:rPr>
              <a:t>the radial </a:t>
            </a:r>
            <a:r>
              <a:rPr lang="en-US" sz="2800" dirty="0">
                <a:cs typeface="Arial" charset="0"/>
              </a:rPr>
              <a:t>part </a:t>
            </a:r>
            <a:r>
              <a:rPr lang="en-US" sz="2800" dirty="0" smtClean="0">
                <a:cs typeface="Arial" charset="0"/>
              </a:rPr>
              <a:t>(an associated </a:t>
            </a:r>
            <a:r>
              <a:rPr lang="en-US" sz="2800" dirty="0">
                <a:cs typeface="Arial" charset="0"/>
              </a:rPr>
              <a:t>Laguerre </a:t>
            </a:r>
            <a:r>
              <a:rPr lang="en-US" sz="2800" dirty="0" smtClean="0">
                <a:cs typeface="Arial" charset="0"/>
              </a:rPr>
              <a:t>polynomial and the Slater-type orbital) </a:t>
            </a:r>
            <a:r>
              <a:rPr lang="en-US" sz="2800" dirty="0">
                <a:cs typeface="Arial" charset="0"/>
              </a:rPr>
              <a:t>and </a:t>
            </a:r>
            <a:r>
              <a:rPr lang="en-US" sz="2800" dirty="0" smtClean="0">
                <a:cs typeface="Arial" charset="0"/>
              </a:rPr>
              <a:t>the angular </a:t>
            </a:r>
            <a:r>
              <a:rPr lang="en-US" sz="2800" dirty="0">
                <a:cs typeface="Arial" charset="0"/>
              </a:rPr>
              <a:t>part </a:t>
            </a:r>
            <a:r>
              <a:rPr lang="en-US" sz="2800" dirty="0" smtClean="0">
                <a:cs typeface="Arial" charset="0"/>
              </a:rPr>
              <a:t>(a spherical harmonics).</a:t>
            </a:r>
            <a:endParaRPr lang="en-US" sz="2800" dirty="0">
              <a:cs typeface="Arial" charset="0"/>
            </a:endParaRPr>
          </a:p>
          <a:p>
            <a:r>
              <a:rPr lang="en-US" sz="2800" dirty="0" smtClean="0">
                <a:cs typeface="Arial" charset="0"/>
              </a:rPr>
              <a:t>There are 3 quantum numbers </a:t>
            </a:r>
            <a:r>
              <a:rPr lang="en-US" sz="2800" i="1" dirty="0" smtClean="0">
                <a:cs typeface="Arial" charset="0"/>
              </a:rPr>
              <a:t>n</a:t>
            </a:r>
            <a:r>
              <a:rPr lang="en-US" sz="2800" dirty="0" smtClean="0">
                <a:cs typeface="Arial" charset="0"/>
              </a:rPr>
              <a:t>, </a:t>
            </a:r>
            <a:r>
              <a:rPr lang="en-US" sz="2800" i="1" dirty="0" smtClean="0">
                <a:cs typeface="Arial" charset="0"/>
              </a:rPr>
              <a:t>l</a:t>
            </a:r>
            <a:r>
              <a:rPr lang="en-US" sz="2800" dirty="0" smtClean="0">
                <a:cs typeface="Arial" charset="0"/>
              </a:rPr>
              <a:t>, and </a:t>
            </a:r>
            <a:r>
              <a:rPr lang="en-US" sz="2800" i="1" dirty="0" smtClean="0">
                <a:cs typeface="Arial" charset="0"/>
              </a:rPr>
              <a:t>m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r>
              <a:rPr lang="en-US" sz="2800" dirty="0" smtClean="0">
                <a:cs typeface="Arial" charset="0"/>
              </a:rPr>
              <a:t>The discrete energy eigenvalues are negative and </a:t>
            </a:r>
            <a:r>
              <a:rPr lang="en-US" sz="2800" dirty="0">
                <a:cs typeface="Arial" charset="0"/>
              </a:rPr>
              <a:t>inversely proportional to </a:t>
            </a:r>
            <a:r>
              <a:rPr lang="en-US" sz="2800" i="1" dirty="0" smtClean="0">
                <a:cs typeface="Arial" charset="0"/>
              </a:rPr>
              <a:t>n</a:t>
            </a:r>
            <a:r>
              <a:rPr lang="en-US" sz="2800" baseline="30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. </a:t>
            </a:r>
            <a:endParaRPr lang="en-US" sz="28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75" y="3796274"/>
            <a:ext cx="3388662" cy="1477109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potential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potential energy </a:t>
            </a:r>
            <a:r>
              <a:rPr lang="en-US" dirty="0" smtClean="0"/>
              <a:t>between a nucleus with</a:t>
            </a:r>
            <a:r>
              <a:rPr lang="en-US" i="1" dirty="0" smtClean="0"/>
              <a:t> </a:t>
            </a:r>
            <a:r>
              <a:rPr lang="en-US" dirty="0" smtClean="0"/>
              <a:t>atomic number </a:t>
            </a:r>
            <a:r>
              <a:rPr lang="en-US" i="1" dirty="0" smtClean="0"/>
              <a:t>Z </a:t>
            </a:r>
            <a:r>
              <a:rPr lang="en-US" dirty="0" smtClean="0"/>
              <a:t>and an electron is</a:t>
            </a:r>
            <a:endParaRPr lang="en-US" dirty="0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3505200" y="4724400"/>
            <a:ext cx="6096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48000" y="5334000"/>
            <a:ext cx="1844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</a:rPr>
              <a:t>Inversely proportional to distance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600200" y="2971800"/>
            <a:ext cx="259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Proportional to nuclear charge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2590800" y="3733800"/>
            <a:ext cx="685800" cy="6858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1828800" y="4267200"/>
            <a:ext cx="609600" cy="609600"/>
          </a:xfrm>
          <a:prstGeom prst="ellips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57200" y="4876800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Attractive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021657"/>
            <a:ext cx="4292282" cy="3109268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 rot="14403861">
            <a:off x="5518229" y="4435718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2950209">
            <a:off x="2552700" y="5191544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Hamiltonian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Classical total energy in Cartesian coordinates is</a:t>
            </a:r>
            <a:endParaRPr lang="en-US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333234"/>
              </p:ext>
            </p:extLst>
          </p:nvPr>
        </p:nvGraphicFramePr>
        <p:xfrm>
          <a:off x="1524000" y="2590800"/>
          <a:ext cx="6056313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Equation" r:id="rId4" imgW="2209800" imgH="977900" progId="Equation.DSMT4">
                  <p:embed/>
                </p:oleObj>
              </mc:Choice>
              <mc:Fallback>
                <p:oleObj name="Equation" r:id="rId4" imgW="2209800" imgH="977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90800"/>
                        <a:ext cx="6056313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2133600" y="4114800"/>
            <a:ext cx="1447800" cy="914400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581400" y="4114800"/>
            <a:ext cx="30480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600200" y="5105400"/>
            <a:ext cx="259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Center of mass motion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114800" y="5105400"/>
            <a:ext cx="205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Relative motion</a:t>
            </a:r>
            <a:endParaRPr lang="en-US" dirty="0">
              <a:solidFill>
                <a:srgbClr val="FF3300"/>
              </a:solidFill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973768"/>
              </p:ext>
            </p:extLst>
          </p:nvPr>
        </p:nvGraphicFramePr>
        <p:xfrm>
          <a:off x="1103312" y="5923444"/>
          <a:ext cx="7202488" cy="934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Equation" r:id="rId6" imgW="3517900" imgH="457200" progId="Equation.DSMT4">
                  <p:embed/>
                </p:oleObj>
              </mc:Choice>
              <mc:Fallback>
                <p:oleObj name="Equation" r:id="rId6" imgW="3517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2" y="5923444"/>
                        <a:ext cx="7202488" cy="934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 rot="1665724">
            <a:off x="3315236" y="3329540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65724">
            <a:off x="4399166" y="3329541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65724">
            <a:off x="5749242" y="3328050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65724">
            <a:off x="2080062" y="5164619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65724">
            <a:off x="4236773" y="5164619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65724">
            <a:off x="6081011" y="5176500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665724">
            <a:off x="7526188" y="5163873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Schrödinger equation</a:t>
            </a:r>
            <a:endParaRPr lang="en-US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200498"/>
              </p:ext>
            </p:extLst>
          </p:nvPr>
        </p:nvGraphicFramePr>
        <p:xfrm>
          <a:off x="228600" y="3048000"/>
          <a:ext cx="8701088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" name="Equation" r:id="rId4" imgW="3175000" imgH="533400" progId="Equation.DSMT4">
                  <p:embed/>
                </p:oleObj>
              </mc:Choice>
              <mc:Fallback>
                <p:oleObj name="Equation" r:id="rId4" imgW="3175000" imgH="533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0"/>
                        <a:ext cx="8701088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905000" y="4800600"/>
            <a:ext cx="5486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6-dimensional equation</a:t>
            </a:r>
            <a:r>
              <a:rPr lang="en-US" sz="3200" i="1" dirty="0" smtClean="0">
                <a:solidFill>
                  <a:srgbClr val="00B050"/>
                </a:solidFill>
              </a:rPr>
              <a:t>!</a:t>
            </a:r>
            <a:endParaRPr lang="en-US" sz="3200" i="1" dirty="0">
              <a:solidFill>
                <a:srgbClr val="00B050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20700" y="3200400"/>
            <a:ext cx="1447800" cy="1143000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133600" y="3124200"/>
            <a:ext cx="3048000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-76200" y="2286000"/>
            <a:ext cx="259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Center of mass motion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590800" y="2286000"/>
            <a:ext cx="205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Relative motion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665724">
            <a:off x="1567030" y="2445494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65724">
            <a:off x="3192329" y="2445493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65724">
            <a:off x="4545315" y="2445493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65724">
            <a:off x="6114604" y="2445492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6" grpId="0" animBg="1"/>
      <p:bldP spid="16" grpId="1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variables</a:t>
            </a:r>
            <a:endParaRPr lang="en-US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879859"/>
              </p:ext>
            </p:extLst>
          </p:nvPr>
        </p:nvGraphicFramePr>
        <p:xfrm>
          <a:off x="336303" y="1905000"/>
          <a:ext cx="8502897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33" name="Equation" r:id="rId4" imgW="3543300" imgH="1524000" progId="Equation.DSMT4">
                  <p:embed/>
                </p:oleObj>
              </mc:Choice>
              <mc:Fallback>
                <p:oleObj name="Equation" r:id="rId4" imgW="3543300" imgH="152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03" y="1905000"/>
                        <a:ext cx="8502897" cy="365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68300" y="4340225"/>
            <a:ext cx="2070100" cy="1219200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514600" y="4340225"/>
            <a:ext cx="3124200" cy="1219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6200" y="5559425"/>
            <a:ext cx="259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Center of mass motion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200400" y="5559425"/>
            <a:ext cx="205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Relative motion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477000" y="4568825"/>
            <a:ext cx="251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Separable into   3 + 3 dimensions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665724">
            <a:off x="5694979" y="1393354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65724">
            <a:off x="2062307" y="2652731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65724">
            <a:off x="3772436" y="2652729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65724">
            <a:off x="7970537" y="1417303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8184329">
            <a:off x="6163810" y="5217703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Schrödinger equation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Schrödinger equations</a:t>
            </a:r>
            <a:endParaRPr lang="en-US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474028"/>
              </p:ext>
            </p:extLst>
          </p:nvPr>
        </p:nvGraphicFramePr>
        <p:xfrm>
          <a:off x="381000" y="2362200"/>
          <a:ext cx="6246813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85" name="Equation" r:id="rId4" imgW="2603500" imgH="914400" progId="Equation.DSMT4">
                  <p:embed/>
                </p:oleObj>
              </mc:Choice>
              <mc:Fallback>
                <p:oleObj name="Equation" r:id="rId4" imgW="26035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6246813" cy="219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724400" y="2438400"/>
            <a:ext cx="449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Hydrogen’s gas-phase dynamics (3D particle in a box)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598920" y="3358563"/>
            <a:ext cx="2514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Hydrogen’s </a:t>
            </a:r>
            <a:r>
              <a:rPr lang="en-US" smtClean="0">
                <a:solidFill>
                  <a:srgbClr val="FF3300"/>
                </a:solidFill>
              </a:rPr>
              <a:t>atomic electronic structure</a:t>
            </a:r>
            <a:endParaRPr lang="en-US" dirty="0">
              <a:solidFill>
                <a:srgbClr val="FF3300"/>
              </a:solidFill>
            </a:endParaRP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843124"/>
              </p:ext>
            </p:extLst>
          </p:nvPr>
        </p:nvGraphicFramePr>
        <p:xfrm>
          <a:off x="944563" y="5195888"/>
          <a:ext cx="7310437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86" name="Equation" r:id="rId6" imgW="2667000" imgH="495300" progId="Equation.DSMT4">
                  <p:embed/>
                </p:oleObj>
              </mc:Choice>
              <mc:Fallback>
                <p:oleObj name="Equation" r:id="rId6" imgW="26670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5195888"/>
                        <a:ext cx="7310437" cy="1357312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143000" y="4719935"/>
            <a:ext cx="693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spherical coordinates centered at the nucleus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665724">
            <a:off x="2856450" y="1764079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65724">
            <a:off x="4074578" y="2703105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65724">
            <a:off x="6101552" y="4679810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separation of variables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Schr</a:t>
            </a:r>
            <a:r>
              <a:rPr lang="en-US" dirty="0">
                <a:cs typeface="Arial" charset="0"/>
              </a:rPr>
              <a:t>ödinger </a:t>
            </a:r>
            <a:r>
              <a:rPr lang="en-US" dirty="0" smtClean="0">
                <a:cs typeface="Arial" charset="0"/>
              </a:rPr>
              <a:t>eq. for electronic structure:</a:t>
            </a:r>
            <a:r>
              <a:rPr lang="en-US" dirty="0">
                <a:cs typeface="Arial" charset="0"/>
              </a:rPr>
              <a:t/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/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/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/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/>
            </a:r>
            <a:br>
              <a:rPr lang="en-US" dirty="0">
                <a:cs typeface="Arial" charset="0"/>
              </a:rPr>
            </a:br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Can we </a:t>
            </a:r>
            <a:r>
              <a:rPr lang="en-US" dirty="0" smtClean="0">
                <a:cs typeface="Arial" charset="0"/>
              </a:rPr>
              <a:t>further separate variables? YES</a:t>
            </a:r>
            <a:endParaRPr lang="en-US" b="1" dirty="0">
              <a:cs typeface="Arial" charset="0"/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741482"/>
              </p:ext>
            </p:extLst>
          </p:nvPr>
        </p:nvGraphicFramePr>
        <p:xfrm>
          <a:off x="1060450" y="2372023"/>
          <a:ext cx="7240588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" name="Equation" r:id="rId4" imgW="2641600" imgH="495300" progId="Equation.DSMT4">
                  <p:embed/>
                </p:oleObj>
              </mc:Choice>
              <mc:Fallback>
                <p:oleObj name="Equation" r:id="rId4" imgW="2641600" imgH="495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2372023"/>
                        <a:ext cx="7240588" cy="1357312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362200" y="3805535"/>
            <a:ext cx="472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3300"/>
                </a:solidFill>
              </a:rPr>
              <a:t>Still 3 dimensional</a:t>
            </a:r>
            <a:r>
              <a:rPr lang="en-US" sz="2800" i="1" dirty="0" smtClean="0">
                <a:solidFill>
                  <a:srgbClr val="FF3300"/>
                </a:solidFill>
              </a:rPr>
              <a:t>!</a:t>
            </a:r>
            <a:endParaRPr lang="en-US" sz="2800" i="1" dirty="0">
              <a:solidFill>
                <a:srgbClr val="FF3300"/>
              </a:solidFill>
            </a:endParaRPr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826176"/>
              </p:ext>
            </p:extLst>
          </p:nvPr>
        </p:nvGraphicFramePr>
        <p:xfrm>
          <a:off x="1752600" y="5400675"/>
          <a:ext cx="56388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" name="Equation" r:id="rId6" imgW="1485720" imgH="203040" progId="Equation.DSMT4">
                  <p:embed/>
                </p:oleObj>
              </mc:Choice>
              <mc:Fallback>
                <p:oleObj name="Equation" r:id="rId6" imgW="148572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00675"/>
                        <a:ext cx="5638800" cy="77152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separation of variables</a:t>
            </a:r>
            <a:endParaRPr lang="en-US" dirty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651537"/>
              </p:ext>
            </p:extLst>
          </p:nvPr>
        </p:nvGraphicFramePr>
        <p:xfrm>
          <a:off x="1174750" y="1422400"/>
          <a:ext cx="6867525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5" name="Equation" r:id="rId4" imgW="4775200" imgH="3098800" progId="Equation.DSMT4">
                  <p:embed/>
                </p:oleObj>
              </mc:Choice>
              <mc:Fallback>
                <p:oleObj name="Equation" r:id="rId4" imgW="4775200" imgH="3098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1422400"/>
                        <a:ext cx="6867525" cy="4452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AutoShape 6"/>
          <p:cNvSpPr>
            <a:spLocks/>
          </p:cNvSpPr>
          <p:nvPr/>
        </p:nvSpPr>
        <p:spPr bwMode="auto">
          <a:xfrm rot="16200000">
            <a:off x="3848100" y="4457700"/>
            <a:ext cx="304800" cy="2971800"/>
          </a:xfrm>
          <a:prstGeom prst="leftBrace">
            <a:avLst>
              <a:gd name="adj1" fmla="val 8125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905000" y="6096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Function of just </a:t>
            </a:r>
            <a:r>
              <a:rPr lang="en-US" i="1" dirty="0">
                <a:solidFill>
                  <a:srgbClr val="0070C0"/>
                </a:solidFill>
              </a:rPr>
              <a:t>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416" name="AutoShape 8"/>
          <p:cNvSpPr>
            <a:spLocks/>
          </p:cNvSpPr>
          <p:nvPr/>
        </p:nvSpPr>
        <p:spPr bwMode="auto">
          <a:xfrm rot="16200000">
            <a:off x="5913437" y="5456237"/>
            <a:ext cx="288925" cy="990600"/>
          </a:xfrm>
          <a:prstGeom prst="leftBrace">
            <a:avLst>
              <a:gd name="adj1" fmla="val 28571"/>
              <a:gd name="adj2" fmla="val 50000"/>
            </a:avLst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648200" y="6096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Function of just </a:t>
            </a:r>
            <a:r>
              <a:rPr lang="el-GR" i="1" dirty="0">
                <a:solidFill>
                  <a:srgbClr val="00B050"/>
                </a:solidFill>
                <a:cs typeface="Arial" charset="0"/>
              </a:rPr>
              <a:t>φ</a:t>
            </a:r>
            <a:r>
              <a:rPr lang="en-US" i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00B050"/>
                </a:solidFill>
                <a:cs typeface="Arial" charset="0"/>
              </a:rPr>
              <a:t>and </a:t>
            </a:r>
            <a:r>
              <a:rPr lang="el-GR" i="1" dirty="0">
                <a:solidFill>
                  <a:srgbClr val="00B050"/>
                </a:solidFill>
                <a:cs typeface="Arial" charset="0"/>
              </a:rPr>
              <a:t>θ</a:t>
            </a:r>
            <a:endParaRPr lang="el-GR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066800" y="2171700"/>
            <a:ext cx="70866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990600" y="3733799"/>
            <a:ext cx="7086600" cy="7351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997131" y="4460079"/>
            <a:ext cx="7086600" cy="7215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1065212" y="5151438"/>
            <a:ext cx="70866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Down Arrow 11"/>
          <p:cNvSpPr/>
          <p:nvPr/>
        </p:nvSpPr>
        <p:spPr>
          <a:xfrm rot="9093629">
            <a:off x="5334000" y="4961709"/>
            <a:ext cx="381000" cy="914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nimBg="1"/>
      <p:bldP spid="17420" grpId="0" animBg="1"/>
      <p:bldP spid="17421" grpId="0" animBg="1"/>
      <p:bldP spid="17422" grpId="0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66FF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14907</TotalTime>
  <Words>460</Words>
  <Application>Microsoft Macintosh PowerPoint</Application>
  <PresentationFormat>On-screen Show (4:3)</PresentationFormat>
  <Paragraphs>87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Wingdings</vt:lpstr>
      <vt:lpstr>Arial</vt:lpstr>
      <vt:lpstr>Network</vt:lpstr>
      <vt:lpstr>Equation</vt:lpstr>
      <vt:lpstr>Lecture 17 Hydrogenic atoms. I</vt:lpstr>
      <vt:lpstr>Hydrogenic atoms</vt:lpstr>
      <vt:lpstr>Coulomb potential</vt:lpstr>
      <vt:lpstr>Classical Hamiltonian</vt:lpstr>
      <vt:lpstr>The Schrödinger equation</vt:lpstr>
      <vt:lpstr>Separation of variables</vt:lpstr>
      <vt:lpstr>The Schrödinger equation</vt:lpstr>
      <vt:lpstr>Further separation of variables</vt:lpstr>
      <vt:lpstr>Further separation of variables</vt:lpstr>
      <vt:lpstr>Particle on a sphere redux</vt:lpstr>
      <vt:lpstr>Radial and angular components</vt:lpstr>
      <vt:lpstr>Centrifugal force</vt:lpstr>
      <vt:lpstr>The radial part</vt:lpstr>
      <vt:lpstr>The radial solutions</vt:lpstr>
      <vt:lpstr>The Slater-type orbital</vt:lpstr>
      <vt:lpstr>The radial solutions</vt:lpstr>
      <vt:lpstr>Verification</vt:lpstr>
      <vt:lpstr>Wave functions</vt:lpstr>
      <vt:lpstr>Erwin Schrödinger in 1926</vt:lpstr>
      <vt:lpstr>Summary</vt:lpstr>
    </vt:vector>
  </TitlesOfParts>
  <Company>University of Florida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13</dc:title>
  <dc:creator>So Hirata</dc:creator>
  <cp:lastModifiedBy>Microsoft Office User</cp:lastModifiedBy>
  <cp:revision>348</cp:revision>
  <dcterms:created xsi:type="dcterms:W3CDTF">2004-12-14T22:16:04Z</dcterms:created>
  <dcterms:modified xsi:type="dcterms:W3CDTF">2018-02-23T18:56:16Z</dcterms:modified>
</cp:coreProperties>
</file>