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sldIdLst>
    <p:sldId id="644" r:id="rId2"/>
    <p:sldId id="595" r:id="rId3"/>
    <p:sldId id="64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4" r:id="rId12"/>
    <p:sldId id="605" r:id="rId13"/>
    <p:sldId id="646" r:id="rId14"/>
    <p:sldId id="647" r:id="rId15"/>
    <p:sldId id="606" r:id="rId16"/>
    <p:sldId id="60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138" d="100"/>
          <a:sy n="138" d="100"/>
        </p:scale>
        <p:origin x="-112" y="-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93D59-6D93-934B-900F-C12E859D20F6}" type="slidenum">
              <a:rPr lang="en-US"/>
              <a:pPr/>
              <a:t>2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93D59-6D93-934B-900F-C12E859D20F6}" type="slidenum">
              <a:rPr lang="en-US"/>
              <a:pPr/>
              <a:t>3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7F76-3537-F948-B233-5C1476EBBC68}" type="slidenum">
              <a:rPr lang="en-US"/>
              <a:pPr/>
              <a:t>4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A01E0-1D97-9B45-AC52-566DFD66081E}" type="slidenum">
              <a:rPr lang="en-US"/>
              <a:pPr/>
              <a:t>5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4D9CC-A0DA-3245-9341-03D05A544578}" type="slidenum">
              <a:rPr lang="en-US"/>
              <a:pPr/>
              <a:t>6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73A7E-DADF-594A-A130-E5BBC56E9288}" type="slidenum">
              <a:rPr lang="en-US"/>
              <a:pPr/>
              <a:t>9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9657B-7312-CD46-ADB6-2B5664E89083}" type="slidenum">
              <a:rPr lang="en-US"/>
              <a:pPr/>
              <a:t>15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553C-A0C1-6A4B-B811-2939E569BE7D}" type="slidenum">
              <a:rPr lang="en-US"/>
              <a:pPr/>
              <a:t>16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16</a:t>
            </a:r>
            <a:br>
              <a:rPr lang="en-US" sz="5400" dirty="0" smtClean="0"/>
            </a:br>
            <a:r>
              <a:rPr lang="en-US" sz="3200" dirty="0" smtClean="0"/>
              <a:t>Tunneling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Energy </a:t>
            </a:r>
            <a:r>
              <a:rPr lang="en-US" altLang="ja-JP" i="1" dirty="0" smtClean="0">
                <a:cs typeface="ＭＳ Ｐゴシック" charset="0"/>
              </a:rPr>
              <a:t>E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dirty="0" smtClean="0">
                <a:cs typeface="ＭＳ Ｐゴシック" charset="0"/>
              </a:rPr>
              <a:t>thus, </a:t>
            </a:r>
            <a:r>
              <a:rPr lang="en-US" altLang="ja-JP" i="1" dirty="0" smtClean="0">
                <a:cs typeface="ＭＳ Ｐゴシック" charset="0"/>
              </a:rPr>
              <a:t>k</a:t>
            </a:r>
            <a:r>
              <a:rPr lang="en-US" altLang="ja-JP" dirty="0" smtClean="0">
                <a:cs typeface="ＭＳ Ｐゴシック" charset="0"/>
              </a:rPr>
              <a:t> and </a:t>
            </a:r>
            <a:r>
              <a:rPr lang="el-GR" i="1" dirty="0" smtClean="0">
                <a:cs typeface="Arial" charset="0"/>
              </a:rPr>
              <a:t>κ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are known.</a:t>
            </a:r>
            <a:endParaRPr lang="en-US" altLang="ja-JP" dirty="0" smtClean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</a:t>
            </a:r>
            <a:r>
              <a:rPr lang="en-US" altLang="ja-JP" dirty="0">
                <a:cs typeface="ＭＳ Ｐゴシック" charset="0"/>
              </a:rPr>
              <a:t>have five unknowns: </a:t>
            </a:r>
            <a:r>
              <a:rPr lang="en-US" altLang="ja-JP" i="1" dirty="0">
                <a:cs typeface="ＭＳ Ｐゴシック" charset="0"/>
              </a:rPr>
              <a:t>A, B, C, D, A</a:t>
            </a:r>
            <a:r>
              <a:rPr lang="el-GR" dirty="0">
                <a:cs typeface="Arial" charset="0"/>
              </a:rPr>
              <a:t>΄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We have four boundary conditions.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 fifth condition comes from the normalization, determining all five </a:t>
            </a:r>
            <a:r>
              <a:rPr lang="en-US" altLang="ja-JP" dirty="0" smtClean="0">
                <a:cs typeface="ＭＳ Ｐゴシック" charset="0"/>
              </a:rPr>
              <a:t>unknowns.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want to determine </a:t>
            </a:r>
            <a:r>
              <a:rPr lang="en-US" altLang="ja-JP" dirty="0">
                <a:cs typeface="ＭＳ Ｐゴシック" charset="0"/>
              </a:rPr>
              <a:t>the transmission probability </a:t>
            </a:r>
            <a:r>
              <a:rPr lang="en-US" altLang="ja-JP" i="1" dirty="0">
                <a:cs typeface="ＭＳ Ｐゴシック" charset="0"/>
              </a:rPr>
              <a:t>|A</a:t>
            </a:r>
            <a:r>
              <a:rPr lang="el-GR" dirty="0">
                <a:cs typeface="Arial" charset="0"/>
              </a:rPr>
              <a:t>΄</a:t>
            </a:r>
            <a:r>
              <a:rPr lang="en-US" altLang="ja-JP" i="1" dirty="0">
                <a:cs typeface="ＭＳ Ｐゴシック" charset="0"/>
              </a:rPr>
              <a:t>|</a:t>
            </a:r>
            <a:r>
              <a:rPr lang="en-US" altLang="ja-JP" baseline="30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/ |</a:t>
            </a:r>
            <a:r>
              <a:rPr lang="en-US" altLang="ja-JP" i="1" dirty="0">
                <a:cs typeface="ＭＳ Ｐゴシック" charset="0"/>
              </a:rPr>
              <a:t>A</a:t>
            </a:r>
            <a:r>
              <a:rPr lang="en-US" altLang="ja-JP" dirty="0">
                <a:cs typeface="ＭＳ Ｐゴシック" charset="0"/>
              </a:rPr>
              <a:t>|</a:t>
            </a:r>
            <a:r>
              <a:rPr lang="en-US" altLang="ja-JP" baseline="30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. In fact, with the four boundary conditions </a:t>
            </a:r>
            <a:r>
              <a:rPr lang="en-US" altLang="ja-JP" dirty="0" smtClean="0">
                <a:cs typeface="ＭＳ Ｐゴシック" charset="0"/>
              </a:rPr>
              <a:t>alone (without normalization), </a:t>
            </a:r>
            <a:r>
              <a:rPr lang="en-US" altLang="ja-JP" dirty="0">
                <a:cs typeface="ＭＳ Ｐゴシック" charset="0"/>
              </a:rPr>
              <a:t>we can find </a:t>
            </a:r>
            <a:r>
              <a:rPr lang="en-US" altLang="ja-JP" dirty="0" smtClean="0">
                <a:cs typeface="ＭＳ Ｐゴシック" charset="0"/>
              </a:rPr>
              <a:t>four </a:t>
            </a:r>
            <a:r>
              <a:rPr lang="en-US" altLang="ja-JP" i="1" dirty="0" smtClean="0">
                <a:cs typeface="ＭＳ Ｐゴシック" charset="0"/>
              </a:rPr>
              <a:t>ratios</a:t>
            </a:r>
            <a:r>
              <a:rPr lang="en-US" altLang="ja-JP" dirty="0" smtClean="0">
                <a:cs typeface="ＭＳ Ｐゴシック" charset="0"/>
              </a:rPr>
              <a:t>: </a:t>
            </a:r>
            <a:r>
              <a:rPr lang="en-US" altLang="ja-JP" i="1" dirty="0">
                <a:cs typeface="ＭＳ Ｐゴシック" charset="0"/>
              </a:rPr>
              <a:t>B/A, C/A, D/A, A</a:t>
            </a:r>
            <a:r>
              <a:rPr lang="el-GR" dirty="0">
                <a:cs typeface="Arial" charset="0"/>
              </a:rPr>
              <a:t>΄</a:t>
            </a:r>
            <a:r>
              <a:rPr lang="en-US" altLang="ja-JP" i="1" dirty="0">
                <a:cs typeface="ＭＳ Ｐゴシック" charset="0"/>
              </a:rPr>
              <a:t>/A</a:t>
            </a:r>
            <a:r>
              <a:rPr lang="en-US" altLang="ja-JP" dirty="0">
                <a:cs typeface="ＭＳ Ｐゴシック" charset="0"/>
              </a:rPr>
              <a:t>.</a:t>
            </a:r>
            <a:endParaRPr lang="en-US" altLang="ja-JP" i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305800" cy="3048000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For a high, wide barrier, the transmission probability </a:t>
            </a:r>
            <a:r>
              <a:rPr lang="en-US" altLang="ja-JP" b="1" dirty="0">
                <a:cs typeface="ＭＳ Ｐゴシック" charset="0"/>
              </a:rPr>
              <a:t>decreases</a:t>
            </a:r>
            <a:r>
              <a:rPr lang="en-US" altLang="ja-JP" dirty="0">
                <a:cs typeface="ＭＳ Ｐゴシック" charset="0"/>
              </a:rPr>
              <a:t> exponentially with</a:t>
            </a:r>
          </a:p>
          <a:p>
            <a:pPr lvl="1"/>
            <a:r>
              <a:rPr lang="en-US" altLang="ja-JP" sz="3000" b="1" dirty="0" smtClean="0">
                <a:cs typeface="ＭＳ Ｐゴシック" charset="0"/>
              </a:rPr>
              <a:t>Thickness </a:t>
            </a:r>
            <a:r>
              <a:rPr lang="en-US" altLang="ja-JP" sz="3000" b="1" dirty="0">
                <a:cs typeface="ＭＳ Ｐゴシック" charset="0"/>
              </a:rPr>
              <a:t>of barrier</a:t>
            </a:r>
            <a:r>
              <a:rPr lang="en-US" altLang="ja-JP" sz="3000" dirty="0">
                <a:cs typeface="ＭＳ Ｐゴシック" charset="0"/>
              </a:rPr>
              <a:t>,</a:t>
            </a:r>
          </a:p>
          <a:p>
            <a:pPr lvl="1"/>
            <a:r>
              <a:rPr lang="en-US" altLang="ja-JP" sz="3000" b="1" dirty="0" smtClean="0">
                <a:cs typeface="ＭＳ Ｐゴシック" charset="0"/>
              </a:rPr>
              <a:t>Square root </a:t>
            </a:r>
            <a:r>
              <a:rPr lang="en-US" altLang="ja-JP" sz="3000" b="1" dirty="0">
                <a:cs typeface="ＭＳ Ｐゴシック" charset="0"/>
              </a:rPr>
              <a:t>of </a:t>
            </a:r>
            <a:r>
              <a:rPr lang="en-US" altLang="ja-JP" sz="3000" b="1" dirty="0" smtClean="0">
                <a:cs typeface="ＭＳ Ｐゴシック" charset="0"/>
              </a:rPr>
              <a:t>particle </a:t>
            </a:r>
            <a:r>
              <a:rPr lang="en-US" altLang="ja-JP" sz="3000" b="1" dirty="0">
                <a:cs typeface="ＭＳ Ｐゴシック" charset="0"/>
              </a:rPr>
              <a:t>mass</a:t>
            </a:r>
            <a:r>
              <a:rPr lang="en-US" altLang="ja-JP" sz="3000" dirty="0">
                <a:cs typeface="ＭＳ Ｐゴシック" charset="0"/>
              </a:rPr>
              <a:t>,</a:t>
            </a:r>
          </a:p>
          <a:p>
            <a:pPr lvl="1"/>
            <a:r>
              <a:rPr lang="en-US" altLang="ja-JP" sz="3000" b="1" dirty="0" smtClean="0">
                <a:cs typeface="ＭＳ Ｐゴシック" charset="0"/>
              </a:rPr>
              <a:t>Square root </a:t>
            </a:r>
            <a:r>
              <a:rPr lang="en-US" altLang="ja-JP" sz="3000" b="1" dirty="0">
                <a:cs typeface="ＭＳ Ｐゴシック" charset="0"/>
              </a:rPr>
              <a:t>of </a:t>
            </a:r>
            <a:r>
              <a:rPr lang="en-US" altLang="ja-JP" sz="3000" b="1" dirty="0" smtClean="0">
                <a:cs typeface="ＭＳ Ｐゴシック" charset="0"/>
              </a:rPr>
              <a:t>energy deficit </a:t>
            </a:r>
            <a:r>
              <a:rPr lang="en-US" altLang="ja-JP" sz="3000" i="1" dirty="0">
                <a:cs typeface="ＭＳ Ｐゴシック" charset="0"/>
              </a:rPr>
              <a:t>V</a:t>
            </a:r>
            <a:r>
              <a:rPr lang="en-US" altLang="ja-JP" sz="3000" i="1" dirty="0">
                <a:cs typeface="Arial" charset="0"/>
              </a:rPr>
              <a:t>–</a:t>
            </a:r>
            <a:r>
              <a:rPr lang="en-US" altLang="ja-JP" sz="3000" i="1" dirty="0">
                <a:cs typeface="ＭＳ Ｐゴシック" charset="0"/>
              </a:rPr>
              <a:t>E</a:t>
            </a:r>
            <a:r>
              <a:rPr lang="en-US" altLang="ja-JP" sz="3000" dirty="0">
                <a:cs typeface="ＭＳ Ｐゴシック" charset="0"/>
              </a:rPr>
              <a:t>.</a:t>
            </a:r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154909"/>
              </p:ext>
            </p:extLst>
          </p:nvPr>
        </p:nvGraphicFramePr>
        <p:xfrm>
          <a:off x="1066800" y="1600200"/>
          <a:ext cx="248443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8" name="Equation" r:id="rId3" imgW="774700" imgH="584200" progId="Equation.DSMT4">
                  <p:embed/>
                </p:oleObj>
              </mc:Choice>
              <mc:Fallback>
                <p:oleObj name="Equation" r:id="rId3" imgW="774700" imgH="5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2484438" cy="18764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69682"/>
              </p:ext>
            </p:extLst>
          </p:nvPr>
        </p:nvGraphicFramePr>
        <p:xfrm>
          <a:off x="3733800" y="2133600"/>
          <a:ext cx="43434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9" name="Equation" r:id="rId5" imgW="2095500" imgH="457200" progId="Equation.3">
                  <p:embed/>
                </p:oleObj>
              </mc:Choice>
              <mc:Fallback>
                <p:oleObj name="Equation" r:id="rId5" imgW="20955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4343400" cy="9477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86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Tunneling occurs when the particle does </a:t>
            </a:r>
            <a:r>
              <a:rPr lang="en-US" altLang="ja-JP" i="1" dirty="0">
                <a:cs typeface="ＭＳ Ｐゴシック" charset="0"/>
              </a:rPr>
              <a:t>not</a:t>
            </a:r>
            <a:r>
              <a:rPr lang="en-US" altLang="ja-JP" dirty="0">
                <a:cs typeface="ＭＳ Ｐゴシック" charset="0"/>
              </a:rPr>
              <a:t> have enough energy to </a:t>
            </a:r>
            <a:r>
              <a:rPr lang="en-US" altLang="ja-JP" dirty="0" smtClean="0">
                <a:cs typeface="ＭＳ Ｐゴシック" charset="0"/>
              </a:rPr>
              <a:t>overcome the barrier.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Classically</a:t>
            </a:r>
            <a:r>
              <a:rPr lang="en-US" altLang="ja-JP" dirty="0">
                <a:cs typeface="ＭＳ Ｐゴシック" charset="0"/>
              </a:rPr>
              <a:t>, this is </a:t>
            </a:r>
            <a:r>
              <a:rPr lang="en-US" altLang="ja-JP" dirty="0" smtClean="0">
                <a:cs typeface="ＭＳ Ｐゴシック" charset="0"/>
              </a:rPr>
              <a:t>impossible. Within </a:t>
            </a:r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dirty="0" smtClean="0">
                <a:cs typeface="ＭＳ Ｐゴシック" charset="0"/>
              </a:rPr>
              <a:t>barrier, the kinetic energy </a:t>
            </a:r>
            <a:r>
              <a:rPr lang="en-US" altLang="ja-JP" dirty="0">
                <a:cs typeface="ＭＳ Ｐゴシック" charset="0"/>
              </a:rPr>
              <a:t>would be </a:t>
            </a:r>
            <a:r>
              <a:rPr lang="en-US" altLang="ja-JP" dirty="0" smtClean="0">
                <a:cs typeface="ＭＳ Ｐゴシック" charset="0"/>
              </a:rPr>
              <a:t>negative.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Quantum mechanically, </a:t>
            </a:r>
            <a:r>
              <a:rPr lang="en-US" altLang="ja-JP" dirty="0" smtClean="0">
                <a:cs typeface="ＭＳ Ｐゴシック" charset="0"/>
              </a:rPr>
              <a:t>this is possible according to the Schrödinger equation.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(Some argue that the particle can acquire a higher energy necessary to cross the barrier momentarily thanks to the time-energy uncertainty principle).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71800"/>
            <a:ext cx="6248400" cy="3593431"/>
          </a:xfrm>
          <a:prstGeom prst="rect">
            <a:avLst/>
          </a:prstGeom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Permeation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86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have already seen (in harmonic oscillator problem) that a wave function can permeate in the classically forbidden region. This is by the same mechanism that tunneling occurs.</a:t>
            </a:r>
            <a:endParaRPr lang="en-US" altLang="ja-JP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620000" cy="43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inversion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9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Scanning </a:t>
            </a:r>
            <a:r>
              <a:rPr lang="en-US" altLang="ja-JP" smtClean="0">
                <a:cs typeface="ＭＳ Ｐゴシック" charset="0"/>
              </a:rPr>
              <a:t>tunneling microscope</a:t>
            </a:r>
            <a:endParaRPr lang="en-US" altLang="ja-JP" dirty="0"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7093404" cy="407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14600"/>
            <a:ext cx="22225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8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Gold (100) surface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Public image </a:t>
            </a: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from Wikipedia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A particle of energy </a:t>
            </a:r>
            <a:r>
              <a:rPr lang="en-US" altLang="ja-JP" i="1" dirty="0">
                <a:cs typeface="ＭＳ Ｐゴシック" charset="0"/>
              </a:rPr>
              <a:t>E</a:t>
            </a:r>
            <a:r>
              <a:rPr lang="en-US" altLang="ja-JP" dirty="0">
                <a:cs typeface="ＭＳ Ｐゴシック" charset="0"/>
              </a:rPr>
              <a:t> can </a:t>
            </a:r>
            <a:r>
              <a:rPr lang="en-US" altLang="ja-JP" b="1" dirty="0">
                <a:cs typeface="ＭＳ Ｐゴシック" charset="0"/>
              </a:rPr>
              <a:t>tunnel</a:t>
            </a:r>
            <a:r>
              <a:rPr lang="en-US" altLang="ja-JP" dirty="0">
                <a:cs typeface="ＭＳ Ｐゴシック" charset="0"/>
              </a:rPr>
              <a:t> through a barrier of potential height </a:t>
            </a:r>
            <a:r>
              <a:rPr lang="en-US" altLang="ja-JP" i="1" dirty="0">
                <a:cs typeface="ＭＳ Ｐゴシック" charset="0"/>
              </a:rPr>
              <a:t>V</a:t>
            </a:r>
            <a:r>
              <a:rPr lang="en-US" altLang="ja-JP" dirty="0">
                <a:cs typeface="ＭＳ Ｐゴシック" charset="0"/>
              </a:rPr>
              <a:t> &gt; </a:t>
            </a:r>
            <a:r>
              <a:rPr lang="en-US" altLang="ja-JP" i="1" dirty="0">
                <a:cs typeface="ＭＳ Ｐゴシック" charset="0"/>
              </a:rPr>
              <a:t>E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r>
              <a:rPr lang="en-US" altLang="ja-JP" dirty="0">
                <a:cs typeface="ＭＳ Ｐゴシック" charset="0"/>
              </a:rPr>
              <a:t>A particle of energy </a:t>
            </a:r>
            <a:r>
              <a:rPr lang="en-US" altLang="ja-JP" i="1" dirty="0">
                <a:cs typeface="ＭＳ Ｐゴシック" charset="0"/>
              </a:rPr>
              <a:t>E </a:t>
            </a:r>
            <a:r>
              <a:rPr lang="en-US" altLang="ja-JP" dirty="0">
                <a:cs typeface="ＭＳ Ｐゴシック" charset="0"/>
              </a:rPr>
              <a:t>can also </a:t>
            </a:r>
            <a:r>
              <a:rPr lang="en-US" altLang="ja-JP" b="1" dirty="0">
                <a:cs typeface="ＭＳ Ｐゴシック" charset="0"/>
              </a:rPr>
              <a:t>permeate</a:t>
            </a:r>
            <a:r>
              <a:rPr lang="en-US" altLang="ja-JP" dirty="0">
                <a:cs typeface="ＭＳ Ｐゴシック" charset="0"/>
              </a:rPr>
              <a:t> into the </a:t>
            </a:r>
            <a:r>
              <a:rPr lang="en-US" altLang="ja-JP" dirty="0" smtClean="0">
                <a:cs typeface="ＭＳ Ｐゴシック" charset="0"/>
              </a:rPr>
              <a:t>potential wall of </a:t>
            </a:r>
            <a:r>
              <a:rPr lang="en-US" altLang="ja-JP" i="1" dirty="0">
                <a:cs typeface="ＭＳ Ｐゴシック" charset="0"/>
              </a:rPr>
              <a:t>V</a:t>
            </a:r>
            <a:r>
              <a:rPr lang="en-US" altLang="ja-JP" dirty="0">
                <a:cs typeface="ＭＳ Ｐゴシック" charset="0"/>
              </a:rPr>
              <a:t> &gt; </a:t>
            </a:r>
            <a:r>
              <a:rPr lang="en-US" altLang="ja-JP" i="1" dirty="0">
                <a:cs typeface="ＭＳ Ｐゴシック" charset="0"/>
              </a:rPr>
              <a:t>E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r>
              <a:rPr lang="en-US" altLang="ja-JP" dirty="0">
                <a:cs typeface="ＭＳ Ｐゴシック" charset="0"/>
              </a:rPr>
              <a:t>The thinner the </a:t>
            </a:r>
            <a:r>
              <a:rPr lang="en-US" altLang="ja-JP" dirty="0" smtClean="0">
                <a:cs typeface="ＭＳ Ｐゴシック" charset="0"/>
              </a:rPr>
              <a:t>barrier or </a:t>
            </a:r>
            <a:r>
              <a:rPr lang="en-US" altLang="ja-JP" dirty="0">
                <a:cs typeface="ＭＳ Ｐゴシック" charset="0"/>
              </a:rPr>
              <a:t>the lower the barrier </a:t>
            </a:r>
            <a:r>
              <a:rPr lang="en-US" altLang="ja-JP" dirty="0" smtClean="0">
                <a:cs typeface="ＭＳ Ｐゴシック" charset="0"/>
              </a:rPr>
              <a:t>height or </a:t>
            </a:r>
            <a:r>
              <a:rPr lang="en-US" altLang="ja-JP" dirty="0">
                <a:cs typeface="ＭＳ Ｐゴシック" charset="0"/>
              </a:rPr>
              <a:t>the lighter the particle, the more likely the particle can </a:t>
            </a:r>
            <a:r>
              <a:rPr lang="en-US" altLang="ja-JP" b="1" dirty="0">
                <a:cs typeface="ＭＳ Ｐゴシック" charset="0"/>
              </a:rPr>
              <a:t>tunnel</a:t>
            </a:r>
            <a:r>
              <a:rPr lang="en-US" altLang="ja-JP" dirty="0">
                <a:cs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746615"/>
            <a:ext cx="5410200" cy="3111385"/>
          </a:xfrm>
          <a:prstGeom prst="rect">
            <a:avLst/>
          </a:prstGeom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1534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will consider a problem in which a particle of mass </a:t>
            </a:r>
            <a:r>
              <a:rPr lang="en-US" altLang="ja-JP" i="1" dirty="0" smtClean="0">
                <a:cs typeface="ＭＳ Ｐゴシック" charset="0"/>
              </a:rPr>
              <a:t>m </a:t>
            </a:r>
            <a:r>
              <a:rPr lang="en-US" altLang="ja-JP" dirty="0" smtClean="0">
                <a:cs typeface="ＭＳ Ｐゴシック" charset="0"/>
              </a:rPr>
              <a:t>and energy </a:t>
            </a:r>
            <a:r>
              <a:rPr lang="en-US" altLang="ja-JP" i="1" dirty="0" smtClean="0">
                <a:cs typeface="ＭＳ Ｐゴシック" charset="0"/>
              </a:rPr>
              <a:t>E</a:t>
            </a:r>
            <a:r>
              <a:rPr lang="en-US" altLang="ja-JP" dirty="0" smtClean="0">
                <a:cs typeface="ＭＳ Ｐゴシック" charset="0"/>
              </a:rPr>
              <a:t> hits a potential barrier of height </a:t>
            </a:r>
            <a:r>
              <a:rPr lang="en-US" altLang="ja-JP" i="1" dirty="0" smtClean="0">
                <a:cs typeface="ＭＳ Ｐゴシック" charset="0"/>
              </a:rPr>
              <a:t>V </a:t>
            </a:r>
            <a:r>
              <a:rPr lang="en-US" altLang="ja-JP" dirty="0" smtClean="0">
                <a:cs typeface="ＭＳ Ｐゴシック" charset="0"/>
              </a:rPr>
              <a:t>and width </a:t>
            </a:r>
            <a:r>
              <a:rPr lang="en-US" altLang="ja-JP" i="1" dirty="0" smtClean="0">
                <a:cs typeface="ＭＳ Ｐゴシック" charset="0"/>
              </a:rPr>
              <a:t>L. V </a:t>
            </a:r>
            <a:r>
              <a:rPr lang="en-US" altLang="ja-JP" dirty="0" smtClean="0">
                <a:cs typeface="ＭＳ Ｐゴシック" charset="0"/>
              </a:rPr>
              <a:t>is greater than </a:t>
            </a:r>
            <a:r>
              <a:rPr lang="en-US" altLang="ja-JP" i="1" dirty="0" smtClean="0">
                <a:cs typeface="ＭＳ Ｐゴシック" charset="0"/>
              </a:rPr>
              <a:t>E</a:t>
            </a:r>
            <a:r>
              <a:rPr lang="en-US" altLang="ja-JP" dirty="0" smtClean="0">
                <a:cs typeface="ＭＳ Ｐゴシック" charset="0"/>
              </a:rPr>
              <a:t>. Classically, the particle cannot overcome the barrier, but quantum mechanically it can “tunnel” through it.</a:t>
            </a:r>
            <a:endParaRPr lang="en-US" altLang="ja-JP" dirty="0">
              <a:cs typeface="Arial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ja-JP" alt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352214"/>
            <a:ext cx="6096000" cy="3505786"/>
          </a:xfrm>
          <a:prstGeom prst="rect">
            <a:avLst/>
          </a:prstGeom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 Schr</a:t>
            </a:r>
            <a:r>
              <a:rPr lang="en-US" altLang="ja-JP" dirty="0">
                <a:cs typeface="Arial" charset="0"/>
              </a:rPr>
              <a:t>ödinger equation to solve:</a:t>
            </a:r>
            <a:br>
              <a:rPr lang="en-US" altLang="ja-JP" dirty="0">
                <a:cs typeface="Arial" charset="0"/>
              </a:rPr>
            </a:b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endParaRPr lang="en-US" altLang="ja-JP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Arial" charset="0"/>
              </a:rPr>
              <a:t>Energy </a:t>
            </a:r>
            <a:r>
              <a:rPr lang="en-US" altLang="ja-JP" i="1" dirty="0">
                <a:cs typeface="Arial" charset="0"/>
              </a:rPr>
              <a:t>E</a:t>
            </a:r>
            <a:r>
              <a:rPr lang="en-US" altLang="ja-JP" dirty="0">
                <a:cs typeface="Arial" charset="0"/>
              </a:rPr>
              <a:t> is </a:t>
            </a:r>
            <a:r>
              <a:rPr lang="en-US" altLang="ja-JP" b="1" dirty="0" smtClean="0">
                <a:cs typeface="Arial" charset="0"/>
              </a:rPr>
              <a:t>given</a:t>
            </a:r>
            <a:r>
              <a:rPr lang="en-US" altLang="ja-JP" dirty="0" smtClean="0">
                <a:cs typeface="Arial" charset="0"/>
              </a:rPr>
              <a:t> (continuous) and assumed </a:t>
            </a:r>
            <a:r>
              <a:rPr lang="en-US" altLang="ja-JP" b="1" dirty="0">
                <a:cs typeface="Arial" charset="0"/>
              </a:rPr>
              <a:t>smaller </a:t>
            </a:r>
            <a:r>
              <a:rPr lang="en-US" altLang="ja-JP" dirty="0">
                <a:cs typeface="Arial" charset="0"/>
              </a:rPr>
              <a:t>than </a:t>
            </a:r>
            <a:r>
              <a:rPr lang="en-US" altLang="ja-JP" i="1" dirty="0">
                <a:cs typeface="Arial" charset="0"/>
              </a:rPr>
              <a:t>V.</a:t>
            </a:r>
            <a:endParaRPr lang="en-US" altLang="ja-JP" dirty="0">
              <a:cs typeface="Arial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ja-JP" altLang="en-US" dirty="0">
              <a:cs typeface="Arial" charset="0"/>
            </a:endParaRP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14679"/>
              </p:ext>
            </p:extLst>
          </p:nvPr>
        </p:nvGraphicFramePr>
        <p:xfrm>
          <a:off x="2895600" y="2133600"/>
          <a:ext cx="31734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31734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07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316305"/>
            <a:ext cx="4419600" cy="2541695"/>
          </a:xfrm>
          <a:prstGeom prst="rect">
            <a:avLst/>
          </a:prstGeom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8229600" cy="655638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Tunneling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34290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situation we describe:</a:t>
            </a:r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>
                <a:cs typeface="ＭＳ Ｐゴシック" charset="0"/>
              </a:rPr>
              <a:t>A particle flies in from the left.</a:t>
            </a:r>
          </a:p>
          <a:p>
            <a:pPr lvl="1"/>
            <a:r>
              <a:rPr lang="en-US" altLang="ja-JP" i="1" dirty="0">
                <a:cs typeface="ＭＳ Ｐゴシック" charset="0"/>
              </a:rPr>
              <a:t>Sometimes</a:t>
            </a:r>
            <a:r>
              <a:rPr lang="en-US" altLang="ja-JP" dirty="0">
                <a:cs typeface="ＭＳ Ｐゴシック" charset="0"/>
              </a:rPr>
              <a:t> it is bounced back by the </a:t>
            </a:r>
            <a:r>
              <a:rPr lang="en-US" altLang="ja-JP" dirty="0" smtClean="0">
                <a:cs typeface="ＭＳ Ｐゴシック" charset="0"/>
              </a:rPr>
              <a:t>left </a:t>
            </a:r>
            <a:r>
              <a:rPr lang="en-US" altLang="ja-JP" dirty="0" smtClean="0">
                <a:cs typeface="ＭＳ Ｐゴシック" charset="0"/>
              </a:rPr>
              <a:t>edge; </a:t>
            </a:r>
            <a:r>
              <a:rPr lang="en-US" altLang="ja-JP" i="1" dirty="0" smtClean="0">
                <a:cs typeface="ＭＳ Ｐゴシック" charset="0"/>
              </a:rPr>
              <a:t>sometimes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it passes through </a:t>
            </a:r>
            <a:r>
              <a:rPr lang="en-US" altLang="ja-JP" dirty="0" smtClean="0">
                <a:cs typeface="ＭＳ Ｐゴシック" charset="0"/>
              </a:rPr>
              <a:t>the left edge.</a:t>
            </a:r>
            <a:r>
              <a:rPr lang="en-US" altLang="ja-JP" b="1" dirty="0" smtClean="0">
                <a:cs typeface="ＭＳ Ｐゴシック" charset="0"/>
              </a:rPr>
              <a:t> </a:t>
            </a:r>
          </a:p>
          <a:p>
            <a:pPr lvl="1"/>
            <a:r>
              <a:rPr lang="en-US" altLang="ja-JP" dirty="0" smtClean="0">
                <a:cs typeface="ＭＳ Ｐゴシック" charset="0"/>
              </a:rPr>
              <a:t>When it passes through the left edge, </a:t>
            </a:r>
            <a:r>
              <a:rPr lang="en-US" altLang="ja-JP" i="1" dirty="0" smtClean="0">
                <a:cs typeface="ＭＳ Ｐゴシック" charset="0"/>
              </a:rPr>
              <a:t>sometimes </a:t>
            </a:r>
            <a:r>
              <a:rPr lang="en-US" altLang="ja-JP" dirty="0" smtClean="0">
                <a:cs typeface="ＭＳ Ｐゴシック" charset="0"/>
              </a:rPr>
              <a:t>it is </a:t>
            </a:r>
            <a:r>
              <a:rPr lang="en-US" altLang="ja-JP" dirty="0" smtClean="0">
                <a:cs typeface="ＭＳ Ｐゴシック" charset="0"/>
              </a:rPr>
              <a:t>bounced back by the right </a:t>
            </a:r>
            <a:r>
              <a:rPr lang="en-US" altLang="ja-JP" dirty="0" smtClean="0">
                <a:cs typeface="ＭＳ Ｐゴシック" charset="0"/>
              </a:rPr>
              <a:t>edge; </a:t>
            </a:r>
            <a:r>
              <a:rPr lang="en-US" altLang="ja-JP" i="1" dirty="0" smtClean="0">
                <a:cs typeface="ＭＳ Ｐゴシック" charset="0"/>
              </a:rPr>
              <a:t>sometimes </a:t>
            </a:r>
            <a:r>
              <a:rPr lang="en-US" altLang="ja-JP" dirty="0" smtClean="0">
                <a:cs typeface="ＭＳ Ｐゴシック" charset="0"/>
              </a:rPr>
              <a:t>it passes through the right edge. </a:t>
            </a:r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>
                <a:cs typeface="ＭＳ Ｐゴシック" charset="0"/>
              </a:rPr>
              <a:t>What is the ratio of transmission </a:t>
            </a:r>
            <a:r>
              <a:rPr lang="en-US" altLang="ja-JP" dirty="0" smtClean="0">
                <a:cs typeface="ＭＳ Ｐゴシック" charset="0"/>
              </a:rPr>
              <a:t>versus reflection |</a:t>
            </a:r>
            <a:r>
              <a:rPr lang="en-US" altLang="ja-JP" i="1" dirty="0" smtClean="0">
                <a:cs typeface="ＭＳ Ｐゴシック" charset="0"/>
              </a:rPr>
              <a:t>A</a:t>
            </a:r>
            <a:r>
              <a:rPr lang="en-US" altLang="ja-JP" dirty="0" smtClean="0">
                <a:cs typeface="ＭＳ Ｐゴシック" charset="0"/>
              </a:rPr>
              <a:t>|</a:t>
            </a:r>
            <a:r>
              <a:rPr lang="en-US" altLang="ja-JP" baseline="30000" dirty="0" smtClean="0">
                <a:cs typeface="ＭＳ Ｐゴシック" charset="0"/>
              </a:rPr>
              <a:t>2</a:t>
            </a:r>
            <a:r>
              <a:rPr lang="en-US" altLang="ja-JP" dirty="0" smtClean="0">
                <a:cs typeface="ＭＳ Ｐゴシック" charset="0"/>
              </a:rPr>
              <a:t>/|</a:t>
            </a:r>
            <a:r>
              <a:rPr lang="en-US" altLang="ja-JP" i="1" dirty="0" smtClean="0">
                <a:cs typeface="ＭＳ Ｐゴシック" charset="0"/>
              </a:rPr>
              <a:t>A</a:t>
            </a:r>
            <a:r>
              <a:rPr lang="en-US" altLang="ja-JP" dirty="0" smtClean="0">
                <a:cs typeface="ＭＳ Ｐゴシック" charset="0"/>
              </a:rPr>
              <a:t>’|</a:t>
            </a:r>
            <a:r>
              <a:rPr lang="en-US" altLang="ja-JP" baseline="30000" dirty="0" smtClean="0">
                <a:cs typeface="ＭＳ Ｐゴシック" charset="0"/>
              </a:rPr>
              <a:t>2</a:t>
            </a:r>
            <a:r>
              <a:rPr lang="en-US" altLang="ja-JP" dirty="0" smtClean="0">
                <a:cs typeface="ＭＳ Ｐゴシック" charset="0"/>
              </a:rPr>
              <a:t>?</a:t>
            </a:r>
            <a:endParaRPr lang="en-US" altLang="ja-JP" dirty="0">
              <a:cs typeface="ＭＳ Ｐゴシック" charset="0"/>
            </a:endParaRPr>
          </a:p>
          <a:p>
            <a:pPr lvl="1"/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The shape of the potential naturally </a:t>
            </a:r>
            <a:r>
              <a:rPr lang="en-US" altLang="ja-JP" dirty="0" smtClean="0">
                <a:cs typeface="ＭＳ Ｐゴシック" charset="0"/>
              </a:rPr>
              <a:t>divides </a:t>
            </a:r>
            <a:r>
              <a:rPr lang="en-US" altLang="ja-JP" dirty="0">
                <a:cs typeface="ＭＳ Ｐゴシック" charset="0"/>
              </a:rPr>
              <a:t>the space into three </a:t>
            </a:r>
            <a:r>
              <a:rPr lang="en-US" altLang="ja-JP" dirty="0" smtClean="0">
                <a:cs typeface="ＭＳ Ｐゴシック" charset="0"/>
              </a:rPr>
              <a:t>regions. In each region, the potential is flat.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For a flat potential, 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e</a:t>
            </a:r>
            <a:r>
              <a:rPr lang="en-US" altLang="ja-JP" i="1" baseline="30000" dirty="0" err="1">
                <a:latin typeface="Times New Roman" charset="0"/>
                <a:cs typeface="ＭＳ Ｐゴシック" charset="0"/>
              </a:rPr>
              <a:t>ikx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(or equivalently sin </a:t>
            </a:r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dirty="0" err="1" smtClean="0">
                <a:cs typeface="ＭＳ Ｐゴシック" charset="0"/>
              </a:rPr>
              <a:t>cos</a:t>
            </a:r>
            <a:r>
              <a:rPr lang="en-US" altLang="ja-JP" dirty="0" smtClean="0">
                <a:cs typeface="ＭＳ Ｐゴシック" charset="0"/>
              </a:rPr>
              <a:t>) </a:t>
            </a:r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e</a:t>
            </a:r>
            <a:r>
              <a:rPr lang="en-US" altLang="ja-JP" i="1" baseline="30000" dirty="0" err="1">
                <a:latin typeface="Times New Roman" charset="0"/>
                <a:cs typeface="ＭＳ Ｐゴシック" charset="0"/>
              </a:rPr>
              <a:t>kx</a:t>
            </a:r>
            <a:r>
              <a:rPr lang="en-US" altLang="ja-JP" dirty="0">
                <a:cs typeface="ＭＳ Ｐゴシック" charset="0"/>
              </a:rPr>
              <a:t> are the most promising functional forms.</a:t>
            </a:r>
          </a:p>
        </p:txBody>
      </p:sp>
      <p:graphicFrame>
        <p:nvGraphicFramePr>
          <p:cNvPr id="362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43222"/>
              </p:ext>
            </p:extLst>
          </p:nvPr>
        </p:nvGraphicFramePr>
        <p:xfrm>
          <a:off x="2357438" y="4635500"/>
          <a:ext cx="45354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0" name="Equation" r:id="rId4" imgW="2082800" imgH="431800" progId="Equation.DSMT4">
                  <p:embed/>
                </p:oleObj>
              </mc:Choice>
              <mc:Fallback>
                <p:oleObj name="Equation" r:id="rId4" imgW="20828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635500"/>
                        <a:ext cx="4535487" cy="9398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56954"/>
              </p:ext>
            </p:extLst>
          </p:nvPr>
        </p:nvGraphicFramePr>
        <p:xfrm>
          <a:off x="3124200" y="5626100"/>
          <a:ext cx="2959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1" name="Equation" r:id="rId6" imgW="1358900" imgH="431800" progId="Equation.DSMT4">
                  <p:embed/>
                </p:oleObj>
              </mc:Choice>
              <mc:Fallback>
                <p:oleObj name="Equation" r:id="rId6" imgW="1358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26100"/>
                        <a:ext cx="2959100" cy="9398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517" y="2622550"/>
            <a:ext cx="4285683" cy="2464680"/>
          </a:xfrm>
          <a:prstGeom prst="rect">
            <a:avLst/>
          </a:prstGeom>
        </p:spPr>
      </p:pic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Our intuitive </a:t>
            </a:r>
            <a:r>
              <a:rPr lang="en-US" altLang="ja-JP" dirty="0">
                <a:cs typeface="ＭＳ Ｐゴシック" charset="0"/>
              </a:rPr>
              <a:t>picture of the </a:t>
            </a:r>
            <a:r>
              <a:rPr lang="en-US" altLang="ja-JP" dirty="0" smtClean="0">
                <a:cs typeface="ＭＳ Ｐゴシック" charset="0"/>
              </a:rPr>
              <a:t>solution: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0" y="262255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i="1" dirty="0" err="1">
                <a:solidFill>
                  <a:srgbClr val="FF3300"/>
                </a:solidFill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400" i="1" baseline="30000" dirty="0" err="1">
                <a:solidFill>
                  <a:srgbClr val="FF3300"/>
                </a:solidFill>
                <a:latin typeface="Times New Roman" charset="0"/>
                <a:cs typeface="ＭＳ Ｐゴシック" charset="0"/>
              </a:rPr>
              <a:t>ikx</a:t>
            </a:r>
            <a:r>
              <a:rPr lang="en-US" altLang="ja-JP" sz="2400" dirty="0">
                <a:solidFill>
                  <a:srgbClr val="FF3300"/>
                </a:solidFill>
                <a:cs typeface="ＭＳ Ｐゴシック" charset="0"/>
              </a:rPr>
              <a:t> represents an incoming particle, with momentum </a:t>
            </a:r>
            <a:r>
              <a:rPr lang="en-US" altLang="ja-JP" sz="2400" dirty="0">
                <a:solidFill>
                  <a:srgbClr val="FF3300"/>
                </a:solidFill>
                <a:latin typeface="Times New Roman" charset="0"/>
                <a:cs typeface="ＭＳ Ｐゴシック" charset="0"/>
              </a:rPr>
              <a:t>+</a:t>
            </a:r>
            <a:r>
              <a:rPr lang="en-US" altLang="ja-JP" sz="2400" i="1" dirty="0" err="1">
                <a:solidFill>
                  <a:srgbClr val="FF3300"/>
                </a:solidFill>
                <a:latin typeface="Times New Roman" charset="0"/>
                <a:cs typeface="Times New Roman" charset="0"/>
              </a:rPr>
              <a:t>ħk</a:t>
            </a:r>
            <a:endParaRPr lang="en-US" altLang="ja-JP" sz="2400" i="1" dirty="0">
              <a:solidFill>
                <a:srgbClr val="FF33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0" y="391795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1409F7"/>
                </a:solidFill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400" i="1" baseline="30000" dirty="0">
                <a:solidFill>
                  <a:srgbClr val="1409F7"/>
                </a:solidFill>
                <a:latin typeface="Times New Roman" charset="0"/>
                <a:cs typeface="Times New Roman" charset="0"/>
              </a:rPr>
              <a:t>–</a:t>
            </a:r>
            <a:r>
              <a:rPr lang="en-US" altLang="ja-JP" sz="2400" i="1" baseline="30000" dirty="0" err="1">
                <a:solidFill>
                  <a:srgbClr val="1409F7"/>
                </a:solidFill>
                <a:latin typeface="Times New Roman" charset="0"/>
                <a:cs typeface="ＭＳ Ｐゴシック" charset="0"/>
              </a:rPr>
              <a:t>ikx</a:t>
            </a:r>
            <a:r>
              <a:rPr lang="en-US" altLang="ja-JP" sz="2400" dirty="0">
                <a:solidFill>
                  <a:srgbClr val="1409F7"/>
                </a:solidFill>
                <a:cs typeface="ＭＳ Ｐゴシック" charset="0"/>
              </a:rPr>
              <a:t> is a reflected particle, with momentum </a:t>
            </a:r>
            <a:r>
              <a:rPr lang="en-US" altLang="ja-JP" sz="2400" dirty="0">
                <a:solidFill>
                  <a:srgbClr val="1409F7"/>
                </a:solidFill>
                <a:latin typeface="Times New Roman" charset="0"/>
                <a:cs typeface="ＭＳ Ｐゴシック" charset="0"/>
              </a:rPr>
              <a:t>–</a:t>
            </a:r>
            <a:r>
              <a:rPr lang="en-US" altLang="ja-JP" sz="2400" i="1" dirty="0" err="1">
                <a:solidFill>
                  <a:srgbClr val="1409F7"/>
                </a:solidFill>
                <a:latin typeface="Times New Roman" charset="0"/>
                <a:cs typeface="ＭＳ Ｐゴシック" charset="0"/>
              </a:rPr>
              <a:t>ħk</a:t>
            </a:r>
            <a:endParaRPr lang="en-US" altLang="ja-JP" sz="2400" i="1" dirty="0">
              <a:solidFill>
                <a:srgbClr val="1409F7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6477000" y="3003550"/>
            <a:ext cx="251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i="1" dirty="0" err="1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400" i="1" baseline="30000" dirty="0" err="1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ikx</a:t>
            </a:r>
            <a:r>
              <a:rPr lang="en-US" altLang="ja-JP" sz="2400" dirty="0">
                <a:solidFill>
                  <a:schemeClr val="accent2"/>
                </a:solidFill>
                <a:cs typeface="ＭＳ Ｐゴシック" charset="0"/>
              </a:rPr>
              <a:t> is a transmitted particle, with momentum </a:t>
            </a:r>
            <a:r>
              <a:rPr lang="en-US" altLang="ja-JP" sz="2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+</a:t>
            </a:r>
            <a:r>
              <a:rPr lang="en-US" altLang="ja-JP" sz="2400" i="1" dirty="0" err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ħk</a:t>
            </a:r>
            <a:endParaRPr lang="en-US" altLang="ja-JP" sz="2400" i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2667000" y="5213350"/>
            <a:ext cx="472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i="1" dirty="0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400" i="1" baseline="30000" dirty="0">
                <a:latin typeface="Times New Roman" charset="0"/>
                <a:cs typeface="Times New Roman" charset="0"/>
              </a:rPr>
              <a:t>–</a:t>
            </a:r>
            <a:r>
              <a:rPr lang="el-GR" sz="2400" i="1" baseline="30000" dirty="0">
                <a:latin typeface="Times New Roman" charset="0"/>
                <a:cs typeface="Times New Roman" charset="0"/>
              </a:rPr>
              <a:t>κ</a:t>
            </a:r>
            <a:r>
              <a:rPr lang="en-US" altLang="ja-JP" sz="2400" i="1" baseline="30000" dirty="0">
                <a:latin typeface="Times New Roman" charset="0"/>
                <a:cs typeface="ＭＳ Ｐゴシック" charset="0"/>
              </a:rPr>
              <a:t>x</a:t>
            </a:r>
            <a:r>
              <a:rPr lang="en-US" altLang="ja-JP" sz="2400" i="1" dirty="0">
                <a:latin typeface="Times New Roman" charset="0"/>
                <a:cs typeface="ＭＳ Ｐゴシック" charset="0"/>
              </a:rPr>
              <a:t>, e</a:t>
            </a:r>
            <a:r>
              <a:rPr lang="en-US" altLang="ja-JP" sz="2400" i="1" baseline="30000" dirty="0">
                <a:latin typeface="Times New Roman" charset="0"/>
                <a:cs typeface="ＭＳ Ｐゴシック" charset="0"/>
              </a:rPr>
              <a:t>+</a:t>
            </a:r>
            <a:r>
              <a:rPr lang="el-GR" sz="2400" i="1" baseline="30000" dirty="0">
                <a:latin typeface="Times New Roman" charset="0"/>
              </a:rPr>
              <a:t>κ</a:t>
            </a:r>
            <a:r>
              <a:rPr lang="en-US" altLang="ja-JP" sz="2400" i="1" baseline="30000" dirty="0">
                <a:latin typeface="Times New Roman" charset="0"/>
                <a:cs typeface="ＭＳ Ｐゴシック" charset="0"/>
              </a:rPr>
              <a:t>x</a:t>
            </a:r>
            <a:r>
              <a:rPr lang="en-US" altLang="ja-JP" sz="2400" dirty="0">
                <a:cs typeface="ＭＳ Ｐゴシック" charset="0"/>
              </a:rPr>
              <a:t> is a decaying function which connects the left and right wave functions.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The wave function </a:t>
            </a:r>
            <a:r>
              <a:rPr lang="en-US" altLang="ja-JP" b="1" dirty="0">
                <a:cs typeface="ＭＳ Ｐゴシック" charset="0"/>
              </a:rPr>
              <a:t>within</a:t>
            </a:r>
            <a:r>
              <a:rPr lang="en-US" altLang="ja-JP" dirty="0">
                <a:cs typeface="ＭＳ Ｐゴシック" charset="0"/>
              </a:rPr>
              <a:t> the </a:t>
            </a:r>
            <a:r>
              <a:rPr lang="en-US" altLang="ja-JP" dirty="0" smtClean="0">
                <a:cs typeface="ＭＳ Ｐゴシック" charset="0"/>
              </a:rPr>
              <a:t>barrier: Here,  </a:t>
            </a:r>
            <a:r>
              <a:rPr lang="en-US" altLang="ja-JP" i="1" dirty="0" smtClean="0">
                <a:cs typeface="ＭＳ Ｐゴシック" charset="0"/>
              </a:rPr>
              <a:t>V </a:t>
            </a:r>
            <a:r>
              <a:rPr lang="en-US" altLang="ja-JP" dirty="0">
                <a:cs typeface="ＭＳ Ｐゴシック" charset="0"/>
              </a:rPr>
              <a:t>&gt; </a:t>
            </a:r>
            <a:r>
              <a:rPr lang="en-US" altLang="ja-JP" i="1" dirty="0" smtClean="0">
                <a:cs typeface="ＭＳ Ｐゴシック" charset="0"/>
              </a:rPr>
              <a:t>E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and </a:t>
            </a:r>
            <a:r>
              <a:rPr lang="en-US" altLang="ja-JP" sz="3200" i="1" dirty="0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3200" i="1" baseline="30000" dirty="0">
                <a:latin typeface="Times New Roman" charset="0"/>
                <a:cs typeface="Times New Roman" charset="0"/>
              </a:rPr>
              <a:t>–</a:t>
            </a:r>
            <a:r>
              <a:rPr lang="el-GR" sz="3200" i="1" baseline="30000" dirty="0" smtClean="0">
                <a:latin typeface="Times New Roman" charset="0"/>
                <a:cs typeface="Times New Roman" charset="0"/>
              </a:rPr>
              <a:t>κ</a:t>
            </a:r>
            <a:r>
              <a:rPr lang="en-US" altLang="ja-JP" sz="3200" i="1" baseline="30000" dirty="0" smtClean="0">
                <a:latin typeface="Times New Roman" charset="0"/>
                <a:cs typeface="ＭＳ Ｐゴシック" charset="0"/>
              </a:rPr>
              <a:t>x</a:t>
            </a:r>
            <a:r>
              <a:rPr lang="en-US" altLang="ja-JP" sz="3200" dirty="0" smtClean="0">
                <a:latin typeface="Times New Roman" charset="0"/>
                <a:cs typeface="ＭＳ Ｐゴシック" charset="0"/>
              </a:rPr>
              <a:t> </a:t>
            </a:r>
            <a:r>
              <a:rPr lang="en-US" altLang="ja-JP" sz="3200" dirty="0" smtClean="0">
                <a:latin typeface="Arial"/>
                <a:cs typeface="Arial"/>
              </a:rPr>
              <a:t>and</a:t>
            </a:r>
            <a:r>
              <a:rPr lang="en-US" altLang="ja-JP" sz="3200" i="1" dirty="0" smtClean="0">
                <a:latin typeface="Times New Roman" charset="0"/>
                <a:cs typeface="ＭＳ Ｐゴシック" charset="0"/>
              </a:rPr>
              <a:t> </a:t>
            </a:r>
            <a:r>
              <a:rPr lang="en-US" altLang="ja-JP" sz="3200" i="1" dirty="0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3200" i="1" baseline="30000" dirty="0">
                <a:latin typeface="Times New Roman" charset="0"/>
                <a:cs typeface="ＭＳ Ｐゴシック" charset="0"/>
              </a:rPr>
              <a:t>+</a:t>
            </a:r>
            <a:r>
              <a:rPr lang="el-GR" sz="3200" i="1" baseline="30000" dirty="0">
                <a:latin typeface="Times New Roman" charset="0"/>
              </a:rPr>
              <a:t>κ</a:t>
            </a:r>
            <a:r>
              <a:rPr lang="en-US" altLang="ja-JP" sz="3200" i="1" baseline="30000" dirty="0">
                <a:latin typeface="Times New Roman" charset="0"/>
                <a:cs typeface="ＭＳ Ｐゴシック" charset="0"/>
              </a:rPr>
              <a:t>x</a:t>
            </a:r>
            <a:r>
              <a:rPr lang="en-US" altLang="ja-JP" sz="3200" dirty="0">
                <a:cs typeface="ＭＳ Ｐゴシック" charset="0"/>
              </a:rPr>
              <a:t> </a:t>
            </a:r>
            <a:r>
              <a:rPr lang="en-US" altLang="ja-JP" sz="3200" dirty="0" smtClean="0">
                <a:cs typeface="ＭＳ Ｐゴシック" charset="0"/>
              </a:rPr>
              <a:t>are more suitable.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68585"/>
              </p:ext>
            </p:extLst>
          </p:nvPr>
        </p:nvGraphicFramePr>
        <p:xfrm>
          <a:off x="2133600" y="3810000"/>
          <a:ext cx="48291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17" name="Equation" r:id="rId3" imgW="1955800" imgH="431800" progId="Equation.3">
                  <p:embed/>
                </p:oleObj>
              </mc:Choice>
              <mc:Fallback>
                <p:oleObj name="Equation" r:id="rId3" imgW="1955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829175" cy="10652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49" name="AutoShape 5"/>
          <p:cNvSpPr>
            <a:spLocks/>
          </p:cNvSpPr>
          <p:nvPr/>
        </p:nvSpPr>
        <p:spPr bwMode="auto">
          <a:xfrm rot="16200000">
            <a:off x="5257800" y="4203699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4724400" y="5194299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66FF"/>
                </a:solidFill>
                <a:cs typeface="ＭＳ Ｐゴシック" charset="0"/>
              </a:rPr>
              <a:t>Negative</a:t>
            </a:r>
          </a:p>
        </p:txBody>
      </p:sp>
      <p:graphicFrame>
        <p:nvGraphicFramePr>
          <p:cNvPr id="364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19709"/>
              </p:ext>
            </p:extLst>
          </p:nvPr>
        </p:nvGraphicFramePr>
        <p:xfrm>
          <a:off x="2092325" y="5041899"/>
          <a:ext cx="19939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18" name="Equation" r:id="rId5" imgW="1079280" imgH="838080" progId="Equation.DSMT4">
                  <p:embed/>
                </p:oleObj>
              </mc:Choice>
              <mc:Fallback>
                <p:oleObj name="Equation" r:id="rId5" imgW="107928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5041899"/>
                        <a:ext cx="1993900" cy="15462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4724400" y="5956299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ＭＳ Ｐゴシック" charset="0"/>
              </a:rPr>
              <a:t>Positive</a:t>
            </a:r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H="1">
            <a:off x="4038600" y="6184899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 flipH="1">
            <a:off x="4038600" y="5422899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5373688" y="488949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707"/>
              </p:ext>
            </p:extLst>
          </p:nvPr>
        </p:nvGraphicFramePr>
        <p:xfrm>
          <a:off x="1773238" y="2590800"/>
          <a:ext cx="55499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19" name="Equation" r:id="rId7" imgW="2247900" imgH="431800" progId="Equation.DSMT4">
                  <p:embed/>
                </p:oleObj>
              </mc:Choice>
              <mc:Fallback>
                <p:oleObj name="Equation" r:id="rId7" imgW="224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590800"/>
                        <a:ext cx="5549900" cy="10652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rved Left Arrow 1"/>
          <p:cNvSpPr/>
          <p:nvPr/>
        </p:nvSpPr>
        <p:spPr>
          <a:xfrm>
            <a:off x="7391400" y="3048000"/>
            <a:ext cx="533400" cy="1447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05000"/>
            <a:ext cx="4285683" cy="2464680"/>
          </a:xfrm>
          <a:prstGeom prst="rect">
            <a:avLst/>
          </a:prstGeom>
        </p:spPr>
      </p:pic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Tunneling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05418"/>
              </p:ext>
            </p:extLst>
          </p:nvPr>
        </p:nvGraphicFramePr>
        <p:xfrm>
          <a:off x="76200" y="2465387"/>
          <a:ext cx="2667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09" name="Equation" r:id="rId4" imgW="1269720" imgH="241200" progId="Equation.DSMT4">
                  <p:embed/>
                </p:oleObj>
              </mc:Choice>
              <mc:Fallback>
                <p:oleObj name="Equation" r:id="rId4" imgW="12697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65387"/>
                        <a:ext cx="2667000" cy="5064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7419"/>
              </p:ext>
            </p:extLst>
          </p:nvPr>
        </p:nvGraphicFramePr>
        <p:xfrm>
          <a:off x="3340100" y="4308475"/>
          <a:ext cx="28797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0" name="Equation" r:id="rId6" imgW="1371600" imgH="241200" progId="Equation.DSMT4">
                  <p:embed/>
                </p:oleObj>
              </mc:Choice>
              <mc:Fallback>
                <p:oleObj name="Equation" r:id="rId6" imgW="13716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308475"/>
                        <a:ext cx="2879725" cy="5064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47742"/>
              </p:ext>
            </p:extLst>
          </p:nvPr>
        </p:nvGraphicFramePr>
        <p:xfrm>
          <a:off x="6854825" y="2498725"/>
          <a:ext cx="1812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1" name="Equation" r:id="rId8" imgW="863280" imgH="253800" progId="Equation.DSMT4">
                  <p:embed/>
                </p:oleObj>
              </mc:Choice>
              <mc:Fallback>
                <p:oleObj name="Equation" r:id="rId8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2498725"/>
                        <a:ext cx="1812925" cy="533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3930"/>
              </p:ext>
            </p:extLst>
          </p:nvPr>
        </p:nvGraphicFramePr>
        <p:xfrm>
          <a:off x="111125" y="3114675"/>
          <a:ext cx="26320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2" name="Equation" r:id="rId10" imgW="1600200" imgH="431800" progId="Equation.3">
                  <p:embed/>
                </p:oleObj>
              </mc:Choice>
              <mc:Fallback>
                <p:oleObj name="Equation" r:id="rId10" imgW="16002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114675"/>
                        <a:ext cx="2632075" cy="7096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03747"/>
              </p:ext>
            </p:extLst>
          </p:nvPr>
        </p:nvGraphicFramePr>
        <p:xfrm>
          <a:off x="6872288" y="3124200"/>
          <a:ext cx="22717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3" name="Equation" r:id="rId12" imgW="1701800" imgH="457200" progId="Equation.3">
                  <p:embed/>
                </p:oleObj>
              </mc:Choice>
              <mc:Fallback>
                <p:oleObj name="Equation" r:id="rId12" imgW="17018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124200"/>
                        <a:ext cx="2271712" cy="61118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66783"/>
              </p:ext>
            </p:extLst>
          </p:nvPr>
        </p:nvGraphicFramePr>
        <p:xfrm>
          <a:off x="2362200" y="4953000"/>
          <a:ext cx="47005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4" name="Equation" r:id="rId14" imgW="2857500" imgH="495300" progId="Equation.3">
                  <p:embed/>
                </p:oleObj>
              </mc:Choice>
              <mc:Fallback>
                <p:oleObj name="Equation" r:id="rId14" imgW="2857500" imgH="495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00588" cy="8143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8" name="Line 10"/>
          <p:cNvSpPr>
            <a:spLocks noChangeShapeType="1"/>
          </p:cNvSpPr>
          <p:nvPr/>
        </p:nvSpPr>
        <p:spPr bwMode="auto">
          <a:xfrm flipH="1">
            <a:off x="1600200" y="38100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1447800" y="4495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cs typeface="ＭＳ Ｐゴシック" charset="0"/>
              </a:rPr>
              <a:t>E</a:t>
            </a:r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 flipH="1">
            <a:off x="8229600" y="3717924"/>
            <a:ext cx="149225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7924800" y="4495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cs typeface="ＭＳ Ｐゴシック" charset="0"/>
              </a:rPr>
              <a:t>E</a:t>
            </a:r>
          </a:p>
        </p:txBody>
      </p:sp>
      <p:sp>
        <p:nvSpPr>
          <p:cNvPr id="365582" name="AutoShape 14"/>
          <p:cNvSpPr>
            <a:spLocks/>
          </p:cNvSpPr>
          <p:nvPr/>
        </p:nvSpPr>
        <p:spPr bwMode="auto">
          <a:xfrm rot="16200000">
            <a:off x="5664200" y="5260975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5473700" y="5908675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i="1">
                <a:cs typeface="ＭＳ Ｐゴシック" charset="0"/>
              </a:rPr>
              <a:t> </a:t>
            </a:r>
            <a:r>
              <a:rPr lang="en-US" altLang="ja-JP" sz="2400" i="1">
                <a:cs typeface="ＭＳ Ｐゴシック" charset="0"/>
              </a:rPr>
              <a:t>= E &lt; V</a:t>
            </a:r>
            <a:endParaRPr lang="en-US" altLang="ja-JP" sz="240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700337"/>
            <a:ext cx="4953000" cy="2848452"/>
          </a:xfrm>
          <a:prstGeom prst="rect">
            <a:avLst/>
          </a:prstGeom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altLang="ja-JP">
                <a:cs typeface="ＭＳ Ｐゴシック" charset="0"/>
              </a:rPr>
              <a:t>Boundary conditions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2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The wave functions must be </a:t>
            </a:r>
            <a:r>
              <a:rPr lang="en-US" altLang="ja-JP" b="1" dirty="0">
                <a:cs typeface="ＭＳ Ｐゴシック" charset="0"/>
              </a:rPr>
              <a:t>continuous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n-US" altLang="ja-JP" b="1" dirty="0">
                <a:cs typeface="ＭＳ Ｐゴシック" charset="0"/>
              </a:rPr>
              <a:t>smooth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(because there is no singularity in the potential)</a:t>
            </a:r>
            <a:r>
              <a:rPr lang="en-US" altLang="ja-JP" dirty="0">
                <a:cs typeface="ＭＳ Ｐゴシック" charset="0"/>
              </a:rPr>
              <a:t>.</a:t>
            </a:r>
          </a:p>
        </p:txBody>
      </p:sp>
      <p:graphicFrame>
        <p:nvGraphicFramePr>
          <p:cNvPr id="366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486706"/>
              </p:ext>
            </p:extLst>
          </p:nvPr>
        </p:nvGraphicFramePr>
        <p:xfrm>
          <a:off x="457200" y="3462337"/>
          <a:ext cx="1828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1" name="Equation" r:id="rId5" imgW="901440" imgH="177480" progId="Equation.DSMT4">
                  <p:embed/>
                </p:oleObj>
              </mc:Choice>
              <mc:Fallback>
                <p:oleObj name="Equation" r:id="rId5" imgW="9014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62337"/>
                        <a:ext cx="1828800" cy="360362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663575" y="3081337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ＭＳ Ｐゴシック" charset="0"/>
              </a:rPr>
              <a:t>Continuous</a:t>
            </a:r>
          </a:p>
        </p:txBody>
      </p:sp>
      <p:graphicFrame>
        <p:nvGraphicFramePr>
          <p:cNvPr id="3665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38944"/>
              </p:ext>
            </p:extLst>
          </p:nvPr>
        </p:nvGraphicFramePr>
        <p:xfrm>
          <a:off x="76200" y="4681537"/>
          <a:ext cx="26924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2" name="Equation" r:id="rId7" imgW="1269720" imgH="177480" progId="Equation.DSMT4">
                  <p:embed/>
                </p:oleObj>
              </mc:Choice>
              <mc:Fallback>
                <p:oleObj name="Equation" r:id="rId7" imgW="12697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81537"/>
                        <a:ext cx="2692400" cy="3762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838200" y="4292599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ＭＳ Ｐゴシック" charset="0"/>
              </a:rPr>
              <a:t>Smooth</a:t>
            </a:r>
          </a:p>
        </p:txBody>
      </p:sp>
      <p:graphicFrame>
        <p:nvGraphicFramePr>
          <p:cNvPr id="3666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21460"/>
              </p:ext>
            </p:extLst>
          </p:nvPr>
        </p:nvGraphicFramePr>
        <p:xfrm>
          <a:off x="6256338" y="3360737"/>
          <a:ext cx="26781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3" name="Equation" r:id="rId9" imgW="1320480" imgH="203040" progId="Equation.DSMT4">
                  <p:embed/>
                </p:oleObj>
              </mc:Choice>
              <mc:Fallback>
                <p:oleObj name="Equation" r:id="rId9" imgW="13204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3360737"/>
                        <a:ext cx="2678112" cy="4111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6886575" y="3005137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ＭＳ Ｐゴシック" charset="0"/>
              </a:rPr>
              <a:t>Continuous</a:t>
            </a:r>
          </a:p>
        </p:txBody>
      </p:sp>
      <p:graphicFrame>
        <p:nvGraphicFramePr>
          <p:cNvPr id="3666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99719"/>
              </p:ext>
            </p:extLst>
          </p:nvPr>
        </p:nvGraphicFramePr>
        <p:xfrm>
          <a:off x="6248400" y="4605337"/>
          <a:ext cx="26606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4" name="Equation" r:id="rId11" imgW="1600200" imgH="203040" progId="Equation.DSMT4">
                  <p:embed/>
                </p:oleObj>
              </mc:Choice>
              <mc:Fallback>
                <p:oleObj name="Equation" r:id="rId11" imgW="16002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05337"/>
                        <a:ext cx="2660650" cy="338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7061200" y="42164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ＭＳ Ｐゴシック" charset="0"/>
              </a:rPr>
              <a:t>Smooth</a:t>
            </a:r>
          </a:p>
        </p:txBody>
      </p:sp>
      <p:graphicFrame>
        <p:nvGraphicFramePr>
          <p:cNvPr id="3666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753138"/>
              </p:ext>
            </p:extLst>
          </p:nvPr>
        </p:nvGraphicFramePr>
        <p:xfrm>
          <a:off x="1600200" y="5595937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5" name="Equation" r:id="rId13" imgW="609600" imgH="431800" progId="Equation.3">
                  <p:embed/>
                </p:oleObj>
              </mc:Choice>
              <mc:Fallback>
                <p:oleObj name="Equation" r:id="rId13" imgW="6096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595937"/>
                        <a:ext cx="1219200" cy="8636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88553"/>
              </p:ext>
            </p:extLst>
          </p:nvPr>
        </p:nvGraphicFramePr>
        <p:xfrm>
          <a:off x="6172200" y="5595937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36" name="Equation" r:id="rId15" imgW="863600" imgH="431800" progId="Equation.3">
                  <p:embed/>
                </p:oleObj>
              </mc:Choice>
              <mc:Fallback>
                <p:oleObj name="Equation" r:id="rId15" imgW="8636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95937"/>
                        <a:ext cx="1727200" cy="8636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7" name="Text Box 15"/>
          <p:cNvSpPr txBox="1">
            <a:spLocks noChangeArrowheads="1"/>
          </p:cNvSpPr>
          <p:nvPr/>
        </p:nvSpPr>
        <p:spPr bwMode="auto">
          <a:xfrm>
            <a:off x="2971800" y="5748337"/>
            <a:ext cx="3111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cs typeface="ＭＳ Ｐゴシック" charset="0"/>
              </a:rPr>
              <a:t>We </a:t>
            </a:r>
            <a:r>
              <a:rPr lang="en-US" altLang="ja-JP" sz="2800" dirty="0" smtClean="0">
                <a:cs typeface="ＭＳ Ｐゴシック" charset="0"/>
              </a:rPr>
              <a:t>know </a:t>
            </a:r>
            <a:r>
              <a:rPr lang="en-US" altLang="ja-JP" sz="2800" i="1" dirty="0">
                <a:cs typeface="ＭＳ Ｐゴシック" charset="0"/>
              </a:rPr>
              <a:t>k</a:t>
            </a:r>
            <a:r>
              <a:rPr lang="en-US" altLang="ja-JP" sz="2800" dirty="0">
                <a:cs typeface="ＭＳ Ｐゴシック" charset="0"/>
              </a:rPr>
              <a:t> and </a:t>
            </a:r>
            <a:r>
              <a:rPr lang="el-GR" sz="2800" i="1" dirty="0">
                <a:cs typeface="Arial" charset="0"/>
              </a:rPr>
              <a:t>κ</a:t>
            </a:r>
            <a:r>
              <a:rPr lang="en-US" altLang="ja-JP" sz="2800" dirty="0">
                <a:cs typeface="Arial" charset="0"/>
              </a:rPr>
              <a:t>.</a:t>
            </a:r>
            <a:endParaRPr lang="el-GR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9699</TotalTime>
  <Words>631</Words>
  <Application>Microsoft Macintosh PowerPoint</Application>
  <PresentationFormat>On-screen Show (4:3)</PresentationFormat>
  <Paragraphs>71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Network</vt:lpstr>
      <vt:lpstr>Equation</vt:lpstr>
      <vt:lpstr>MathType 6.0 Equation</vt:lpstr>
      <vt:lpstr>Lecture 16 Tunneling</vt:lpstr>
      <vt:lpstr>Tunneling</vt:lpstr>
      <vt:lpstr>Tunneling</vt:lpstr>
      <vt:lpstr>Tunneling</vt:lpstr>
      <vt:lpstr>Tunneling</vt:lpstr>
      <vt:lpstr>Tunneling</vt:lpstr>
      <vt:lpstr>Tunneling</vt:lpstr>
      <vt:lpstr>Tunneling</vt:lpstr>
      <vt:lpstr>Boundary conditions</vt:lpstr>
      <vt:lpstr>Tunneling</vt:lpstr>
      <vt:lpstr>Tunneling</vt:lpstr>
      <vt:lpstr>Tunneling</vt:lpstr>
      <vt:lpstr>Permeation</vt:lpstr>
      <vt:lpstr>Ammonia inversion</vt:lpstr>
      <vt:lpstr>Scanning tunneling microscope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So Hirata</cp:lastModifiedBy>
  <cp:revision>373</cp:revision>
  <dcterms:created xsi:type="dcterms:W3CDTF">2004-12-05T20:47:52Z</dcterms:created>
  <dcterms:modified xsi:type="dcterms:W3CDTF">2014-03-28T19:10:15Z</dcterms:modified>
</cp:coreProperties>
</file>