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sldIdLst>
    <p:sldId id="644" r:id="rId2"/>
    <p:sldId id="551" r:id="rId3"/>
    <p:sldId id="552" r:id="rId4"/>
    <p:sldId id="554" r:id="rId5"/>
    <p:sldId id="645" r:id="rId6"/>
    <p:sldId id="555" r:id="rId7"/>
    <p:sldId id="646" r:id="rId8"/>
    <p:sldId id="556" r:id="rId9"/>
    <p:sldId id="557" r:id="rId10"/>
    <p:sldId id="650" r:id="rId11"/>
    <p:sldId id="652" r:id="rId12"/>
    <p:sldId id="651" r:id="rId13"/>
    <p:sldId id="653" r:id="rId14"/>
    <p:sldId id="558" r:id="rId15"/>
    <p:sldId id="560" r:id="rId16"/>
    <p:sldId id="654" r:id="rId17"/>
    <p:sldId id="56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0099FF"/>
    <a:srgbClr val="3399FF"/>
    <a:srgbClr val="99CCFF"/>
    <a:srgbClr val="1409F7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737" autoAdjust="0"/>
  </p:normalViewPr>
  <p:slideViewPr>
    <p:cSldViewPr>
      <p:cViewPr varScale="1">
        <p:scale>
          <a:sx n="92" d="100"/>
          <a:sy n="92" d="100"/>
        </p:scale>
        <p:origin x="1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8.emf"/><Relationship Id="rId1" Type="http://schemas.openxmlformats.org/officeDocument/2006/relationships/image" Target="../media/image17.emf"/><Relationship Id="rId2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5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30ED-B21F-6045-87B1-CF29DF454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C9D89-B1E0-C944-9376-991CE3D75B54}" type="slidenum">
              <a:rPr lang="en-US"/>
              <a:pPr/>
              <a:t>2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A9664-83C0-1541-A112-316F2E08DA60}" type="slidenum">
              <a:rPr lang="en-US"/>
              <a:pPr/>
              <a:t>12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A9664-83C0-1541-A112-316F2E08DA60}" type="slidenum">
              <a:rPr lang="en-US"/>
              <a:pPr/>
              <a:t>13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1C80F-A9EE-0C49-B945-2AA33682BE66}" type="slidenum">
              <a:rPr lang="en-US"/>
              <a:pPr/>
              <a:t>14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9E3CD-9D5A-D941-AD82-E692E982AFEA}" type="slidenum">
              <a:rPr lang="en-US"/>
              <a:pPr/>
              <a:t>15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9E3CD-9D5A-D941-AD82-E692E982AFEA}" type="slidenum">
              <a:rPr lang="en-US"/>
              <a:pPr/>
              <a:t>16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9FBE6-B406-1D43-9EA9-F211D32E4319}" type="slidenum">
              <a:rPr lang="en-US"/>
              <a:pPr/>
              <a:t>17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0CAFE-EFCC-5049-A727-A4FA737C6E5C}" type="slidenum">
              <a:rPr lang="en-US"/>
              <a:pPr/>
              <a:t>3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1C8A9-2387-1447-9E87-BAF180DBFFD6}" type="slidenum">
              <a:rPr lang="en-US"/>
              <a:pPr/>
              <a:t>4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1C8A9-2387-1447-9E87-BAF180DBFFD6}" type="slidenum">
              <a:rPr lang="en-US"/>
              <a:pPr/>
              <a:t>5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7510D-C96D-A345-9874-4DE86A028A85}" type="slidenum">
              <a:rPr lang="en-US"/>
              <a:pPr/>
              <a:t>6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91077-B95B-1640-BD9D-5A43F2E33C5B}" type="slidenum">
              <a:rPr lang="en-US"/>
              <a:pPr/>
              <a:t>8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A9664-83C0-1541-A112-316F2E08DA60}" type="slidenum">
              <a:rPr lang="en-US"/>
              <a:pPr/>
              <a:t>9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A9664-83C0-1541-A112-316F2E08DA60}" type="slidenum">
              <a:rPr lang="en-US"/>
              <a:pPr/>
              <a:t>10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A9664-83C0-1541-A112-316F2E08DA60}" type="slidenum">
              <a:rPr lang="en-US"/>
              <a:pPr/>
              <a:t>11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300040-4A84-7344-BC1D-915BCFBB9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58ED-C216-1F48-87AC-86D7ECBD3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D08F-61AE-744D-B444-AA663C651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C5EB83-10B3-914B-97AB-FBA819201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0BFF-5906-5044-BDEA-FEF4B6E3D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B739-CFDC-F147-A3AC-6ECB59A1A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3383-05C6-F24A-B24C-1EB60792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5001-E54F-274F-8F2E-8B53E7DB4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597A-8185-A841-93EB-F083CB098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D274-B885-564A-9881-17400955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7E5C-0A72-6A42-9787-B6A70C0AC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17A8-D2E5-EF47-A763-8786A894F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1C4881-86F6-3A41-BB81-3C13B71FC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8.emf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15</a:t>
            </a:r>
            <a:br>
              <a:rPr lang="en-US" sz="5400" dirty="0" smtClean="0"/>
            </a:br>
            <a:r>
              <a:rPr lang="en-US" sz="3200" dirty="0" smtClean="0"/>
              <a:t>Time-dependent perturbation theory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7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996360"/>
              </p:ext>
            </p:extLst>
          </p:nvPr>
        </p:nvGraphicFramePr>
        <p:xfrm>
          <a:off x="228600" y="2362200"/>
          <a:ext cx="873214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9" name="Equation" r:id="rId4" imgW="4241800" imgH="444500" progId="Equation.DSMT4">
                  <p:embed/>
                </p:oleObj>
              </mc:Choice>
              <mc:Fallback>
                <p:oleObj name="Equation" r:id="rId4" imgW="4241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8732142" cy="914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45027"/>
              </p:ext>
            </p:extLst>
          </p:nvPr>
        </p:nvGraphicFramePr>
        <p:xfrm>
          <a:off x="52387" y="3733800"/>
          <a:ext cx="9091613" cy="71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0" name="Equation" r:id="rId6" imgW="5651500" imgH="444500" progId="Equation.DSMT4">
                  <p:embed/>
                </p:oleObj>
              </mc:Choice>
              <mc:Fallback>
                <p:oleObj name="Equation" r:id="rId6" imgW="5651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" y="3733800"/>
                        <a:ext cx="9091613" cy="7146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Arrow 2"/>
          <p:cNvSpPr/>
          <p:nvPr/>
        </p:nvSpPr>
        <p:spPr>
          <a:xfrm rot="17508864">
            <a:off x="758373" y="3282717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7508864">
            <a:off x="3425372" y="3358916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7508864">
            <a:off x="5558972" y="3358916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4779719">
            <a:off x="7246215" y="3357038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&quot;No&quot; Symbol 3"/>
          <p:cNvSpPr/>
          <p:nvPr/>
        </p:nvSpPr>
        <p:spPr>
          <a:xfrm>
            <a:off x="2514600" y="3505200"/>
            <a:ext cx="1143000" cy="1143000"/>
          </a:xfrm>
          <a:prstGeom prst="noSmoking">
            <a:avLst>
              <a:gd name="adj" fmla="val 10296"/>
            </a:avLst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7391400" y="3505200"/>
            <a:ext cx="1143000" cy="1143000"/>
          </a:xfrm>
          <a:prstGeom prst="noSmoking">
            <a:avLst>
              <a:gd name="adj" fmla="val 10296"/>
            </a:avLst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>
            <a:stCxn id="4" idx="4"/>
            <a:endCxn id="12" idx="4"/>
          </p:cNvCxnSpPr>
          <p:nvPr/>
        </p:nvCxnSpPr>
        <p:spPr>
          <a:xfrm rot="16200000" flipH="1">
            <a:off x="5524500" y="2209800"/>
            <a:ext cx="12700" cy="4876800"/>
          </a:xfrm>
          <a:prstGeom prst="bentConnector3">
            <a:avLst>
              <a:gd name="adj1" fmla="val 1800000"/>
            </a:avLst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16600" y="4495800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Cancel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that       are </a:t>
            </a:r>
            <a:r>
              <a:rPr lang="en-US" dirty="0" err="1" smtClean="0"/>
              <a:t>eigenfunctions</a:t>
            </a:r>
            <a:r>
              <a:rPr lang="en-US" dirty="0" smtClean="0"/>
              <a:t> of </a:t>
            </a:r>
            <a:r>
              <a:rPr lang="en-US" i="1" dirty="0" smtClean="0"/>
              <a:t>H</a:t>
            </a:r>
            <a:r>
              <a:rPr lang="en-US" baseline="30000" dirty="0" smtClean="0"/>
              <a:t>(0)</a:t>
            </a:r>
            <a:endParaRPr lang="en-US" baseline="30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46654"/>
              </p:ext>
            </p:extLst>
          </p:nvPr>
        </p:nvGraphicFramePr>
        <p:xfrm>
          <a:off x="2667000" y="1752600"/>
          <a:ext cx="603250" cy="52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1" name="Equation" r:id="rId8" imgW="292100" imgH="254000" progId="Equation.DSMT4">
                  <p:embed/>
                </p:oleObj>
              </mc:Choice>
              <mc:Fallback>
                <p:oleObj name="Equation" r:id="rId8" imgW="292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7000" y="1752600"/>
                        <a:ext cx="603250" cy="524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Multiplying        from the left and integrating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27726"/>
              </p:ext>
            </p:extLst>
          </p:nvPr>
        </p:nvGraphicFramePr>
        <p:xfrm>
          <a:off x="228600" y="2362200"/>
          <a:ext cx="873214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1" name="Equation" r:id="rId4" imgW="4241800" imgH="444500" progId="Equation.DSMT4">
                  <p:embed/>
                </p:oleObj>
              </mc:Choice>
              <mc:Fallback>
                <p:oleObj name="Equation" r:id="rId4" imgW="4241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8732142" cy="914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40062"/>
              </p:ext>
            </p:extLst>
          </p:nvPr>
        </p:nvGraphicFramePr>
        <p:xfrm>
          <a:off x="52387" y="3733800"/>
          <a:ext cx="9091613" cy="71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2" name="Equation" r:id="rId6" imgW="5651500" imgH="444500" progId="Equation.DSMT4">
                  <p:embed/>
                </p:oleObj>
              </mc:Choice>
              <mc:Fallback>
                <p:oleObj name="Equation" r:id="rId6" imgW="5651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" y="3733800"/>
                        <a:ext cx="9091613" cy="7146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Arrow 2"/>
          <p:cNvSpPr/>
          <p:nvPr/>
        </p:nvSpPr>
        <p:spPr>
          <a:xfrm rot="17508864">
            <a:off x="758373" y="3282717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7508864">
            <a:off x="3425372" y="3358916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7508864">
            <a:off x="5558972" y="3358916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4779719">
            <a:off x="7246215" y="3357038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&quot;No&quot; Symbol 3"/>
          <p:cNvSpPr/>
          <p:nvPr/>
        </p:nvSpPr>
        <p:spPr>
          <a:xfrm>
            <a:off x="2514600" y="3505200"/>
            <a:ext cx="1143000" cy="1143000"/>
          </a:xfrm>
          <a:prstGeom prst="noSmoking">
            <a:avLst>
              <a:gd name="adj" fmla="val 10296"/>
            </a:avLst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7391400" y="3505200"/>
            <a:ext cx="1143000" cy="1143000"/>
          </a:xfrm>
          <a:prstGeom prst="noSmoking">
            <a:avLst>
              <a:gd name="adj" fmla="val 10296"/>
            </a:avLst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>
            <a:stCxn id="4" idx="4"/>
            <a:endCxn id="12" idx="4"/>
          </p:cNvCxnSpPr>
          <p:nvPr/>
        </p:nvCxnSpPr>
        <p:spPr>
          <a:xfrm rot="16200000" flipH="1">
            <a:off x="5524500" y="2209800"/>
            <a:ext cx="12700" cy="4876800"/>
          </a:xfrm>
          <a:prstGeom prst="bentConnector3">
            <a:avLst>
              <a:gd name="adj1" fmla="val 1800000"/>
            </a:avLst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16600" y="4495800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Cancel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756602"/>
              </p:ext>
            </p:extLst>
          </p:nvPr>
        </p:nvGraphicFramePr>
        <p:xfrm>
          <a:off x="685800" y="5334000"/>
          <a:ext cx="7605699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3" name="Equation" r:id="rId8" imgW="3670300" imgH="444500" progId="Equation.DSMT4">
                  <p:embed/>
                </p:oleObj>
              </mc:Choice>
              <mc:Fallback>
                <p:oleObj name="Equation" r:id="rId8" imgW="3670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0"/>
                        <a:ext cx="7605699" cy="920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Arrow 17"/>
          <p:cNvSpPr/>
          <p:nvPr/>
        </p:nvSpPr>
        <p:spPr>
          <a:xfrm rot="14779719">
            <a:off x="682977" y="4860597"/>
            <a:ext cx="1072443" cy="195473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7508864">
            <a:off x="4376755" y="4860214"/>
            <a:ext cx="1074809" cy="185569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 rot="16200000">
            <a:off x="7310438" y="5424487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400800" y="6248400"/>
            <a:ext cx="2018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1 only if </a:t>
            </a:r>
            <a:r>
              <a:rPr lang="en-US" sz="2400" i="1" dirty="0"/>
              <a:t>n = </a:t>
            </a:r>
            <a:r>
              <a:rPr lang="en-US" sz="2400" i="1" dirty="0" smtClean="0"/>
              <a:t>k</a:t>
            </a:r>
            <a:endParaRPr lang="en-US" sz="2400" dirty="0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6658"/>
              </p:ext>
            </p:extLst>
          </p:nvPr>
        </p:nvGraphicFramePr>
        <p:xfrm>
          <a:off x="685800" y="6264947"/>
          <a:ext cx="2114550" cy="42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4" name="Equation" r:id="rId10" imgW="1511300" imgH="304800" progId="Equation.3">
                  <p:embed/>
                </p:oleObj>
              </mc:Choice>
              <mc:Fallback>
                <p:oleObj name="Equation" r:id="rId10" imgW="1511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64947"/>
                        <a:ext cx="2114550" cy="42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10"/>
          <p:cNvSpPr>
            <a:spLocks/>
          </p:cNvSpPr>
          <p:nvPr/>
        </p:nvSpPr>
        <p:spPr bwMode="auto">
          <a:xfrm rot="16200000" flipH="1">
            <a:off x="1600200" y="5181600"/>
            <a:ext cx="228600" cy="2057400"/>
          </a:xfrm>
          <a:prstGeom prst="lef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33095"/>
              </p:ext>
            </p:extLst>
          </p:nvPr>
        </p:nvGraphicFramePr>
        <p:xfrm>
          <a:off x="2712720" y="1752600"/>
          <a:ext cx="79248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5" name="Equation" r:id="rId12" imgW="330200" imgH="254000" progId="Equation.DSMT4">
                  <p:embed/>
                </p:oleObj>
              </mc:Choice>
              <mc:Fallback>
                <p:oleObj name="Equation" r:id="rId12" imgW="330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12720" y="1752600"/>
                        <a:ext cx="79248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9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16683"/>
              </p:ext>
            </p:extLst>
          </p:nvPr>
        </p:nvGraphicFramePr>
        <p:xfrm>
          <a:off x="1295400" y="3962400"/>
          <a:ext cx="66579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3" name="Equation" r:id="rId4" imgW="3213100" imgH="419100" progId="Equation.DSMT4">
                  <p:embed/>
                </p:oleObj>
              </mc:Choice>
              <mc:Fallback>
                <p:oleObj name="Equation" r:id="rId4" imgW="321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6657975" cy="866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/>
              <a:t>Simplifying</a:t>
            </a:r>
            <a:endParaRPr lang="el-GR" dirty="0">
              <a:cs typeface="Arial" charset="0"/>
            </a:endParaRPr>
          </a:p>
        </p:txBody>
      </p:sp>
      <p:sp>
        <p:nvSpPr>
          <p:cNvPr id="3" name="Left Arrow 2"/>
          <p:cNvSpPr/>
          <p:nvPr/>
        </p:nvSpPr>
        <p:spPr>
          <a:xfrm rot="14761478">
            <a:off x="2752164" y="3432887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7249685">
            <a:off x="5456544" y="3437784"/>
            <a:ext cx="816247" cy="21636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4718050" y="2279650"/>
            <a:ext cx="12700" cy="4876800"/>
          </a:xfrm>
          <a:prstGeom prst="bentConnector3">
            <a:avLst>
              <a:gd name="adj1" fmla="val 1800000"/>
            </a:avLst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725765"/>
              </p:ext>
            </p:extLst>
          </p:nvPr>
        </p:nvGraphicFramePr>
        <p:xfrm>
          <a:off x="762000" y="2209800"/>
          <a:ext cx="7605699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4" name="Equation" r:id="rId6" imgW="3670300" imgH="444500" progId="Equation.DSMT4">
                  <p:embed/>
                </p:oleObj>
              </mc:Choice>
              <mc:Fallback>
                <p:oleObj name="Equation" r:id="rId6" imgW="3670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7605699" cy="920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10"/>
          <p:cNvSpPr>
            <a:spLocks/>
          </p:cNvSpPr>
          <p:nvPr/>
        </p:nvSpPr>
        <p:spPr bwMode="auto">
          <a:xfrm rot="16200000">
            <a:off x="7386638" y="2224087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477000" y="3048000"/>
            <a:ext cx="2018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1 only if </a:t>
            </a:r>
            <a:r>
              <a:rPr lang="en-US" sz="2400" i="1" dirty="0"/>
              <a:t>n = </a:t>
            </a:r>
            <a:r>
              <a:rPr lang="en-US" sz="2400" i="1" dirty="0" smtClean="0"/>
              <a:t>k</a:t>
            </a:r>
            <a:endParaRPr lang="en-US" sz="2400" dirty="0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17566"/>
              </p:ext>
            </p:extLst>
          </p:nvPr>
        </p:nvGraphicFramePr>
        <p:xfrm>
          <a:off x="762000" y="3064547"/>
          <a:ext cx="2114550" cy="42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5" name="Equation" r:id="rId8" imgW="1511300" imgH="304800" progId="Equation.3">
                  <p:embed/>
                </p:oleObj>
              </mc:Choice>
              <mc:Fallback>
                <p:oleObj name="Equation" r:id="rId8" imgW="1511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64547"/>
                        <a:ext cx="2114550" cy="42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10"/>
          <p:cNvSpPr>
            <a:spLocks/>
          </p:cNvSpPr>
          <p:nvPr/>
        </p:nvSpPr>
        <p:spPr bwMode="auto">
          <a:xfrm rot="16200000" flipH="1">
            <a:off x="1676400" y="1981200"/>
            <a:ext cx="228600" cy="2057400"/>
          </a:xfrm>
          <a:prstGeom prst="lef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Donut 16"/>
          <p:cNvSpPr/>
          <p:nvPr/>
        </p:nvSpPr>
        <p:spPr>
          <a:xfrm>
            <a:off x="1524000" y="4114800"/>
            <a:ext cx="1524000" cy="609600"/>
          </a:xfrm>
          <a:prstGeom prst="donu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400800" y="3962400"/>
            <a:ext cx="1524000" cy="609600"/>
          </a:xfrm>
          <a:prstGeom prst="donu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4953000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Equal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13239"/>
              </p:ext>
            </p:extLst>
          </p:nvPr>
        </p:nvGraphicFramePr>
        <p:xfrm>
          <a:off x="2362200" y="5562600"/>
          <a:ext cx="431900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6" name="Equation" r:id="rId10" imgW="1574800" imgH="254000" progId="Equation.DSMT4">
                  <p:embed/>
                </p:oleObj>
              </mc:Choice>
              <mc:Fallback>
                <p:oleObj name="Equation" r:id="rId10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4319002" cy="695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2400" y="5493603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66FF"/>
                </a:solidFill>
              </a:rPr>
              <a:t>Energy conservation!</a:t>
            </a:r>
            <a:endParaRPr lang="en-US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4000"/>
              </p:ext>
            </p:extLst>
          </p:nvPr>
        </p:nvGraphicFramePr>
        <p:xfrm>
          <a:off x="2590800" y="1676400"/>
          <a:ext cx="431900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8" name="Equation" r:id="rId4" imgW="1574800" imgH="254000" progId="Equation.DSMT4">
                  <p:embed/>
                </p:oleObj>
              </mc:Choice>
              <mc:Fallback>
                <p:oleObj name="Equation" r:id="rId4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76400"/>
                        <a:ext cx="4319002" cy="695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886200" y="2281535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xcitation or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deexcitation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819400"/>
            <a:ext cx="6140677" cy="35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Removing the time-oscillating factors</a:t>
            </a:r>
            <a:endParaRPr lang="en-US" dirty="0"/>
          </a:p>
        </p:txBody>
      </p:sp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007083"/>
              </p:ext>
            </p:extLst>
          </p:nvPr>
        </p:nvGraphicFramePr>
        <p:xfrm>
          <a:off x="1931988" y="2590800"/>
          <a:ext cx="507682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07" name="Equation" r:id="rId4" imgW="1727200" imgH="419100" progId="Equation.3">
                  <p:embed/>
                </p:oleObj>
              </mc:Choice>
              <mc:Fallback>
                <p:oleObj name="Equation" r:id="rId4" imgW="17272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2590800"/>
                        <a:ext cx="5076825" cy="12303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38633"/>
              </p:ext>
            </p:extLst>
          </p:nvPr>
        </p:nvGraphicFramePr>
        <p:xfrm>
          <a:off x="1484313" y="4332288"/>
          <a:ext cx="5973762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08" name="Equation" r:id="rId6" imgW="2032000" imgH="419100" progId="Equation.3">
                  <p:embed/>
                </p:oleObj>
              </mc:Choice>
              <mc:Fallback>
                <p:oleObj name="Equation" r:id="rId6" imgW="2032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332288"/>
                        <a:ext cx="5973762" cy="12303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AutoShape 6"/>
          <p:cNvSpPr>
            <a:spLocks noChangeArrowheads="1"/>
          </p:cNvSpPr>
          <p:nvPr/>
        </p:nvSpPr>
        <p:spPr bwMode="auto">
          <a:xfrm>
            <a:off x="4267200" y="37973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Fermi’s golden rule</a:t>
            </a:r>
            <a:endParaRPr lang="en-US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probability of transition (intensity of a spectral band for the transition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←</a:t>
            </a:r>
            <a:r>
              <a:rPr lang="en-US" dirty="0"/>
              <a:t> 0) is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the dipole moment interacts with the oscillating electric field (light), the transition probability is proportional to the </a:t>
            </a:r>
            <a:r>
              <a:rPr lang="en-US" b="1" dirty="0"/>
              <a:t>square of the transition dipole moment </a:t>
            </a:r>
            <a:r>
              <a:rPr lang="en-US" dirty="0" smtClean="0"/>
              <a:t>(in the direction of polarization) </a:t>
            </a:r>
            <a:r>
              <a:rPr lang="en-US" dirty="0" smtClean="0"/>
              <a:t>and </a:t>
            </a:r>
            <a:r>
              <a:rPr lang="en-US" b="1" dirty="0" smtClean="0"/>
              <a:t>the </a:t>
            </a:r>
            <a:r>
              <a:rPr lang="en-US" b="1" dirty="0"/>
              <a:t>intensity of </a:t>
            </a:r>
            <a:r>
              <a:rPr lang="en-US" b="1" smtClean="0"/>
              <a:t>light (square </a:t>
            </a:r>
            <a:r>
              <a:rPr lang="en-US" b="1" dirty="0" smtClean="0"/>
              <a:t>of electric </a:t>
            </a:r>
            <a:r>
              <a:rPr lang="en-US" b="1" smtClean="0"/>
              <a:t>field amplitude)</a:t>
            </a:r>
            <a:r>
              <a:rPr lang="en-US" smtClean="0"/>
              <a:t>.</a:t>
            </a:r>
            <a:endParaRPr lang="en-US" b="1" dirty="0"/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742632"/>
              </p:ext>
            </p:extLst>
          </p:nvPr>
        </p:nvGraphicFramePr>
        <p:xfrm>
          <a:off x="1044575" y="2819400"/>
          <a:ext cx="65690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47" name="Equation" r:id="rId4" imgW="2235200" imgH="368300" progId="Equation.3">
                  <p:embed/>
                </p:oleObj>
              </mc:Choice>
              <mc:Fallback>
                <p:oleObj name="Equation" r:id="rId4" imgW="22352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819400"/>
                        <a:ext cx="6569075" cy="108108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Line 5"/>
          <p:cNvSpPr>
            <a:spLocks noChangeShapeType="1"/>
          </p:cNvSpPr>
          <p:nvPr/>
        </p:nvSpPr>
        <p:spPr bwMode="auto">
          <a:xfrm flipH="1" flipV="1">
            <a:off x="5638800" y="3886200"/>
            <a:ext cx="9144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 flipH="1" flipV="1">
            <a:off x="7315200" y="3886200"/>
            <a:ext cx="1524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514600"/>
            <a:ext cx="7003597" cy="4027742"/>
          </a:xfrm>
          <a:prstGeom prst="rect">
            <a:avLst/>
          </a:prstGeom>
        </p:spPr>
      </p:pic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Fermi’s golden rule</a:t>
            </a:r>
            <a:endParaRPr lang="en-US" dirty="0"/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86959"/>
              </p:ext>
            </p:extLst>
          </p:nvPr>
        </p:nvGraphicFramePr>
        <p:xfrm>
          <a:off x="2362200" y="1600200"/>
          <a:ext cx="4302125" cy="90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9" name="Equation" r:id="rId5" imgW="1689100" imgH="355600" progId="Equation.DSMT4">
                  <p:embed/>
                </p:oleObj>
              </mc:Choice>
              <mc:Fallback>
                <p:oleObj name="Equation" r:id="rId5" imgW="1689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0200"/>
                        <a:ext cx="4302125" cy="905566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0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Spectroscopic transitions can </a:t>
            </a:r>
            <a:r>
              <a:rPr lang="en-US" dirty="0" smtClean="0"/>
              <a:t>be explained by </a:t>
            </a:r>
            <a:r>
              <a:rPr lang="en-US" dirty="0"/>
              <a:t>the </a:t>
            </a:r>
            <a:r>
              <a:rPr lang="en-US" dirty="0" smtClean="0"/>
              <a:t>time-dependent Schr</a:t>
            </a:r>
            <a:r>
              <a:rPr lang="en-US" dirty="0" smtClean="0">
                <a:cs typeface="Arial" charset="0"/>
              </a:rPr>
              <a:t>ödinger </a:t>
            </a:r>
            <a:r>
              <a:rPr lang="en-US" dirty="0">
                <a:cs typeface="Arial" charset="0"/>
              </a:rPr>
              <a:t>equation. </a:t>
            </a:r>
            <a:r>
              <a:rPr lang="en-US" dirty="0" smtClean="0">
                <a:cs typeface="Arial" charset="0"/>
              </a:rPr>
              <a:t>One-photon transition can be understood by first-order time</a:t>
            </a:r>
            <a:r>
              <a:rPr lang="en-US" dirty="0">
                <a:cs typeface="Arial" charset="0"/>
              </a:rPr>
              <a:t>-dependent perturbation </a:t>
            </a:r>
            <a:r>
              <a:rPr lang="en-US" dirty="0" smtClean="0">
                <a:cs typeface="Arial" charset="0"/>
              </a:rPr>
              <a:t>theory.</a:t>
            </a:r>
            <a:endParaRPr lang="en-US" dirty="0">
              <a:cs typeface="Arial" charset="0"/>
            </a:endParaRPr>
          </a:p>
          <a:p>
            <a:r>
              <a:rPr lang="en-US" b="1" dirty="0">
                <a:cs typeface="Arial" charset="0"/>
              </a:rPr>
              <a:t>Energy conservation</a:t>
            </a:r>
          </a:p>
          <a:p>
            <a:r>
              <a:rPr lang="en-US" b="1" dirty="0">
                <a:cs typeface="Arial" charset="0"/>
              </a:rPr>
              <a:t>Transition dipole </a:t>
            </a:r>
            <a:r>
              <a:rPr lang="en-US" b="1" dirty="0" smtClean="0">
                <a:cs typeface="Arial" charset="0"/>
              </a:rPr>
              <a:t>moment</a:t>
            </a:r>
            <a:endParaRPr lang="en-US" b="1" dirty="0">
              <a:cs typeface="Arial" charset="0"/>
            </a:endParaRPr>
          </a:p>
          <a:p>
            <a:r>
              <a:rPr lang="en-US" b="1" dirty="0">
                <a:cs typeface="Arial" charset="0"/>
              </a:rPr>
              <a:t>Intensity of light</a:t>
            </a:r>
          </a:p>
          <a:p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Time-dependent perturbation theory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theory described here is essential for understanding </a:t>
            </a:r>
            <a:r>
              <a:rPr lang="en-US" dirty="0"/>
              <a:t>the </a:t>
            </a:r>
            <a:r>
              <a:rPr lang="en-US" b="1" dirty="0" smtClean="0"/>
              <a:t>optical transitions </a:t>
            </a:r>
            <a:r>
              <a:rPr lang="en-US" b="1" dirty="0"/>
              <a:t>from one state to another </a:t>
            </a:r>
            <a:r>
              <a:rPr lang="en-US" dirty="0" smtClean="0"/>
              <a:t>and thus spectroscopies. It gives </a:t>
            </a:r>
            <a:r>
              <a:rPr lang="en-US" dirty="0"/>
              <a:t>the formula for </a:t>
            </a:r>
            <a:r>
              <a:rPr lang="en-US" b="1" dirty="0"/>
              <a:t>intensities</a:t>
            </a:r>
            <a:r>
              <a:rPr lang="en-US" dirty="0"/>
              <a:t> of spectral bands.</a:t>
            </a:r>
          </a:p>
          <a:p>
            <a:pPr>
              <a:buFont typeface="Wingdings" charset="0"/>
              <a:buNone/>
            </a:pPr>
            <a:endParaRPr lang="en-US" b="1" dirty="0"/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457200" y="4233863"/>
            <a:ext cx="8229600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3000" dirty="0"/>
              <a:t>The probability of transition (intensity of a spectral band for the transition </a:t>
            </a:r>
            <a:r>
              <a:rPr lang="en-US" sz="3000" i="1" dirty="0"/>
              <a:t>n</a:t>
            </a:r>
            <a:r>
              <a:rPr lang="en-US" sz="3000" dirty="0"/>
              <a:t> </a:t>
            </a:r>
            <a:r>
              <a:rPr lang="en-US" sz="3000" dirty="0">
                <a:cs typeface="Arial" charset="0"/>
              </a:rPr>
              <a:t>←</a:t>
            </a:r>
            <a:r>
              <a:rPr lang="en-US" sz="3000" dirty="0"/>
              <a:t> 0) 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endParaRPr lang="en-US" sz="3000" dirty="0"/>
          </a:p>
        </p:txBody>
      </p:sp>
      <p:graphicFrame>
        <p:nvGraphicFramePr>
          <p:cNvPr id="315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81022"/>
              </p:ext>
            </p:extLst>
          </p:nvPr>
        </p:nvGraphicFramePr>
        <p:xfrm>
          <a:off x="1828800" y="5181600"/>
          <a:ext cx="49641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30" name="Equation" r:id="rId4" imgW="1689100" imgH="368300" progId="Equation.3">
                  <p:embed/>
                </p:oleObj>
              </mc:Choice>
              <mc:Fallback>
                <p:oleObj name="Equation" r:id="rId4" imgW="16891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4964112" cy="108108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Zeroth</a:t>
            </a:r>
            <a:r>
              <a:rPr lang="en-US" sz="3600" dirty="0" smtClean="0"/>
              <a:t> order</a:t>
            </a:r>
            <a:endParaRPr lang="en-US" sz="3600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the perturbation is turned on, the system </a:t>
            </a:r>
            <a:r>
              <a:rPr lang="en-US" dirty="0" smtClean="0"/>
              <a:t>is in time</a:t>
            </a:r>
            <a:r>
              <a:rPr lang="en-US" dirty="0"/>
              <a:t>-</a:t>
            </a:r>
            <a:r>
              <a:rPr lang="en-US" i="1" dirty="0"/>
              <a:t>independent</a:t>
            </a:r>
            <a:r>
              <a:rPr lang="en-US" dirty="0"/>
              <a:t> ground state.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 us remember that a </a:t>
            </a:r>
            <a:r>
              <a:rPr lang="en-US" dirty="0" smtClean="0"/>
              <a:t>“time-independent” wave </a:t>
            </a:r>
            <a:r>
              <a:rPr lang="en-US" dirty="0"/>
              <a:t>function </a:t>
            </a:r>
            <a:r>
              <a:rPr lang="en-US" dirty="0" smtClean="0"/>
              <a:t>does have hidden time dependence of the form:</a:t>
            </a:r>
            <a:endParaRPr lang="en-US" dirty="0"/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2825750" y="2971800"/>
          <a:ext cx="3422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0" name="Equation" r:id="rId4" imgW="1206360" imgH="253800" progId="Equation.DSMT4">
                  <p:embed/>
                </p:oleObj>
              </mc:Choice>
              <mc:Fallback>
                <p:oleObj name="Equation" r:id="rId4" imgW="1206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2971800"/>
                        <a:ext cx="3422650" cy="720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01509"/>
              </p:ext>
            </p:extLst>
          </p:nvPr>
        </p:nvGraphicFramePr>
        <p:xfrm>
          <a:off x="2855913" y="5375275"/>
          <a:ext cx="3349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1" name="Equation" r:id="rId6" imgW="1181100" imgH="279400" progId="Equation.3">
                  <p:embed/>
                </p:oleObj>
              </mc:Choice>
              <mc:Fallback>
                <p:oleObj name="Equation" r:id="rId6" imgW="11811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5375275"/>
                        <a:ext cx="3349625" cy="792163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= light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</a:t>
            </a:r>
            <a:r>
              <a:rPr lang="en-US" dirty="0" smtClean="0">
                <a:cs typeface="Arial" charset="0"/>
              </a:rPr>
              <a:t>we shine light on the system. Light (or a photon) is a time-oscillating electromagnetic field. It is very weak as compared to electrostatic interactions between electrons and nuclei in atoms and molecules. It can be treated as a </a:t>
            </a:r>
            <a:r>
              <a:rPr lang="en-US" dirty="0">
                <a:cs typeface="Arial" charset="0"/>
              </a:rPr>
              <a:t>time-dependent perturbation: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82533"/>
              </p:ext>
            </p:extLst>
          </p:nvPr>
        </p:nvGraphicFramePr>
        <p:xfrm>
          <a:off x="685800" y="4572000"/>
          <a:ext cx="7810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5" name="Equation" r:id="rId4" imgW="2603500" imgH="304800" progId="Equation.3">
                  <p:embed/>
                </p:oleObj>
              </mc:Choice>
              <mc:Fallback>
                <p:oleObj name="Equation" r:id="rId4" imgW="2603500" imgH="304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7810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9" name="AutoShape 5"/>
          <p:cNvSpPr>
            <a:spLocks/>
          </p:cNvSpPr>
          <p:nvPr/>
        </p:nvSpPr>
        <p:spPr bwMode="auto">
          <a:xfrm rot="16200000">
            <a:off x="6926263" y="4259262"/>
            <a:ext cx="244475" cy="2667000"/>
          </a:xfrm>
          <a:prstGeom prst="leftBrace">
            <a:avLst>
              <a:gd name="adj1" fmla="val 909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838200" y="5715000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3366FF"/>
                </a:solidFill>
                <a:cs typeface="ＭＳ Ｐゴシック" charset="0"/>
              </a:rPr>
              <a:t>Oscillating real electrostatic field in </a:t>
            </a:r>
            <a:r>
              <a:rPr lang="en-US" altLang="ja-JP" sz="2800" i="1" dirty="0" smtClean="0">
                <a:solidFill>
                  <a:srgbClr val="3366FF"/>
                </a:solidFill>
                <a:cs typeface="ＭＳ Ｐゴシック" charset="0"/>
              </a:rPr>
              <a:t>z</a:t>
            </a:r>
            <a:r>
              <a:rPr lang="en-US" altLang="ja-JP" sz="2800" dirty="0" smtClean="0">
                <a:solidFill>
                  <a:srgbClr val="3366FF"/>
                </a:solidFill>
                <a:cs typeface="ＭＳ Ｐゴシック" charset="0"/>
              </a:rPr>
              <a:t> direction with </a:t>
            </a:r>
            <a:r>
              <a:rPr lang="en-US" altLang="ja-JP" sz="2800" dirty="0">
                <a:solidFill>
                  <a:srgbClr val="3366FF"/>
                </a:solidFill>
                <a:cs typeface="ＭＳ Ｐゴシック" charset="0"/>
              </a:rPr>
              <a:t>intensity </a:t>
            </a:r>
            <a:r>
              <a:rPr lang="en-US" altLang="ja-JP" sz="2800" i="1" dirty="0">
                <a:solidFill>
                  <a:srgbClr val="3366FF"/>
                </a:solidFill>
                <a:cs typeface="ＭＳ Ｐゴシック" charset="0"/>
              </a:rPr>
              <a:t>E</a:t>
            </a:r>
            <a:r>
              <a:rPr lang="en-US" altLang="ja-JP" sz="2800" b="1" dirty="0">
                <a:solidFill>
                  <a:srgbClr val="3366FF"/>
                </a:solidFill>
                <a:cs typeface="ＭＳ Ｐゴシック" charset="0"/>
              </a:rPr>
              <a:t> </a:t>
            </a:r>
            <a:r>
              <a:rPr lang="en-US" altLang="ja-JP" sz="2800" dirty="0">
                <a:solidFill>
                  <a:srgbClr val="3366FF"/>
                </a:solidFill>
                <a:cs typeface="ＭＳ Ｐゴシック" charset="0"/>
              </a:rPr>
              <a:t>and </a:t>
            </a:r>
            <a:r>
              <a:rPr lang="en-US" altLang="ja-JP" sz="2800" dirty="0" smtClean="0">
                <a:solidFill>
                  <a:srgbClr val="3366FF"/>
                </a:solidFill>
                <a:cs typeface="ＭＳ Ｐゴシック" charset="0"/>
              </a:rPr>
              <a:t>angular frequency </a:t>
            </a:r>
            <a:r>
              <a:rPr lang="el-GR" altLang="ja-JP" sz="2800" i="1" dirty="0" smtClean="0">
                <a:solidFill>
                  <a:srgbClr val="3366FF"/>
                </a:solidFill>
                <a:cs typeface="Arial" charset="0"/>
              </a:rPr>
              <a:t>ω</a:t>
            </a:r>
            <a:r>
              <a:rPr lang="en-US" altLang="ja-JP" sz="2800" i="1" dirty="0" smtClean="0">
                <a:solidFill>
                  <a:srgbClr val="3366FF"/>
                </a:solidFill>
                <a:cs typeface="Arial" charset="0"/>
              </a:rPr>
              <a:t> </a:t>
            </a:r>
            <a:r>
              <a:rPr lang="en-US" altLang="ja-JP" sz="2800" dirty="0" smtClean="0">
                <a:solidFill>
                  <a:srgbClr val="3366FF"/>
                </a:solidFill>
                <a:cs typeface="Arial" charset="0"/>
              </a:rPr>
              <a:t>= 2</a:t>
            </a:r>
            <a:r>
              <a:rPr lang="en-US" altLang="ja-JP" sz="2800" i="1" dirty="0" smtClean="0">
                <a:solidFill>
                  <a:srgbClr val="3366FF"/>
                </a:solidFill>
                <a:cs typeface="Arial" charset="0"/>
              </a:rPr>
              <a:t>π</a:t>
            </a:r>
            <a:r>
              <a:rPr lang="en-US" altLang="ja-JP" sz="2800" i="1" dirty="0" err="1" smtClean="0">
                <a:solidFill>
                  <a:srgbClr val="3366FF"/>
                </a:solidFill>
                <a:cs typeface="Arial" charset="0"/>
              </a:rPr>
              <a:t>ν</a:t>
            </a:r>
            <a:r>
              <a:rPr lang="en-US" altLang="ja-JP" sz="2800" dirty="0" smtClean="0">
                <a:solidFill>
                  <a:srgbClr val="3366FF"/>
                </a:solidFill>
                <a:cs typeface="Arial" charset="0"/>
              </a:rPr>
              <a:t>.</a:t>
            </a:r>
            <a:endParaRPr lang="el-GR" altLang="ja-JP" sz="2800" i="1" dirty="0">
              <a:solidFill>
                <a:srgbClr val="3366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"/>
            <a:ext cx="8229600" cy="4732812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= light</a:t>
            </a:r>
            <a:endParaRPr lang="en-US" dirty="0"/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198444"/>
              </p:ext>
            </p:extLst>
          </p:nvPr>
        </p:nvGraphicFramePr>
        <p:xfrm>
          <a:off x="685800" y="4572000"/>
          <a:ext cx="7810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2603500" imgH="304800" progId="Equation.3">
                  <p:embed/>
                </p:oleObj>
              </mc:Choice>
              <mc:Fallback>
                <p:oleObj name="Equation" r:id="rId5" imgW="2603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7810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9" name="AutoShape 5"/>
          <p:cNvSpPr>
            <a:spLocks/>
          </p:cNvSpPr>
          <p:nvPr/>
        </p:nvSpPr>
        <p:spPr bwMode="auto">
          <a:xfrm rot="16200000">
            <a:off x="6926263" y="4259262"/>
            <a:ext cx="244475" cy="2667000"/>
          </a:xfrm>
          <a:prstGeom prst="leftBrace">
            <a:avLst>
              <a:gd name="adj1" fmla="val 909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457200" y="571500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3366FF"/>
                </a:solidFill>
                <a:cs typeface="ＭＳ Ｐゴシック" charset="0"/>
              </a:rPr>
              <a:t>Oscillating real electrostatic field in </a:t>
            </a:r>
            <a:r>
              <a:rPr lang="en-US" altLang="ja-JP" sz="2800" i="1" dirty="0" smtClean="0">
                <a:solidFill>
                  <a:srgbClr val="3366FF"/>
                </a:solidFill>
                <a:cs typeface="ＭＳ Ｐゴシック" charset="0"/>
              </a:rPr>
              <a:t>z</a:t>
            </a:r>
            <a:r>
              <a:rPr lang="en-US" altLang="ja-JP" sz="2800" dirty="0" smtClean="0">
                <a:solidFill>
                  <a:srgbClr val="3366FF"/>
                </a:solidFill>
                <a:cs typeface="ＭＳ Ｐゴシック" charset="0"/>
              </a:rPr>
              <a:t> direction with </a:t>
            </a:r>
            <a:r>
              <a:rPr lang="en-US" altLang="ja-JP" sz="2800" dirty="0">
                <a:solidFill>
                  <a:srgbClr val="3366FF"/>
                </a:solidFill>
                <a:cs typeface="ＭＳ Ｐゴシック" charset="0"/>
              </a:rPr>
              <a:t>intensity </a:t>
            </a:r>
            <a:r>
              <a:rPr lang="en-US" altLang="ja-JP" sz="2800" i="1" dirty="0">
                <a:solidFill>
                  <a:srgbClr val="3366FF"/>
                </a:solidFill>
                <a:cs typeface="ＭＳ Ｐゴシック" charset="0"/>
              </a:rPr>
              <a:t>E</a:t>
            </a:r>
            <a:r>
              <a:rPr lang="en-US" altLang="ja-JP" sz="2800" b="1" dirty="0">
                <a:solidFill>
                  <a:srgbClr val="3366FF"/>
                </a:solidFill>
                <a:cs typeface="ＭＳ Ｐゴシック" charset="0"/>
              </a:rPr>
              <a:t> </a:t>
            </a:r>
            <a:r>
              <a:rPr lang="en-US" altLang="ja-JP" sz="2800" dirty="0">
                <a:solidFill>
                  <a:srgbClr val="3366FF"/>
                </a:solidFill>
                <a:cs typeface="ＭＳ Ｐゴシック" charset="0"/>
              </a:rPr>
              <a:t>and angular frequency </a:t>
            </a:r>
            <a:r>
              <a:rPr lang="el-GR" altLang="ja-JP" sz="2800" i="1" dirty="0">
                <a:solidFill>
                  <a:srgbClr val="3366FF"/>
                </a:solidFill>
                <a:cs typeface="Arial" charset="0"/>
              </a:rPr>
              <a:t>ω</a:t>
            </a:r>
            <a:r>
              <a:rPr lang="en-US" altLang="ja-JP" sz="2800" i="1" dirty="0">
                <a:solidFill>
                  <a:srgbClr val="3366FF"/>
                </a:solidFill>
                <a:cs typeface="Arial" charset="0"/>
              </a:rPr>
              <a:t> </a:t>
            </a:r>
            <a:r>
              <a:rPr lang="en-US" altLang="ja-JP" sz="2800" dirty="0">
                <a:solidFill>
                  <a:srgbClr val="3366FF"/>
                </a:solidFill>
                <a:cs typeface="Arial" charset="0"/>
              </a:rPr>
              <a:t>= 2</a:t>
            </a:r>
            <a:r>
              <a:rPr lang="en-US" altLang="ja-JP" sz="2800" i="1" dirty="0">
                <a:solidFill>
                  <a:srgbClr val="3366FF"/>
                </a:solidFill>
                <a:cs typeface="Arial" charset="0"/>
              </a:rPr>
              <a:t>π</a:t>
            </a:r>
            <a:r>
              <a:rPr lang="en-US" altLang="ja-JP" sz="2800" i="1" dirty="0" err="1">
                <a:solidFill>
                  <a:srgbClr val="3366FF"/>
                </a:solidFill>
                <a:cs typeface="Arial" charset="0"/>
              </a:rPr>
              <a:t>ν</a:t>
            </a:r>
            <a:r>
              <a:rPr lang="en-US" altLang="ja-JP" sz="2800" dirty="0" smtClean="0">
                <a:solidFill>
                  <a:srgbClr val="3366FF"/>
                </a:solidFill>
                <a:cs typeface="Arial" charset="0"/>
              </a:rPr>
              <a:t>.</a:t>
            </a:r>
            <a:endParaRPr lang="el-GR" altLang="ja-JP" sz="2800" i="1" dirty="0">
              <a:solidFill>
                <a:srgbClr val="3366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turn on </a:t>
            </a:r>
            <a:r>
              <a:rPr lang="en-US" dirty="0" smtClean="0"/>
              <a:t>the </a:t>
            </a:r>
            <a:r>
              <a:rPr lang="en-US" dirty="0"/>
              <a:t>time-dependent perturbation, the wave function will have time-dependent response. </a:t>
            </a:r>
            <a:r>
              <a:rPr lang="en-US" dirty="0" smtClean="0"/>
              <a:t>We consider </a:t>
            </a:r>
            <a:r>
              <a:rPr lang="en-US" dirty="0"/>
              <a:t>the </a:t>
            </a:r>
            <a:r>
              <a:rPr lang="en-US" dirty="0" smtClean="0"/>
              <a:t>first-order </a:t>
            </a:r>
            <a:r>
              <a:rPr lang="en-US" dirty="0"/>
              <a:t>response. </a:t>
            </a:r>
            <a:r>
              <a:rPr lang="en-US" dirty="0" smtClean="0"/>
              <a:t>We </a:t>
            </a:r>
            <a:r>
              <a:rPr lang="en-US" dirty="0"/>
              <a:t>expand </a:t>
            </a:r>
            <a:r>
              <a:rPr lang="en-US" dirty="0" smtClean="0"/>
              <a:t>the first-order correction to the </a:t>
            </a:r>
            <a:r>
              <a:rPr lang="en-US" dirty="0" err="1" smtClean="0"/>
              <a:t>zeroth</a:t>
            </a:r>
            <a:r>
              <a:rPr lang="en-US" dirty="0" smtClean="0"/>
              <a:t>-order wave function by </a:t>
            </a:r>
            <a:r>
              <a:rPr lang="en-US" dirty="0" err="1"/>
              <a:t>eigenfunctions</a:t>
            </a:r>
            <a:r>
              <a:rPr lang="en-US" dirty="0"/>
              <a:t> of the known (initial, time-independent) system.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002519"/>
              </p:ext>
            </p:extLst>
          </p:nvPr>
        </p:nvGraphicFramePr>
        <p:xfrm>
          <a:off x="1981200" y="5105400"/>
          <a:ext cx="53308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6"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05400"/>
                        <a:ext cx="5330825" cy="13811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absorption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44"/>
            <a:ext cx="9144000" cy="52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Substituting into the time-dependent Schr</a:t>
            </a:r>
            <a:r>
              <a:rPr lang="en-US">
                <a:cs typeface="Arial" charset="0"/>
              </a:rPr>
              <a:t>ödinger equation: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63390"/>
              </p:ext>
            </p:extLst>
          </p:nvPr>
        </p:nvGraphicFramePr>
        <p:xfrm>
          <a:off x="577850" y="2990850"/>
          <a:ext cx="807878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1" name="Equation" r:id="rId4" imgW="3543300" imgH="1384300" progId="Equation.DSMT4">
                  <p:embed/>
                </p:oleObj>
              </mc:Choice>
              <mc:Fallback>
                <p:oleObj name="Equation" r:id="rId4" imgW="3543300" imgH="1384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990850"/>
                        <a:ext cx="8078788" cy="31575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endParaRPr lang="en-US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Collecting the terms in first order in </a:t>
            </a:r>
            <a:r>
              <a:rPr lang="el-GR" dirty="0">
                <a:cs typeface="Arial" charset="0"/>
              </a:rPr>
              <a:t>λ</a:t>
            </a:r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89387"/>
              </p:ext>
            </p:extLst>
          </p:nvPr>
        </p:nvGraphicFramePr>
        <p:xfrm>
          <a:off x="228600" y="2362200"/>
          <a:ext cx="873214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33" name="Equation" r:id="rId4" imgW="4241800" imgH="444500" progId="Equation.DSMT4">
                  <p:embed/>
                </p:oleObj>
              </mc:Choice>
              <mc:Fallback>
                <p:oleObj name="Equation" r:id="rId4" imgW="42418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8732142" cy="914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9706</TotalTime>
  <Words>500</Words>
  <Application>Microsoft Macintosh PowerPoint</Application>
  <PresentationFormat>On-screen Show (4:3)</PresentationFormat>
  <Paragraphs>66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Wingdings</vt:lpstr>
      <vt:lpstr>Arial</vt:lpstr>
      <vt:lpstr>Network</vt:lpstr>
      <vt:lpstr>Equation</vt:lpstr>
      <vt:lpstr>Lecture 15 Time-dependent perturbation theory</vt:lpstr>
      <vt:lpstr>Time-dependent perturbation theory</vt:lpstr>
      <vt:lpstr>Zeroth order</vt:lpstr>
      <vt:lpstr>Perturbation = light</vt:lpstr>
      <vt:lpstr>Perturbation = light</vt:lpstr>
      <vt:lpstr>First order</vt:lpstr>
      <vt:lpstr>Light absorption</vt:lpstr>
      <vt:lpstr>First order</vt:lpstr>
      <vt:lpstr>First order</vt:lpstr>
      <vt:lpstr>First order</vt:lpstr>
      <vt:lpstr>First order</vt:lpstr>
      <vt:lpstr>First order</vt:lpstr>
      <vt:lpstr>First order</vt:lpstr>
      <vt:lpstr>First order</vt:lpstr>
      <vt:lpstr>Fermi’s golden rule</vt:lpstr>
      <vt:lpstr>Fermi’s golden rule</vt:lpstr>
      <vt:lpstr>Summary</vt:lpstr>
    </vt:vector>
  </TitlesOfParts>
  <Company>University of Florida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12</dc:title>
  <dc:creator>So Hirata</dc:creator>
  <cp:lastModifiedBy>Microsoft Office User</cp:lastModifiedBy>
  <cp:revision>365</cp:revision>
  <dcterms:created xsi:type="dcterms:W3CDTF">2004-12-05T20:47:52Z</dcterms:created>
  <dcterms:modified xsi:type="dcterms:W3CDTF">2018-02-19T19:03:03Z</dcterms:modified>
</cp:coreProperties>
</file>