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0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1.xml" ContentType="application/vnd.openxmlformats-officedocument.presentationml.notesSlide+xml"/>
  <Override PartName="/ppt/embeddings/oleObject9.bin" ContentType="application/vnd.openxmlformats-officedocument.oleObject"/>
  <Override PartName="/ppt/notesSlides/notesSlide12.xml" ContentType="application/vnd.openxmlformats-officedocument.presentationml.notesSlide+xml"/>
  <Override PartName="/ppt/embeddings/oleObject10.bin" ContentType="application/vnd.openxmlformats-officedocument.oleObject"/>
  <Override PartName="/ppt/notesSlides/notesSlide13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4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5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16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17.xml" ContentType="application/vnd.openxmlformats-officedocument.presentationml.notesSlide+xml"/>
  <Override PartName="/ppt/embeddings/oleObject30.bin" ContentType="application/vnd.openxmlformats-officedocument.oleObject"/>
  <Override PartName="/ppt/notesSlides/notesSlide18.xml" ContentType="application/vnd.openxmlformats-officedocument.presentationml.notesSlide+xml"/>
  <Override PartName="/ppt/embeddings/oleObject31.bin" ContentType="application/vnd.openxmlformats-officedocument.oleObject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1"/>
  </p:notesMasterIdLst>
  <p:sldIdLst>
    <p:sldId id="644" r:id="rId2"/>
    <p:sldId id="528" r:id="rId3"/>
    <p:sldId id="645" r:id="rId4"/>
    <p:sldId id="646" r:id="rId5"/>
    <p:sldId id="535" r:id="rId6"/>
    <p:sldId id="536" r:id="rId7"/>
    <p:sldId id="537" r:id="rId8"/>
    <p:sldId id="539" r:id="rId9"/>
    <p:sldId id="538" r:id="rId10"/>
    <p:sldId id="540" r:id="rId11"/>
    <p:sldId id="541" r:id="rId12"/>
    <p:sldId id="542" r:id="rId13"/>
    <p:sldId id="543" r:id="rId14"/>
    <p:sldId id="544" r:id="rId15"/>
    <p:sldId id="545" r:id="rId16"/>
    <p:sldId id="546" r:id="rId17"/>
    <p:sldId id="547" r:id="rId18"/>
    <p:sldId id="548" r:id="rId19"/>
    <p:sldId id="54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066FF"/>
    <a:srgbClr val="0099FF"/>
    <a:srgbClr val="3399FF"/>
    <a:srgbClr val="99CCFF"/>
    <a:srgbClr val="1409F7"/>
    <a:srgbClr val="FF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4" autoAdjust="0"/>
  </p:normalViewPr>
  <p:slideViewPr>
    <p:cSldViewPr>
      <p:cViewPr varScale="1">
        <p:scale>
          <a:sx n="80" d="100"/>
          <a:sy n="80" d="100"/>
        </p:scale>
        <p:origin x="-9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image" Target="../media/image25.wmf"/><Relationship Id="rId2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16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1" Type="http://schemas.openxmlformats.org/officeDocument/2006/relationships/image" Target="../media/image13.wmf"/><Relationship Id="rId2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5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5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5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5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2330ED-B21F-6045-87B1-CF29DF4547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63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330ED-B21F-6045-87B1-CF29DF4547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00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94088-7C4B-A04C-9D81-5D44DD0717A0}" type="slidenum">
              <a:rPr lang="en-US"/>
              <a:pPr/>
              <a:t>10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0B851-4441-CA4D-866D-FED72997B0FE}" type="slidenum">
              <a:rPr lang="en-US"/>
              <a:pPr/>
              <a:t>11</a:t>
            </a:fld>
            <a:endParaRPr lang="en-US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906D5-02BC-D443-B022-12834A920BE8}" type="slidenum">
              <a:rPr lang="en-US"/>
              <a:pPr/>
              <a:t>12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A22BBD-840D-7B42-AAC0-0FA0704B0D61}" type="slidenum">
              <a:rPr lang="en-US"/>
              <a:pPr/>
              <a:t>13</a:t>
            </a:fld>
            <a:endParaRPr lang="en-US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17C2E-4D8E-AC46-8B1B-9B713AF2806D}" type="slidenum">
              <a:rPr lang="en-US"/>
              <a:pPr/>
              <a:t>14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507D6-1C0B-0A49-9E5E-602DCA3337B4}" type="slidenum">
              <a:rPr lang="en-US"/>
              <a:pPr/>
              <a:t>15</a:t>
            </a:fld>
            <a:endParaRPr lang="en-US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82FD2-11A5-9F4D-BB55-0D3A26FA5CAA}" type="slidenum">
              <a:rPr lang="en-US"/>
              <a:pPr/>
              <a:t>16</a:t>
            </a:fld>
            <a:endParaRPr lang="en-US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2F8C8-4DBF-DD49-BF8E-19EC4FA6644B}" type="slidenum">
              <a:rPr lang="en-US"/>
              <a:pPr/>
              <a:t>17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AB390-E301-8A49-AC64-395ECC976D6D}" type="slidenum">
              <a:rPr lang="en-US"/>
              <a:pPr/>
              <a:t>18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02A7E8-E471-6F48-8353-DF287994DB54}" type="slidenum">
              <a:rPr lang="en-US"/>
              <a:pPr/>
              <a:t>19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2B78C8-9B4A-0B41-93EE-21E6C0BFE3D8}" type="slidenum">
              <a:rPr lang="en-US"/>
              <a:pPr/>
              <a:t>2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330ED-B21F-6045-87B1-CF29DF4547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58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330ED-B21F-6045-87B1-CF29DF4547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15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995B6-8023-AC4C-A4A1-F734894ED558}" type="slidenum">
              <a:rPr lang="en-US"/>
              <a:pPr/>
              <a:t>5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820D7-A572-954B-B18E-5FCCD5202223}" type="slidenum">
              <a:rPr lang="en-US"/>
              <a:pPr/>
              <a:t>6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4D899-8CC6-0948-B5D9-A41001F02360}" type="slidenum">
              <a:rPr lang="en-US"/>
              <a:pPr/>
              <a:t>7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5EC40-6383-7A42-9F16-F4F4E197BC3F}" type="slidenum">
              <a:rPr lang="en-US"/>
              <a:pPr/>
              <a:t>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14D46-2647-404A-9357-E1D7F1ED350C}" type="slidenum">
              <a:rPr lang="en-US"/>
              <a:pPr/>
              <a:t>9</a:t>
            </a:fld>
            <a:endParaRPr lang="en-US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300040-4A84-7344-BC1D-915BCFBB9D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71800"/>
            <a:ext cx="1143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258ED-C216-1F48-87AC-86D7ECBD34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0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ED08F-61AE-744D-B444-AA663C6512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2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7C5EB83-10B3-914B-97AB-FBA8192015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7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80BFF-5906-5044-BDEA-FEF4B6E3D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6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8B739-CFDC-F147-A3AC-6ECB59A1AF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5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73383-05C6-F24A-B24C-1EB60792F4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7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85001-E54F-274F-8F2E-8B53E7DB4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5597A-8185-A841-93EB-F083CB0981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6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2D274-B885-564A-9881-17400955EA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6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87E5C-0A72-6A42-9787-B6A70C0AC3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5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B17A8-D2E5-EF47-A763-8786A894F6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A1C4881-86F6-3A41-BB81-3C13B71FC8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oleObject" Target="../embeddings/oleObject15.bin"/><Relationship Id="rId13" Type="http://schemas.openxmlformats.org/officeDocument/2006/relationships/image" Target="../media/image15.wmf"/><Relationship Id="rId14" Type="http://schemas.openxmlformats.org/officeDocument/2006/relationships/oleObject" Target="../embeddings/oleObject16.bin"/><Relationship Id="rId15" Type="http://schemas.openxmlformats.org/officeDocument/2006/relationships/image" Target="../media/image16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2.w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13.wmf"/><Relationship Id="rId10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3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17.w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18.wmf"/><Relationship Id="rId10" Type="http://schemas.openxmlformats.org/officeDocument/2006/relationships/oleObject" Target="../embeddings/oleObject20.bin"/><Relationship Id="rId11" Type="http://schemas.openxmlformats.org/officeDocument/2006/relationships/image" Target="../media/image19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wmf"/><Relationship Id="rId12" Type="http://schemas.openxmlformats.org/officeDocument/2006/relationships/oleObject" Target="../embeddings/oleObject25.bin"/><Relationship Id="rId13" Type="http://schemas.openxmlformats.org/officeDocument/2006/relationships/image" Target="../media/image24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22.emf"/><Relationship Id="rId10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14.w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26.emf"/><Relationship Id="rId10" Type="http://schemas.openxmlformats.org/officeDocument/2006/relationships/oleObject" Target="../embeddings/oleObject29.bin"/><Relationship Id="rId11" Type="http://schemas.openxmlformats.org/officeDocument/2006/relationships/image" Target="../media/image2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19.wmf"/><Relationship Id="rId6" Type="http://schemas.openxmlformats.org/officeDocument/2006/relationships/image" Target="../media/image28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28.w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29.wmf"/><Relationship Id="rId7" Type="http://schemas.openxmlformats.org/officeDocument/2006/relationships/image" Target="../media/image30.wmf"/><Relationship Id="rId8" Type="http://schemas.openxmlformats.org/officeDocument/2006/relationships/image" Target="../media/image31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14</a:t>
            </a:r>
            <a:br>
              <a:rPr lang="en-US" sz="5400" dirty="0" smtClean="0"/>
            </a:br>
            <a:r>
              <a:rPr lang="en-US" sz="3200" dirty="0" smtClean="0"/>
              <a:t>Time-independent perturbation theory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168205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(c) So Hirata, Department of Chemistry, University of Illinois at Urbana-Champaign. </a:t>
            </a:r>
            <a:r>
              <a:rPr lang="en-US" sz="1400" dirty="0" smtClean="0"/>
              <a:t>This material has </a:t>
            </a:r>
            <a:r>
              <a:rPr lang="en-US" sz="1400" dirty="0"/>
              <a:t>been developed and made available online by work supported jointly by University of Illinois, the National Science Foundation under Grant CHE-1118616 (CAREER), and the Camille &amp; Henry Dreyfus Foundation, Inc. through the Camille Dreyfus Teacher-Scholar program. Any opinions, findings, and conclusions or recommendations expressed in this material are those of the author(s) and do not necessarily reflect the views of the sponsoring agencies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75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Order-by-order equations</a:t>
            </a:r>
            <a:endParaRPr lang="en-US" dirty="0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08338"/>
            <a:ext cx="8229600" cy="3421062"/>
          </a:xfrm>
        </p:spPr>
        <p:txBody>
          <a:bodyPr/>
          <a:lstStyle/>
          <a:p>
            <a:r>
              <a:rPr lang="en-US"/>
              <a:t>Equating the terms containing the same powers of </a:t>
            </a:r>
            <a:r>
              <a:rPr lang="el-GR">
                <a:cs typeface="Arial" charset="0"/>
              </a:rPr>
              <a:t>λ</a:t>
            </a:r>
            <a:r>
              <a:rPr lang="en-US">
                <a:cs typeface="Arial" charset="0"/>
              </a:rPr>
              <a:t>,</a:t>
            </a:r>
            <a:endParaRPr lang="el-GR">
              <a:cs typeface="Arial" charset="0"/>
            </a:endParaRPr>
          </a:p>
        </p:txBody>
      </p:sp>
      <p:graphicFrame>
        <p:nvGraphicFramePr>
          <p:cNvPr id="304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724921"/>
              </p:ext>
            </p:extLst>
          </p:nvPr>
        </p:nvGraphicFramePr>
        <p:xfrm>
          <a:off x="838200" y="4294188"/>
          <a:ext cx="7513638" cy="220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99" name="Equation" r:id="rId4" imgW="3327400" imgH="977900" progId="Equation.3">
                  <p:embed/>
                </p:oleObj>
              </mc:Choice>
              <mc:Fallback>
                <p:oleObj name="Equation" r:id="rId4" imgW="3327400" imgH="977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94188"/>
                        <a:ext cx="7513638" cy="2208212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4251325" y="4003675"/>
            <a:ext cx="4892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</a:rPr>
              <a:t>This is nothing but the </a:t>
            </a:r>
            <a:r>
              <a:rPr lang="en-US" sz="2400" dirty="0" err="1" smtClean="0">
                <a:solidFill>
                  <a:srgbClr val="FF3300"/>
                </a:solidFill>
              </a:rPr>
              <a:t>zeroth</a:t>
            </a:r>
            <a:r>
              <a:rPr lang="en-US" sz="2400" dirty="0">
                <a:solidFill>
                  <a:srgbClr val="FF3300"/>
                </a:solidFill>
              </a:rPr>
              <a:t>-</a:t>
            </a:r>
            <a:r>
              <a:rPr lang="en-US" sz="2400" dirty="0" smtClean="0">
                <a:solidFill>
                  <a:srgbClr val="FF3300"/>
                </a:solidFill>
              </a:rPr>
              <a:t>order equation we started with.</a:t>
            </a:r>
            <a:endParaRPr lang="en-US" sz="2400" dirty="0">
              <a:solidFill>
                <a:srgbClr val="FF3300"/>
              </a:solidFill>
            </a:endParaRPr>
          </a:p>
        </p:txBody>
      </p:sp>
      <p:graphicFrame>
        <p:nvGraphicFramePr>
          <p:cNvPr id="3041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462736"/>
              </p:ext>
            </p:extLst>
          </p:nvPr>
        </p:nvGraphicFramePr>
        <p:xfrm>
          <a:off x="638175" y="1676400"/>
          <a:ext cx="771525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00" name="Equation" r:id="rId6" imgW="3416300" imgH="609600" progId="Equation.3">
                  <p:embed/>
                </p:oleObj>
              </mc:Choice>
              <mc:Fallback>
                <p:oleObj name="Equation" r:id="rId6" imgW="3416300" imgH="609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1676400"/>
                        <a:ext cx="7715250" cy="137636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order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910137"/>
          </a:xfrm>
        </p:spPr>
        <p:txBody>
          <a:bodyPr/>
          <a:lstStyle/>
          <a:p>
            <a:r>
              <a:rPr lang="en-US" dirty="0" smtClean="0"/>
              <a:t>Repeating this process, we obtain an infinite series of corrections the sum of which converge at </a:t>
            </a:r>
            <a:r>
              <a:rPr lang="en-US" dirty="0"/>
              <a:t>the exact solution. Truncating the series constitutes an approximation.</a:t>
            </a:r>
          </a:p>
          <a:p>
            <a:r>
              <a:rPr lang="en-US" dirty="0" smtClean="0"/>
              <a:t>For example, if </a:t>
            </a:r>
            <a:r>
              <a:rPr lang="en-US" dirty="0"/>
              <a:t>we stop at a finite </a:t>
            </a:r>
            <a:r>
              <a:rPr lang="en-US" dirty="0" smtClean="0"/>
              <a:t>order and solve the following first-order equation, then we obtain </a:t>
            </a:r>
            <a:r>
              <a:rPr lang="en-US" i="1" dirty="0" smtClean="0"/>
              <a:t>E</a:t>
            </a:r>
            <a:r>
              <a:rPr lang="en-US" baseline="30000" dirty="0"/>
              <a:t>(0)</a:t>
            </a:r>
            <a:r>
              <a:rPr lang="en-US" dirty="0"/>
              <a:t> + </a:t>
            </a:r>
            <a:r>
              <a:rPr lang="en-US" i="1" dirty="0"/>
              <a:t>E</a:t>
            </a:r>
            <a:r>
              <a:rPr lang="en-US" baseline="30000" dirty="0"/>
              <a:t>(1)</a:t>
            </a:r>
            <a:r>
              <a:rPr lang="en-US" dirty="0"/>
              <a:t> </a:t>
            </a:r>
            <a:r>
              <a:rPr lang="en-US" dirty="0" smtClean="0"/>
              <a:t>as an </a:t>
            </a:r>
            <a:r>
              <a:rPr lang="en-US" dirty="0"/>
              <a:t>approximation to true </a:t>
            </a:r>
            <a:r>
              <a:rPr lang="en-US" i="1" dirty="0"/>
              <a:t>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05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630975"/>
              </p:ext>
            </p:extLst>
          </p:nvPr>
        </p:nvGraphicFramePr>
        <p:xfrm>
          <a:off x="1524000" y="5715000"/>
          <a:ext cx="60229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01" name="Equation" r:id="rId4" imgW="2666880" imgH="253800" progId="Equation.DSMT4">
                  <p:embed/>
                </p:oleObj>
              </mc:Choice>
              <mc:Fallback>
                <p:oleObj name="Equation" r:id="rId4" imgW="26668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715000"/>
                        <a:ext cx="6022975" cy="57467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order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expand the </a:t>
            </a:r>
            <a:r>
              <a:rPr lang="en-US" b="1" dirty="0"/>
              <a:t>unknown wave function </a:t>
            </a:r>
            <a:r>
              <a:rPr lang="el-GR" dirty="0">
                <a:cs typeface="Arial" charset="0"/>
              </a:rPr>
              <a:t>Ψ</a:t>
            </a:r>
            <a:r>
              <a:rPr lang="en-US" baseline="-25000" dirty="0">
                <a:cs typeface="Arial" charset="0"/>
              </a:rPr>
              <a:t>0</a:t>
            </a:r>
            <a:r>
              <a:rPr lang="en-US" baseline="30000" dirty="0">
                <a:cs typeface="Arial" charset="0"/>
              </a:rPr>
              <a:t>(1)</a:t>
            </a:r>
            <a:r>
              <a:rPr lang="en-US" dirty="0">
                <a:cs typeface="Arial" charset="0"/>
              </a:rPr>
              <a:t> as a linear combination of </a:t>
            </a:r>
            <a:r>
              <a:rPr lang="en-US" b="1" dirty="0">
                <a:cs typeface="Arial" charset="0"/>
              </a:rPr>
              <a:t>known wave functions </a:t>
            </a:r>
            <a:r>
              <a:rPr lang="en-US" dirty="0">
                <a:cs typeface="Arial" charset="0"/>
              </a:rPr>
              <a:t>{</a:t>
            </a:r>
            <a:r>
              <a:rPr lang="el-GR" dirty="0">
                <a:cs typeface="Arial" charset="0"/>
              </a:rPr>
              <a:t>Ψ</a:t>
            </a:r>
            <a:r>
              <a:rPr lang="en-US" i="1" baseline="-25000" dirty="0">
                <a:cs typeface="Arial" charset="0"/>
              </a:rPr>
              <a:t>n</a:t>
            </a:r>
            <a:r>
              <a:rPr lang="en-US" baseline="30000" dirty="0">
                <a:cs typeface="Arial" charset="0"/>
              </a:rPr>
              <a:t>(0)</a:t>
            </a:r>
            <a:r>
              <a:rPr lang="en-US" dirty="0">
                <a:cs typeface="Arial" charset="0"/>
              </a:rPr>
              <a:t>}. This is </a:t>
            </a:r>
            <a:r>
              <a:rPr lang="en-US" i="1" dirty="0">
                <a:cs typeface="Arial" charset="0"/>
              </a:rPr>
              <a:t>always</a:t>
            </a:r>
            <a:r>
              <a:rPr lang="en-US" dirty="0">
                <a:cs typeface="Arial" charset="0"/>
              </a:rPr>
              <a:t> possible because of the </a:t>
            </a:r>
            <a:r>
              <a:rPr lang="en-US" b="1" dirty="0">
                <a:cs typeface="Arial" charset="0"/>
              </a:rPr>
              <a:t>completeness </a:t>
            </a:r>
            <a:r>
              <a:rPr lang="en-US" dirty="0">
                <a:cs typeface="Arial" charset="0"/>
              </a:rPr>
              <a:t>of </a:t>
            </a:r>
            <a:r>
              <a:rPr lang="en-US" dirty="0" err="1">
                <a:cs typeface="Arial" charset="0"/>
              </a:rPr>
              <a:t>eigenfunctions</a:t>
            </a:r>
            <a:r>
              <a:rPr lang="en-US" dirty="0">
                <a:cs typeface="Arial" charset="0"/>
              </a:rPr>
              <a:t> of an </a:t>
            </a:r>
            <a:r>
              <a:rPr lang="en-US" dirty="0" err="1">
                <a:cs typeface="Arial" charset="0"/>
              </a:rPr>
              <a:t>Hermitian</a:t>
            </a:r>
            <a:r>
              <a:rPr lang="en-US" dirty="0">
                <a:cs typeface="Arial" charset="0"/>
              </a:rPr>
              <a:t> operator. {</a:t>
            </a:r>
            <a:r>
              <a:rPr lang="el-GR" dirty="0">
                <a:cs typeface="Arial" charset="0"/>
              </a:rPr>
              <a:t>Ψ</a:t>
            </a:r>
            <a:r>
              <a:rPr lang="en-US" i="1" baseline="-25000" dirty="0">
                <a:cs typeface="Arial" charset="0"/>
              </a:rPr>
              <a:t>n</a:t>
            </a:r>
            <a:r>
              <a:rPr lang="en-US" baseline="30000" dirty="0">
                <a:cs typeface="Arial" charset="0"/>
              </a:rPr>
              <a:t>(0)</a:t>
            </a:r>
            <a:r>
              <a:rPr lang="en-US" dirty="0">
                <a:cs typeface="Arial" charset="0"/>
              </a:rPr>
              <a:t>} [ground- and all excited-state wave functions of </a:t>
            </a:r>
            <a:r>
              <a:rPr lang="en-US" i="1" dirty="0">
                <a:cs typeface="Arial" charset="0"/>
              </a:rPr>
              <a:t>H</a:t>
            </a:r>
            <a:r>
              <a:rPr lang="en-US" baseline="30000" dirty="0">
                <a:cs typeface="Arial" charset="0"/>
              </a:rPr>
              <a:t>(0)</a:t>
            </a:r>
            <a:r>
              <a:rPr lang="en-US" dirty="0">
                <a:cs typeface="Arial" charset="0"/>
              </a:rPr>
              <a:t>] forms a complete set.</a:t>
            </a:r>
            <a:endParaRPr lang="el-GR" dirty="0">
              <a:cs typeface="Arial" charset="0"/>
            </a:endParaRPr>
          </a:p>
        </p:txBody>
      </p:sp>
      <p:graphicFrame>
        <p:nvGraphicFramePr>
          <p:cNvPr id="306180" name="Object 4"/>
          <p:cNvGraphicFramePr>
            <a:graphicFrameLocks noChangeAspect="1"/>
          </p:cNvGraphicFramePr>
          <p:nvPr/>
        </p:nvGraphicFramePr>
        <p:xfrm>
          <a:off x="3352800" y="5105400"/>
          <a:ext cx="24384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24" name="Equation" r:id="rId4" imgW="1015920" imgH="431640" progId="Equation.DSMT4">
                  <p:embed/>
                </p:oleObj>
              </mc:Choice>
              <mc:Fallback>
                <p:oleObj name="Equation" r:id="rId4" imgW="101592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105400"/>
                        <a:ext cx="2438400" cy="103663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order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Substituting</a:t>
            </a:r>
          </a:p>
        </p:txBody>
      </p:sp>
      <p:graphicFrame>
        <p:nvGraphicFramePr>
          <p:cNvPr id="307204" name="Object 4"/>
          <p:cNvGraphicFramePr>
            <a:graphicFrameLocks noChangeAspect="1"/>
          </p:cNvGraphicFramePr>
          <p:nvPr/>
        </p:nvGraphicFramePr>
        <p:xfrm>
          <a:off x="1828800" y="2362200"/>
          <a:ext cx="54784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60" name="Equation" r:id="rId4" imgW="2425680" imgH="253800" progId="Equation.DSMT4">
                  <p:embed/>
                </p:oleObj>
              </mc:Choice>
              <mc:Fallback>
                <p:oleObj name="Equation" r:id="rId4" imgW="24256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362200"/>
                        <a:ext cx="5478463" cy="57467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5" name="Object 5"/>
          <p:cNvGraphicFramePr>
            <a:graphicFrameLocks noChangeAspect="1"/>
          </p:cNvGraphicFramePr>
          <p:nvPr/>
        </p:nvGraphicFramePr>
        <p:xfrm>
          <a:off x="1066800" y="3352800"/>
          <a:ext cx="699928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61" name="Equation" r:id="rId6" imgW="3098520" imgH="431640" progId="Equation.DSMT4">
                  <p:embed/>
                </p:oleObj>
              </mc:Choice>
              <mc:Fallback>
                <p:oleObj name="Equation" r:id="rId6" imgW="309852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52800"/>
                        <a:ext cx="6999288" cy="9779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6" name="AutoShape 6"/>
          <p:cNvSpPr>
            <a:spLocks noChangeArrowheads="1"/>
          </p:cNvSpPr>
          <p:nvPr/>
        </p:nvSpPr>
        <p:spPr bwMode="auto">
          <a:xfrm>
            <a:off x="4495800" y="2819400"/>
            <a:ext cx="304800" cy="685800"/>
          </a:xfrm>
          <a:prstGeom prst="downArrow">
            <a:avLst>
              <a:gd name="adj1" fmla="val 50000"/>
              <a:gd name="adj2" fmla="val 5625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207" name="Object 7"/>
          <p:cNvGraphicFramePr>
            <a:graphicFrameLocks noChangeAspect="1"/>
          </p:cNvGraphicFramePr>
          <p:nvPr/>
        </p:nvGraphicFramePr>
        <p:xfrm>
          <a:off x="304800" y="4876800"/>
          <a:ext cx="86106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62" name="Equation" r:id="rId8" imgW="5270400" imgH="431640" progId="Equation.DSMT4">
                  <p:embed/>
                </p:oleObj>
              </mc:Choice>
              <mc:Fallback>
                <p:oleObj name="Equation" r:id="rId8" imgW="527040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76800"/>
                        <a:ext cx="8610600" cy="708025"/>
                      </a:xfrm>
                      <a:prstGeom prst="rect">
                        <a:avLst/>
                      </a:prstGeom>
                      <a:solidFill>
                        <a:srgbClr val="33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8" name="AutoShape 8"/>
          <p:cNvSpPr>
            <a:spLocks noChangeArrowheads="1"/>
          </p:cNvSpPr>
          <p:nvPr/>
        </p:nvSpPr>
        <p:spPr bwMode="auto">
          <a:xfrm>
            <a:off x="4495800" y="4267200"/>
            <a:ext cx="304800" cy="685800"/>
          </a:xfrm>
          <a:prstGeom prst="downArrow">
            <a:avLst>
              <a:gd name="adj1" fmla="val 50000"/>
              <a:gd name="adj2" fmla="val 5625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209" name="Object 9"/>
          <p:cNvGraphicFramePr>
            <a:graphicFrameLocks noChangeAspect="1"/>
          </p:cNvGraphicFramePr>
          <p:nvPr/>
        </p:nvGraphicFramePr>
        <p:xfrm>
          <a:off x="1981200" y="4419600"/>
          <a:ext cx="6096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63" name="Equation" r:id="rId10" imgW="330120" imgH="241200" progId="Equation.DSMT4">
                  <p:embed/>
                </p:oleObj>
              </mc:Choice>
              <mc:Fallback>
                <p:oleObj name="Equation" r:id="rId10" imgW="33012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419600"/>
                        <a:ext cx="6096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10" name="Object 10"/>
          <p:cNvGraphicFramePr>
            <a:graphicFrameLocks noChangeAspect="1"/>
          </p:cNvGraphicFramePr>
          <p:nvPr/>
        </p:nvGraphicFramePr>
        <p:xfrm>
          <a:off x="2971800" y="4419600"/>
          <a:ext cx="6096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64" name="Equation" r:id="rId12" imgW="330120" imgH="241200" progId="Equation.DSMT4">
                  <p:embed/>
                </p:oleObj>
              </mc:Choice>
              <mc:Fallback>
                <p:oleObj name="Equation" r:id="rId12" imgW="33012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19600"/>
                        <a:ext cx="6096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11" name="Object 11"/>
          <p:cNvGraphicFramePr>
            <a:graphicFrameLocks noChangeAspect="1"/>
          </p:cNvGraphicFramePr>
          <p:nvPr/>
        </p:nvGraphicFramePr>
        <p:xfrm>
          <a:off x="304800" y="5715000"/>
          <a:ext cx="86106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65" name="Equation" r:id="rId14" imgW="5270400" imgH="431640" progId="Equation.DSMT4">
                  <p:embed/>
                </p:oleObj>
              </mc:Choice>
              <mc:Fallback>
                <p:oleObj name="Equation" r:id="rId14" imgW="5270400" imgH="431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715000"/>
                        <a:ext cx="8610600" cy="708025"/>
                      </a:xfrm>
                      <a:prstGeom prst="rect">
                        <a:avLst/>
                      </a:prstGeom>
                      <a:solidFill>
                        <a:srgbClr val="33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12" name="Text Box 12"/>
          <p:cNvSpPr txBox="1">
            <a:spLocks noChangeArrowheads="1"/>
          </p:cNvSpPr>
          <p:nvPr/>
        </p:nvSpPr>
        <p:spPr bwMode="auto">
          <a:xfrm>
            <a:off x="762000" y="4433888"/>
            <a:ext cx="76097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Multiply           or           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i="1" dirty="0" smtClean="0">
                <a:solidFill>
                  <a:srgbClr val="000000"/>
                </a:solidFill>
              </a:rPr>
              <a:t>k </a:t>
            </a:r>
            <a:r>
              <a:rPr lang="en-US" dirty="0" smtClean="0">
                <a:solidFill>
                  <a:srgbClr val="000000"/>
                </a:solidFill>
              </a:rPr>
              <a:t>&gt; 0) </a:t>
            </a:r>
            <a:r>
              <a:rPr lang="en-US" b="1" dirty="0" smtClean="0">
                <a:solidFill>
                  <a:srgbClr val="FF3300"/>
                </a:solidFill>
              </a:rPr>
              <a:t>from </a:t>
            </a:r>
            <a:r>
              <a:rPr lang="en-US" b="1" dirty="0">
                <a:solidFill>
                  <a:srgbClr val="FF3300"/>
                </a:solidFill>
              </a:rPr>
              <a:t>the left and integrate over space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3962400" y="3505200"/>
            <a:ext cx="3733800" cy="228600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order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 smtClean="0"/>
              <a:t>From the first equation:</a:t>
            </a:r>
            <a:endParaRPr lang="en-US" sz="2600" dirty="0"/>
          </a:p>
        </p:txBody>
      </p:sp>
      <p:graphicFrame>
        <p:nvGraphicFramePr>
          <p:cNvPr id="308228" name="Object 4"/>
          <p:cNvGraphicFramePr>
            <a:graphicFrameLocks noChangeAspect="1"/>
          </p:cNvGraphicFramePr>
          <p:nvPr/>
        </p:nvGraphicFramePr>
        <p:xfrm>
          <a:off x="304800" y="2362200"/>
          <a:ext cx="86106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46" name="Equation" r:id="rId4" imgW="5270400" imgH="431640" progId="Equation.DSMT4">
                  <p:embed/>
                </p:oleObj>
              </mc:Choice>
              <mc:Fallback>
                <p:oleObj name="Equation" r:id="rId4" imgW="527040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62200"/>
                        <a:ext cx="8610600" cy="708025"/>
                      </a:xfrm>
                      <a:prstGeom prst="rect">
                        <a:avLst/>
                      </a:prstGeom>
                      <a:solidFill>
                        <a:srgbClr val="33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29" name="AutoShape 5"/>
          <p:cNvSpPr>
            <a:spLocks/>
          </p:cNvSpPr>
          <p:nvPr/>
        </p:nvSpPr>
        <p:spPr bwMode="auto">
          <a:xfrm rot="16200000">
            <a:off x="5638800" y="2438400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5562600" y="31845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cs typeface="ＭＳ Ｐゴシック" charset="0"/>
              </a:rPr>
              <a:t>1</a:t>
            </a:r>
            <a:endParaRPr lang="el-GR" altLang="ja-JP" sz="2000" i="1">
              <a:cs typeface="Arial" charset="0"/>
            </a:endParaRPr>
          </a:p>
        </p:txBody>
      </p:sp>
      <p:sp>
        <p:nvSpPr>
          <p:cNvPr id="308231" name="AutoShape 7"/>
          <p:cNvSpPr>
            <a:spLocks/>
          </p:cNvSpPr>
          <p:nvPr/>
        </p:nvSpPr>
        <p:spPr bwMode="auto">
          <a:xfrm rot="16200000">
            <a:off x="8077200" y="2438400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2" name="Text Box 8"/>
          <p:cNvSpPr txBox="1">
            <a:spLocks noChangeArrowheads="1"/>
          </p:cNvSpPr>
          <p:nvPr/>
        </p:nvSpPr>
        <p:spPr bwMode="auto">
          <a:xfrm>
            <a:off x="7391400" y="3200400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000" dirty="0" smtClean="0">
                <a:cs typeface="ＭＳ Ｐゴシック" charset="0"/>
              </a:rPr>
              <a:t>cancel </a:t>
            </a:r>
            <a:r>
              <a:rPr lang="en-US" altLang="ja-JP" sz="2000" dirty="0">
                <a:cs typeface="ＭＳ Ｐゴシック" charset="0"/>
              </a:rPr>
              <a:t>exactly</a:t>
            </a:r>
            <a:endParaRPr lang="el-GR" altLang="ja-JP" sz="2000" i="1" dirty="0">
              <a:cs typeface="Arial" charset="0"/>
            </a:endParaRPr>
          </a:p>
        </p:txBody>
      </p:sp>
      <p:sp>
        <p:nvSpPr>
          <p:cNvPr id="308233" name="AutoShape 9"/>
          <p:cNvSpPr>
            <a:spLocks/>
          </p:cNvSpPr>
          <p:nvPr/>
        </p:nvSpPr>
        <p:spPr bwMode="auto">
          <a:xfrm rot="16200000">
            <a:off x="3238500" y="2003425"/>
            <a:ext cx="304800" cy="2209800"/>
          </a:xfrm>
          <a:prstGeom prst="leftBrace">
            <a:avLst>
              <a:gd name="adj1" fmla="val 6041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4" name="Text Box 10"/>
          <p:cNvSpPr txBox="1">
            <a:spLocks noChangeArrowheads="1"/>
          </p:cNvSpPr>
          <p:nvPr/>
        </p:nvSpPr>
        <p:spPr bwMode="auto">
          <a:xfrm>
            <a:off x="2667000" y="3260725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000" dirty="0" smtClean="0">
                <a:cs typeface="ＭＳ Ｐゴシック" charset="0"/>
              </a:rPr>
              <a:t>cancel </a:t>
            </a:r>
            <a:r>
              <a:rPr lang="en-US" altLang="ja-JP" sz="2000" dirty="0">
                <a:cs typeface="ＭＳ Ｐゴシック" charset="0"/>
              </a:rPr>
              <a:t>exactly</a:t>
            </a:r>
            <a:endParaRPr lang="el-GR" altLang="ja-JP" sz="2000" i="1" dirty="0">
              <a:cs typeface="Arial" charset="0"/>
            </a:endParaRPr>
          </a:p>
        </p:txBody>
      </p:sp>
      <p:graphicFrame>
        <p:nvGraphicFramePr>
          <p:cNvPr id="308235" name="Object 11"/>
          <p:cNvGraphicFramePr>
            <a:graphicFrameLocks noChangeAspect="1"/>
          </p:cNvGraphicFramePr>
          <p:nvPr/>
        </p:nvGraphicFramePr>
        <p:xfrm>
          <a:off x="546100" y="4038600"/>
          <a:ext cx="805021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47" name="Equation" r:id="rId6" imgW="4927320" imgH="431640" progId="Equation.DSMT4">
                  <p:embed/>
                </p:oleObj>
              </mc:Choice>
              <mc:Fallback>
                <p:oleObj name="Equation" r:id="rId6" imgW="4927320" imgH="431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4038600"/>
                        <a:ext cx="8050213" cy="7080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6" name="Object 12"/>
          <p:cNvGraphicFramePr>
            <a:graphicFrameLocks noChangeAspect="1"/>
          </p:cNvGraphicFramePr>
          <p:nvPr/>
        </p:nvGraphicFramePr>
        <p:xfrm>
          <a:off x="5499100" y="4876800"/>
          <a:ext cx="30924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48" name="Equation" r:id="rId8" imgW="1892160" imgH="431640" progId="Equation.DSMT4">
                  <p:embed/>
                </p:oleObj>
              </mc:Choice>
              <mc:Fallback>
                <p:oleObj name="Equation" r:id="rId8" imgW="1892160" imgH="4316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4876800"/>
                        <a:ext cx="3092450" cy="7080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37" name="Line 13"/>
          <p:cNvSpPr>
            <a:spLocks noChangeShapeType="1"/>
          </p:cNvSpPr>
          <p:nvPr/>
        </p:nvSpPr>
        <p:spPr bwMode="auto">
          <a:xfrm flipH="1">
            <a:off x="7315200" y="3124200"/>
            <a:ext cx="1524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 flipH="1">
            <a:off x="2286000" y="3200400"/>
            <a:ext cx="3048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8239" name="Object 15"/>
          <p:cNvGraphicFramePr>
            <a:graphicFrameLocks noChangeAspect="1"/>
          </p:cNvGraphicFramePr>
          <p:nvPr/>
        </p:nvGraphicFramePr>
        <p:xfrm>
          <a:off x="2819400" y="5867400"/>
          <a:ext cx="359251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49" name="Equation" r:id="rId10" imgW="1460160" imgH="279360" progId="Equation.DSMT4">
                  <p:embed/>
                </p:oleObj>
              </mc:Choice>
              <mc:Fallback>
                <p:oleObj name="Equation" r:id="rId10" imgW="1460160" imgH="2793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867400"/>
                        <a:ext cx="3592513" cy="690563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40" name="Text Box 16"/>
          <p:cNvSpPr txBox="1">
            <a:spLocks noChangeArrowheads="1"/>
          </p:cNvSpPr>
          <p:nvPr/>
        </p:nvSpPr>
        <p:spPr bwMode="auto">
          <a:xfrm>
            <a:off x="0" y="4840288"/>
            <a:ext cx="525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400" i="1">
                <a:solidFill>
                  <a:srgbClr val="FF3300"/>
                </a:solidFill>
              </a:rPr>
              <a:t>c</a:t>
            </a:r>
            <a:r>
              <a:rPr lang="en-US" sz="2400" baseline="-25000">
                <a:solidFill>
                  <a:srgbClr val="FF3300"/>
                </a:solidFill>
              </a:rPr>
              <a:t>0</a:t>
            </a:r>
            <a:r>
              <a:rPr lang="en-US" sz="2400">
                <a:solidFill>
                  <a:srgbClr val="FF3300"/>
                </a:solidFill>
              </a:rPr>
              <a:t> contribution cancels exactly and</a:t>
            </a:r>
          </a:p>
          <a:p>
            <a:pPr algn="r"/>
            <a:r>
              <a:rPr lang="en-US" sz="2400">
                <a:solidFill>
                  <a:srgbClr val="FF3300"/>
                </a:solidFill>
              </a:rPr>
              <a:t>it is simply repeating the </a:t>
            </a:r>
            <a:r>
              <a:rPr lang="el-GR" sz="2400">
                <a:solidFill>
                  <a:srgbClr val="FF3300"/>
                </a:solidFill>
                <a:cs typeface="Arial" charset="0"/>
              </a:rPr>
              <a:t>λ</a:t>
            </a:r>
            <a:r>
              <a:rPr lang="en-US" sz="2400" baseline="30000">
                <a:solidFill>
                  <a:srgbClr val="FF3300"/>
                </a:solidFill>
                <a:cs typeface="Arial" charset="0"/>
              </a:rPr>
              <a:t>0</a:t>
            </a:r>
            <a:r>
              <a:rPr lang="en-US" sz="2400">
                <a:solidFill>
                  <a:srgbClr val="FF3300"/>
                </a:solidFill>
                <a:cs typeface="Arial" charset="0"/>
              </a:rPr>
              <a:t> equation</a:t>
            </a:r>
            <a:endParaRPr lang="el-GR" sz="2400" i="1">
              <a:solidFill>
                <a:srgbClr val="FF33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order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3"/>
          </a:xfrm>
        </p:spPr>
        <p:txBody>
          <a:bodyPr/>
          <a:lstStyle/>
          <a:p>
            <a:r>
              <a:rPr lang="en-US" sz="2600" dirty="0" smtClean="0"/>
              <a:t>From the second equation</a:t>
            </a:r>
            <a:endParaRPr lang="en-US" sz="2600" dirty="0">
              <a:cs typeface="Arial" charset="0"/>
            </a:endParaRPr>
          </a:p>
        </p:txBody>
      </p:sp>
      <p:graphicFrame>
        <p:nvGraphicFramePr>
          <p:cNvPr id="309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235112"/>
              </p:ext>
            </p:extLst>
          </p:nvPr>
        </p:nvGraphicFramePr>
        <p:xfrm>
          <a:off x="152400" y="2133600"/>
          <a:ext cx="881856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86" name="Equation" r:id="rId4" imgW="5397500" imgH="444500" progId="Equation.DSMT4">
                  <p:embed/>
                </p:oleObj>
              </mc:Choice>
              <mc:Fallback>
                <p:oleObj name="Equation" r:id="rId4" imgW="53975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133600"/>
                        <a:ext cx="8818562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072139"/>
              </p:ext>
            </p:extLst>
          </p:nvPr>
        </p:nvGraphicFramePr>
        <p:xfrm>
          <a:off x="523875" y="3276600"/>
          <a:ext cx="8196263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87" name="Equation" r:id="rId6" imgW="5016500" imgH="444500" progId="Equation.DSMT4">
                  <p:embed/>
                </p:oleObj>
              </mc:Choice>
              <mc:Fallback>
                <p:oleObj name="Equation" r:id="rId6" imgW="50165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3276600"/>
                        <a:ext cx="8196263" cy="72866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211731"/>
              </p:ext>
            </p:extLst>
          </p:nvPr>
        </p:nvGraphicFramePr>
        <p:xfrm>
          <a:off x="5534025" y="4191000"/>
          <a:ext cx="31527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88" name="Equation" r:id="rId8" imgW="1930400" imgH="444500" progId="Equation.DSMT4">
                  <p:embed/>
                </p:oleObj>
              </mc:Choice>
              <mc:Fallback>
                <p:oleObj name="Equation" r:id="rId8" imgW="1930400" imgH="444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4191000"/>
                        <a:ext cx="3152775" cy="7302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5" name="Line 7"/>
          <p:cNvSpPr>
            <a:spLocks noChangeShapeType="1"/>
          </p:cNvSpPr>
          <p:nvPr/>
        </p:nvSpPr>
        <p:spPr bwMode="auto">
          <a:xfrm flipH="1">
            <a:off x="2944812" y="2774950"/>
            <a:ext cx="2286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56" name="Line 8"/>
          <p:cNvSpPr>
            <a:spLocks noChangeShapeType="1"/>
          </p:cNvSpPr>
          <p:nvPr/>
        </p:nvSpPr>
        <p:spPr bwMode="auto">
          <a:xfrm flipH="1">
            <a:off x="7288212" y="2774950"/>
            <a:ext cx="60960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57" name="AutoShape 9"/>
          <p:cNvSpPr>
            <a:spLocks/>
          </p:cNvSpPr>
          <p:nvPr/>
        </p:nvSpPr>
        <p:spPr bwMode="auto">
          <a:xfrm rot="16200000">
            <a:off x="5562600" y="2209800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58" name="Text Box 10"/>
          <p:cNvSpPr txBox="1">
            <a:spLocks noChangeArrowheads="1"/>
          </p:cNvSpPr>
          <p:nvPr/>
        </p:nvSpPr>
        <p:spPr bwMode="auto">
          <a:xfrm>
            <a:off x="5486400" y="29718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>
                <a:cs typeface="ＭＳ Ｐゴシック" charset="0"/>
              </a:rPr>
              <a:t>0</a:t>
            </a:r>
            <a:endParaRPr lang="el-GR" altLang="ja-JP" sz="2000" i="1" dirty="0">
              <a:cs typeface="Arial" charset="0"/>
            </a:endParaRPr>
          </a:p>
        </p:txBody>
      </p:sp>
      <p:graphicFrame>
        <p:nvGraphicFramePr>
          <p:cNvPr id="309259" name="Object 11"/>
          <p:cNvGraphicFramePr>
            <a:graphicFrameLocks noChangeAspect="1"/>
          </p:cNvGraphicFramePr>
          <p:nvPr/>
        </p:nvGraphicFramePr>
        <p:xfrm>
          <a:off x="228600" y="4648200"/>
          <a:ext cx="512286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89" name="Equation" r:id="rId10" imgW="2082600" imgH="279360" progId="Equation.DSMT4">
                  <p:embed/>
                </p:oleObj>
              </mc:Choice>
              <mc:Fallback>
                <p:oleObj name="Equation" r:id="rId10" imgW="2082600" imgH="2793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648200"/>
                        <a:ext cx="5122863" cy="690563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60" name="Object 12"/>
          <p:cNvGraphicFramePr>
            <a:graphicFrameLocks noChangeAspect="1"/>
          </p:cNvGraphicFramePr>
          <p:nvPr/>
        </p:nvGraphicFramePr>
        <p:xfrm>
          <a:off x="1066800" y="5410200"/>
          <a:ext cx="34353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90" name="Equation" r:id="rId12" imgW="1396800" imgH="507960" progId="Equation.DSMT4">
                  <p:embed/>
                </p:oleObj>
              </mc:Choice>
              <mc:Fallback>
                <p:oleObj name="Equation" r:id="rId12" imgW="1396800" imgH="5079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410200"/>
                        <a:ext cx="3435350" cy="1255713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AutoShape 2"/>
          <p:cNvSpPr>
            <a:spLocks noChangeArrowheads="1"/>
          </p:cNvSpPr>
          <p:nvPr/>
        </p:nvSpPr>
        <p:spPr bwMode="auto">
          <a:xfrm>
            <a:off x="4267200" y="2209800"/>
            <a:ext cx="304800" cy="685800"/>
          </a:xfrm>
          <a:prstGeom prst="downArrow">
            <a:avLst>
              <a:gd name="adj1" fmla="val 50000"/>
              <a:gd name="adj2" fmla="val 5625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order</a:t>
            </a:r>
          </a:p>
        </p:txBody>
      </p:sp>
      <p:graphicFrame>
        <p:nvGraphicFramePr>
          <p:cNvPr id="310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544730"/>
              </p:ext>
            </p:extLst>
          </p:nvPr>
        </p:nvGraphicFramePr>
        <p:xfrm>
          <a:off x="685800" y="1600200"/>
          <a:ext cx="78549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86" name="Equation" r:id="rId4" imgW="3060360" imgH="253800" progId="Equation.DSMT4">
                  <p:embed/>
                </p:oleObj>
              </mc:Choice>
              <mc:Fallback>
                <p:oleObj name="Equation" r:id="rId4" imgW="306036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7854950" cy="65246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77" name="Text Box 5"/>
          <p:cNvSpPr txBox="1">
            <a:spLocks noChangeArrowheads="1"/>
          </p:cNvSpPr>
          <p:nvPr/>
        </p:nvSpPr>
        <p:spPr bwMode="auto">
          <a:xfrm>
            <a:off x="1600200" y="2286000"/>
            <a:ext cx="575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Multiply          from the left and integrate over space</a:t>
            </a:r>
          </a:p>
        </p:txBody>
      </p:sp>
      <p:graphicFrame>
        <p:nvGraphicFramePr>
          <p:cNvPr id="3102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257453"/>
              </p:ext>
            </p:extLst>
          </p:nvPr>
        </p:nvGraphicFramePr>
        <p:xfrm>
          <a:off x="2590800" y="2286000"/>
          <a:ext cx="6096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87" name="Equation" r:id="rId6" imgW="330120" imgH="241200" progId="Equation.DSMT4">
                  <p:embed/>
                </p:oleObj>
              </mc:Choice>
              <mc:Fallback>
                <p:oleObj name="Equation" r:id="rId6" imgW="33012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86000"/>
                        <a:ext cx="6096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858605"/>
              </p:ext>
            </p:extLst>
          </p:nvPr>
        </p:nvGraphicFramePr>
        <p:xfrm>
          <a:off x="1193800" y="2895600"/>
          <a:ext cx="674846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88" name="Equation" r:id="rId8" imgW="3632200" imgH="584200" progId="Equation.3">
                  <p:embed/>
                </p:oleObj>
              </mc:Choice>
              <mc:Fallback>
                <p:oleObj name="Equation" r:id="rId8" imgW="3632200" imgH="584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2895600"/>
                        <a:ext cx="6748463" cy="10858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82" name="AutoShape 10"/>
          <p:cNvSpPr>
            <a:spLocks/>
          </p:cNvSpPr>
          <p:nvPr/>
        </p:nvSpPr>
        <p:spPr bwMode="auto">
          <a:xfrm rot="16200000">
            <a:off x="2400300" y="3543300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3" name="Text Box 11"/>
          <p:cNvSpPr txBox="1">
            <a:spLocks noChangeArrowheads="1"/>
          </p:cNvSpPr>
          <p:nvPr/>
        </p:nvSpPr>
        <p:spPr bwMode="auto">
          <a:xfrm>
            <a:off x="2341562" y="41148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>
                <a:cs typeface="ＭＳ Ｐゴシック" charset="0"/>
              </a:rPr>
              <a:t>1</a:t>
            </a:r>
            <a:endParaRPr lang="el-GR" altLang="ja-JP" sz="2000" i="1" dirty="0">
              <a:cs typeface="Arial" charset="0"/>
            </a:endParaRPr>
          </a:p>
        </p:txBody>
      </p:sp>
      <p:graphicFrame>
        <p:nvGraphicFramePr>
          <p:cNvPr id="3102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75042"/>
              </p:ext>
            </p:extLst>
          </p:nvPr>
        </p:nvGraphicFramePr>
        <p:xfrm>
          <a:off x="1600200" y="4528545"/>
          <a:ext cx="5943600" cy="2177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89" name="Equation" r:id="rId10" imgW="4076700" imgH="1485900" progId="Equation.DSMT4">
                  <p:embed/>
                </p:oleObj>
              </mc:Choice>
              <mc:Fallback>
                <p:oleObj name="Equation" r:id="rId10" imgW="4076700" imgH="14859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28545"/>
                        <a:ext cx="5943600" cy="2177055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-Up Arrow 1"/>
          <p:cNvSpPr/>
          <p:nvPr/>
        </p:nvSpPr>
        <p:spPr>
          <a:xfrm rot="16200000">
            <a:off x="6019800" y="2438401"/>
            <a:ext cx="457200" cy="1524000"/>
          </a:xfrm>
          <a:prstGeom prst="leftUpArrow">
            <a:avLst/>
          </a:prstGeom>
          <a:solidFill>
            <a:srgbClr val="3399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781800" y="2819400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cs typeface="ＭＳ Ｐゴシック" charset="0"/>
              </a:rPr>
              <a:t>cancel</a:t>
            </a:r>
            <a:endParaRPr lang="el-GR" altLang="ja-JP" sz="2000" i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AutoShape 2"/>
          <p:cNvSpPr>
            <a:spLocks noChangeArrowheads="1"/>
          </p:cNvSpPr>
          <p:nvPr/>
        </p:nvSpPr>
        <p:spPr bwMode="auto">
          <a:xfrm>
            <a:off x="4953000" y="4221163"/>
            <a:ext cx="3581400" cy="1066800"/>
          </a:xfrm>
          <a:prstGeom prst="leftRightArrow">
            <a:avLst>
              <a:gd name="adj1" fmla="val 50000"/>
              <a:gd name="adj2" fmla="val 67143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299" name="AutoShape 3"/>
          <p:cNvSpPr>
            <a:spLocks noChangeArrowheads="1"/>
          </p:cNvSpPr>
          <p:nvPr/>
        </p:nvSpPr>
        <p:spPr bwMode="auto">
          <a:xfrm>
            <a:off x="685800" y="4297363"/>
            <a:ext cx="3581400" cy="1066800"/>
          </a:xfrm>
          <a:prstGeom prst="leftRightArrow">
            <a:avLst>
              <a:gd name="adj1" fmla="val 50000"/>
              <a:gd name="adj2" fmla="val 67143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order</a:t>
            </a:r>
          </a:p>
        </p:txBody>
      </p:sp>
      <p:sp>
        <p:nvSpPr>
          <p:cNvPr id="3113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looks like an </a:t>
            </a:r>
            <a:r>
              <a:rPr lang="en-US" b="1"/>
              <a:t>expectation value</a:t>
            </a:r>
            <a:r>
              <a:rPr lang="en-US"/>
              <a:t> of the perturbation operator.</a:t>
            </a:r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  <p:graphicFrame>
        <p:nvGraphicFramePr>
          <p:cNvPr id="311302" name="Object 6"/>
          <p:cNvGraphicFramePr>
            <a:graphicFrameLocks noChangeAspect="1"/>
          </p:cNvGraphicFramePr>
          <p:nvPr/>
        </p:nvGraphicFramePr>
        <p:xfrm>
          <a:off x="2895600" y="3048000"/>
          <a:ext cx="359251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55" name="Equation" r:id="rId4" imgW="1460160" imgH="279360" progId="Equation.DSMT4">
                  <p:embed/>
                </p:oleObj>
              </mc:Choice>
              <mc:Fallback>
                <p:oleObj name="Equation" r:id="rId4" imgW="146016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048000"/>
                        <a:ext cx="3592513" cy="690563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1303" name="Picture 7" descr="MCj0238191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73563"/>
            <a:ext cx="1595438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304" name="Line 8"/>
          <p:cNvSpPr>
            <a:spLocks noChangeShapeType="1"/>
          </p:cNvSpPr>
          <p:nvPr/>
        </p:nvSpPr>
        <p:spPr bwMode="auto">
          <a:xfrm>
            <a:off x="457200" y="5440363"/>
            <a:ext cx="3962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1305" name="Picture 9" descr="MCj0238191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0"/>
            <a:ext cx="1595438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306" name="Line 10"/>
          <p:cNvSpPr>
            <a:spLocks noChangeShapeType="1"/>
          </p:cNvSpPr>
          <p:nvPr/>
        </p:nvSpPr>
        <p:spPr bwMode="auto">
          <a:xfrm>
            <a:off x="4876800" y="5440363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7" name="Line 11"/>
          <p:cNvSpPr>
            <a:spLocks noChangeShapeType="1"/>
          </p:cNvSpPr>
          <p:nvPr/>
        </p:nvSpPr>
        <p:spPr bwMode="auto">
          <a:xfrm>
            <a:off x="6096000" y="5440363"/>
            <a:ext cx="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8" name="Line 12"/>
          <p:cNvSpPr>
            <a:spLocks noChangeShapeType="1"/>
          </p:cNvSpPr>
          <p:nvPr/>
        </p:nvSpPr>
        <p:spPr bwMode="auto">
          <a:xfrm>
            <a:off x="6096000" y="5668963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9" name="Line 13"/>
          <p:cNvSpPr>
            <a:spLocks noChangeShapeType="1"/>
          </p:cNvSpPr>
          <p:nvPr/>
        </p:nvSpPr>
        <p:spPr bwMode="auto">
          <a:xfrm flipV="1">
            <a:off x="7467600" y="5440363"/>
            <a:ext cx="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10" name="Line 14"/>
          <p:cNvSpPr>
            <a:spLocks noChangeShapeType="1"/>
          </p:cNvSpPr>
          <p:nvPr/>
        </p:nvSpPr>
        <p:spPr bwMode="auto">
          <a:xfrm>
            <a:off x="7467600" y="5440363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11" name="AutoShape 15"/>
          <p:cNvSpPr>
            <a:spLocks noChangeArrowheads="1"/>
          </p:cNvSpPr>
          <p:nvPr/>
        </p:nvSpPr>
        <p:spPr bwMode="auto">
          <a:xfrm>
            <a:off x="6400800" y="4495800"/>
            <a:ext cx="685800" cy="990600"/>
          </a:xfrm>
          <a:prstGeom prst="downArrow">
            <a:avLst>
              <a:gd name="adj1" fmla="val 50000"/>
              <a:gd name="adj2" fmla="val 36111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AutoShape 2"/>
          <p:cNvSpPr>
            <a:spLocks noChangeArrowheads="1"/>
          </p:cNvSpPr>
          <p:nvPr/>
        </p:nvSpPr>
        <p:spPr bwMode="auto">
          <a:xfrm rot="19800000">
            <a:off x="5181600" y="4541837"/>
            <a:ext cx="1752600" cy="990600"/>
          </a:xfrm>
          <a:prstGeom prst="leftArrow">
            <a:avLst>
              <a:gd name="adj1" fmla="val 50000"/>
              <a:gd name="adj2" fmla="val 44231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3" name="AutoShape 3"/>
          <p:cNvSpPr>
            <a:spLocks noChangeArrowheads="1"/>
          </p:cNvSpPr>
          <p:nvPr/>
        </p:nvSpPr>
        <p:spPr bwMode="auto">
          <a:xfrm rot="12600000">
            <a:off x="6477000" y="4541837"/>
            <a:ext cx="1752600" cy="990600"/>
          </a:xfrm>
          <a:prstGeom prst="leftArrow">
            <a:avLst>
              <a:gd name="adj1" fmla="val 50000"/>
              <a:gd name="adj2" fmla="val 44231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4" name="AutoShape 4"/>
          <p:cNvSpPr>
            <a:spLocks noChangeArrowheads="1"/>
          </p:cNvSpPr>
          <p:nvPr/>
        </p:nvSpPr>
        <p:spPr bwMode="auto">
          <a:xfrm>
            <a:off x="685800" y="4724400"/>
            <a:ext cx="3581400" cy="1066800"/>
          </a:xfrm>
          <a:prstGeom prst="leftRightArrow">
            <a:avLst>
              <a:gd name="adj1" fmla="val 50000"/>
              <a:gd name="adj2" fmla="val 67143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order</a:t>
            </a:r>
          </a:p>
        </p:txBody>
      </p:sp>
      <p:pic>
        <p:nvPicPr>
          <p:cNvPr id="312326" name="Picture 6" descr="MCj0238191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00600"/>
            <a:ext cx="1595438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327" name="Line 7"/>
          <p:cNvSpPr>
            <a:spLocks noChangeShapeType="1"/>
          </p:cNvSpPr>
          <p:nvPr/>
        </p:nvSpPr>
        <p:spPr bwMode="auto">
          <a:xfrm>
            <a:off x="457200" y="5867400"/>
            <a:ext cx="3962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2328" name="Picture 8" descr="MCj0238191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75237"/>
            <a:ext cx="10668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329" name="Line 9"/>
          <p:cNvSpPr>
            <a:spLocks noChangeShapeType="1"/>
          </p:cNvSpPr>
          <p:nvPr/>
        </p:nvSpPr>
        <p:spPr bwMode="auto">
          <a:xfrm>
            <a:off x="4876800" y="58674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30" name="Line 10"/>
          <p:cNvSpPr>
            <a:spLocks noChangeShapeType="1"/>
          </p:cNvSpPr>
          <p:nvPr/>
        </p:nvSpPr>
        <p:spPr bwMode="auto">
          <a:xfrm>
            <a:off x="6096000" y="5867400"/>
            <a:ext cx="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31" name="Line 11"/>
          <p:cNvSpPr>
            <a:spLocks noChangeShapeType="1"/>
          </p:cNvSpPr>
          <p:nvPr/>
        </p:nvSpPr>
        <p:spPr bwMode="auto">
          <a:xfrm>
            <a:off x="6096000" y="60960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32" name="Line 12"/>
          <p:cNvSpPr>
            <a:spLocks noChangeShapeType="1"/>
          </p:cNvSpPr>
          <p:nvPr/>
        </p:nvSpPr>
        <p:spPr bwMode="auto">
          <a:xfrm flipV="1">
            <a:off x="7467600" y="5867400"/>
            <a:ext cx="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33" name="Line 13"/>
          <p:cNvSpPr>
            <a:spLocks noChangeShapeType="1"/>
          </p:cNvSpPr>
          <p:nvPr/>
        </p:nvSpPr>
        <p:spPr bwMode="auto">
          <a:xfrm>
            <a:off x="7467600" y="58674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123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554469"/>
              </p:ext>
            </p:extLst>
          </p:nvPr>
        </p:nvGraphicFramePr>
        <p:xfrm>
          <a:off x="762000" y="2636837"/>
          <a:ext cx="7239000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87" name="Equation" r:id="rId5" imgW="2743200" imgH="507960" progId="Equation.DSMT4">
                  <p:embed/>
                </p:oleObj>
              </mc:Choice>
              <mc:Fallback>
                <p:oleObj name="Equation" r:id="rId5" imgW="2743200" imgH="5079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36837"/>
                        <a:ext cx="7239000" cy="1344613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35" name="AutoShape 15"/>
          <p:cNvSpPr>
            <a:spLocks noChangeArrowheads="1"/>
          </p:cNvSpPr>
          <p:nvPr/>
        </p:nvSpPr>
        <p:spPr bwMode="auto">
          <a:xfrm>
            <a:off x="2819400" y="1874837"/>
            <a:ext cx="1676400" cy="685800"/>
          </a:xfrm>
          <a:prstGeom prst="curvedDownArrow">
            <a:avLst>
              <a:gd name="adj1" fmla="val 48889"/>
              <a:gd name="adj2" fmla="val 97778"/>
              <a:gd name="adj3" fmla="val 33333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6" name="AutoShape 16"/>
          <p:cNvSpPr>
            <a:spLocks noChangeArrowheads="1"/>
          </p:cNvSpPr>
          <p:nvPr/>
        </p:nvSpPr>
        <p:spPr bwMode="auto">
          <a:xfrm>
            <a:off x="5410200" y="1874837"/>
            <a:ext cx="1676400" cy="685800"/>
          </a:xfrm>
          <a:prstGeom prst="curvedDownArrow">
            <a:avLst>
              <a:gd name="adj1" fmla="val 48889"/>
              <a:gd name="adj2" fmla="val 97778"/>
              <a:gd name="adj3" fmla="val 33333"/>
            </a:avLst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7" name="Text Box 17"/>
          <p:cNvSpPr txBox="1">
            <a:spLocks noChangeArrowheads="1"/>
          </p:cNvSpPr>
          <p:nvPr/>
        </p:nvSpPr>
        <p:spPr bwMode="auto">
          <a:xfrm>
            <a:off x="5181600" y="1798637"/>
            <a:ext cx="1987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De-excited</a:t>
            </a:r>
          </a:p>
        </p:txBody>
      </p:sp>
      <p:sp>
        <p:nvSpPr>
          <p:cNvPr id="312338" name="Text Box 18"/>
          <p:cNvSpPr txBox="1">
            <a:spLocks noChangeArrowheads="1"/>
          </p:cNvSpPr>
          <p:nvPr/>
        </p:nvSpPr>
        <p:spPr bwMode="auto">
          <a:xfrm>
            <a:off x="2819400" y="1798637"/>
            <a:ext cx="1450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Excited</a:t>
            </a:r>
          </a:p>
        </p:txBody>
      </p:sp>
      <p:pic>
        <p:nvPicPr>
          <p:cNvPr id="312339" name="Picture 19" descr="MCj0238191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075237"/>
            <a:ext cx="10668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40" name="Picture 20" descr="MCj0312238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84637"/>
            <a:ext cx="1447800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41" name="Picture 21" descr="MCj0330348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22837"/>
            <a:ext cx="121920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342" name="AutoShape 22"/>
          <p:cNvSpPr>
            <a:spLocks noChangeArrowheads="1"/>
          </p:cNvSpPr>
          <p:nvPr/>
        </p:nvSpPr>
        <p:spPr bwMode="auto">
          <a:xfrm>
            <a:off x="3962400" y="2560637"/>
            <a:ext cx="3962400" cy="1524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3" name="Text Box 23"/>
          <p:cNvSpPr txBox="1">
            <a:spLocks noChangeArrowheads="1"/>
          </p:cNvSpPr>
          <p:nvPr/>
        </p:nvSpPr>
        <p:spPr bwMode="auto">
          <a:xfrm>
            <a:off x="7259637" y="2133600"/>
            <a:ext cx="1884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</a:rPr>
              <a:t>1</a:t>
            </a:r>
            <a:r>
              <a:rPr lang="en-US" sz="2400" baseline="30000" dirty="0">
                <a:solidFill>
                  <a:srgbClr val="FF3300"/>
                </a:solidFill>
              </a:rPr>
              <a:t>st</a:t>
            </a:r>
            <a:r>
              <a:rPr lang="en-US" sz="2400" dirty="0">
                <a:solidFill>
                  <a:srgbClr val="FF3300"/>
                </a:solidFill>
              </a:rPr>
              <a:t>-order WF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5096865" y="6096000"/>
            <a:ext cx="34375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/>
              <a:t>Excited - </a:t>
            </a:r>
            <a:r>
              <a:rPr lang="en-US" sz="2800" b="1" dirty="0" err="1" smtClean="0"/>
              <a:t>deexcited</a:t>
            </a:r>
            <a:endParaRPr lang="en-US" sz="2800" b="1" dirty="0"/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1752600" y="2895600"/>
            <a:ext cx="685800" cy="1143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2954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9362"/>
            <a:ext cx="8229600" cy="4833937"/>
          </a:xfrm>
        </p:spPr>
        <p:txBody>
          <a:bodyPr/>
          <a:lstStyle/>
          <a:p>
            <a:r>
              <a:rPr lang="en-US" sz="2800" dirty="0"/>
              <a:t>Perturbation theory works as follows:</a:t>
            </a:r>
          </a:p>
          <a:p>
            <a:pPr lvl="1"/>
            <a:r>
              <a:rPr lang="en-US" sz="2400" dirty="0"/>
              <a:t>Find a suitable </a:t>
            </a:r>
            <a:r>
              <a:rPr lang="en-US" sz="2400" dirty="0" err="1" smtClean="0"/>
              <a:t>zeroth</a:t>
            </a:r>
            <a:r>
              <a:rPr lang="en-US" sz="2400" dirty="0" smtClean="0"/>
              <a:t>-</a:t>
            </a:r>
            <a:r>
              <a:rPr lang="en-US" sz="2400" dirty="0"/>
              <a:t>order Hamiltonian </a:t>
            </a:r>
            <a:r>
              <a:rPr lang="en-US" sz="2400" dirty="0" smtClean="0"/>
              <a:t>(close to the true Hamiltonian) whose </a:t>
            </a:r>
            <a:r>
              <a:rPr lang="en-US" sz="2400" dirty="0" err="1"/>
              <a:t>eigenfunctions</a:t>
            </a:r>
            <a:r>
              <a:rPr lang="en-US" sz="2400" dirty="0"/>
              <a:t> </a:t>
            </a:r>
            <a:r>
              <a:rPr lang="en-US" sz="2400" dirty="0" smtClean="0"/>
              <a:t>and eigenvalues are </a:t>
            </a:r>
            <a:r>
              <a:rPr lang="en-US" sz="2400" dirty="0"/>
              <a:t>known.</a:t>
            </a:r>
          </a:p>
          <a:p>
            <a:pPr lvl="1"/>
            <a:r>
              <a:rPr lang="en-US" sz="2400" dirty="0" smtClean="0"/>
              <a:t>Partition the Hamiltonian into the </a:t>
            </a:r>
            <a:r>
              <a:rPr lang="en-US" sz="2400" dirty="0" err="1" smtClean="0"/>
              <a:t>zeroth</a:t>
            </a:r>
            <a:r>
              <a:rPr lang="en-US" sz="2400" dirty="0" smtClean="0"/>
              <a:t>-order part </a:t>
            </a:r>
            <a:r>
              <a:rPr lang="en-US" sz="2400" dirty="0"/>
              <a:t>and perturbation.</a:t>
            </a:r>
          </a:p>
          <a:p>
            <a:pPr lvl="1"/>
            <a:r>
              <a:rPr lang="en-US" sz="2400" dirty="0"/>
              <a:t>Expand the energy and wave function into </a:t>
            </a:r>
            <a:r>
              <a:rPr lang="en-US" sz="2400" dirty="0" smtClean="0"/>
              <a:t>series of smaller and smaller corrections to </a:t>
            </a:r>
            <a:r>
              <a:rPr lang="en-US" sz="2400" dirty="0" err="1" smtClean="0"/>
              <a:t>zeroth</a:t>
            </a:r>
            <a:r>
              <a:rPr lang="en-US" sz="2400" dirty="0" smtClean="0"/>
              <a:t>-order quantities.</a:t>
            </a:r>
            <a:endParaRPr lang="en-US" sz="2400" dirty="0"/>
          </a:p>
          <a:p>
            <a:pPr lvl="1"/>
            <a:r>
              <a:rPr lang="en-US" sz="2400" dirty="0"/>
              <a:t>Equate the terms according to </a:t>
            </a:r>
            <a:r>
              <a:rPr lang="en-US" sz="2400" dirty="0" smtClean="0"/>
              <a:t>the sizes.</a:t>
            </a:r>
            <a:endParaRPr lang="en-US" sz="2400" dirty="0"/>
          </a:p>
          <a:p>
            <a:pPr lvl="1"/>
            <a:r>
              <a:rPr lang="en-US" sz="2400" dirty="0"/>
              <a:t>Use </a:t>
            </a:r>
            <a:r>
              <a:rPr lang="en-US" sz="2400" b="1" dirty="0" smtClean="0"/>
              <a:t>completeness</a:t>
            </a:r>
            <a:r>
              <a:rPr lang="en-US" sz="2400" dirty="0" smtClean="0"/>
              <a:t>,</a:t>
            </a:r>
            <a:r>
              <a:rPr lang="en-US" sz="2400" b="1" dirty="0" smtClean="0"/>
              <a:t> normalization</a:t>
            </a:r>
            <a:r>
              <a:rPr lang="en-US" sz="2400" dirty="0" smtClean="0"/>
              <a:t>,</a:t>
            </a:r>
            <a:r>
              <a:rPr lang="en-US" sz="2400" b="1" dirty="0" smtClean="0"/>
              <a:t> </a:t>
            </a:r>
            <a:r>
              <a:rPr lang="en-US" sz="2400" dirty="0"/>
              <a:t>and </a:t>
            </a:r>
            <a:r>
              <a:rPr lang="en-US" sz="2400" b="1" dirty="0" err="1" smtClean="0"/>
              <a:t>orthogonality</a:t>
            </a:r>
            <a:r>
              <a:rPr lang="en-US" sz="2400" b="1" dirty="0" smtClean="0"/>
              <a:t> </a:t>
            </a:r>
            <a:r>
              <a:rPr lang="en-US" sz="2400" dirty="0"/>
              <a:t>of </a:t>
            </a:r>
            <a:r>
              <a:rPr lang="en-US" sz="2400" dirty="0" err="1" smtClean="0"/>
              <a:t>zeroth</a:t>
            </a:r>
            <a:r>
              <a:rPr lang="en-US" sz="2400" dirty="0" smtClean="0"/>
              <a:t>-</a:t>
            </a:r>
            <a:r>
              <a:rPr lang="en-US" sz="2400" dirty="0"/>
              <a:t>order </a:t>
            </a:r>
            <a:r>
              <a:rPr lang="en-US" sz="2400" dirty="0" err="1" smtClean="0"/>
              <a:t>eigenfunctions</a:t>
            </a:r>
            <a:r>
              <a:rPr lang="en-US" sz="2400" dirty="0" smtClean="0"/>
              <a:t> to obtain general expressions for energies and wave functions.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Perturbation </a:t>
            </a:r>
            <a:r>
              <a:rPr lang="en-US" dirty="0"/>
              <a:t>theory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is </a:t>
            </a:r>
            <a:r>
              <a:rPr lang="en-US" b="1" dirty="0"/>
              <a:t>perturbation theory</a:t>
            </a:r>
            <a:r>
              <a:rPr lang="en-US" dirty="0"/>
              <a:t>?</a:t>
            </a:r>
          </a:p>
          <a:p>
            <a:pPr>
              <a:lnSpc>
                <a:spcPct val="90000"/>
              </a:lnSpc>
            </a:pPr>
            <a:r>
              <a:rPr lang="en-US" dirty="0"/>
              <a:t>To solve complex </a:t>
            </a:r>
            <a:r>
              <a:rPr lang="en-US" dirty="0" smtClean="0"/>
              <a:t>physical and mathematical problems </a:t>
            </a:r>
            <a:r>
              <a:rPr lang="en-US" b="1" dirty="0" smtClean="0"/>
              <a:t>approximately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dirty="0"/>
              <a:t>We first identify </a:t>
            </a:r>
            <a:r>
              <a:rPr lang="en-US" b="1" dirty="0"/>
              <a:t>the most closely related problem </a:t>
            </a:r>
            <a:r>
              <a:rPr lang="en-US" b="1" dirty="0" smtClean="0"/>
              <a:t>(</a:t>
            </a:r>
            <a:r>
              <a:rPr lang="en-US" b="1" dirty="0" err="1" smtClean="0"/>
              <a:t>zeroth</a:t>
            </a:r>
            <a:r>
              <a:rPr lang="en-US" b="1" dirty="0" smtClean="0"/>
              <a:t> order) with </a:t>
            </a:r>
            <a:r>
              <a:rPr lang="en-US" b="1" dirty="0"/>
              <a:t>known solutions,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We then </a:t>
            </a:r>
            <a:r>
              <a:rPr lang="en-US" b="1" dirty="0"/>
              <a:t>adjust the solutions by analyzing the difference.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main assumption is that the difference is </a:t>
            </a:r>
            <a:r>
              <a:rPr lang="en-US" dirty="0" smtClean="0"/>
              <a:t>only a small perturbation (disturbance) </a:t>
            </a:r>
            <a:r>
              <a:rPr lang="en-US" dirty="0"/>
              <a:t>and we </a:t>
            </a:r>
            <a:r>
              <a:rPr lang="en-US" dirty="0" smtClean="0"/>
              <a:t>can obtain accurate approximate solutions more easily than solving the problem more exactly.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perturbation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sz="2200" dirty="0" smtClean="0"/>
              <a:t>10 people went to a bar. Nine (9) of them (Group A) had one drink each and one (1) (Person B) had two drinks. The bill was $100.</a:t>
            </a:r>
          </a:p>
          <a:p>
            <a:r>
              <a:rPr lang="en-US" sz="2200" dirty="0" smtClean="0"/>
              <a:t>Each paid $10 (= $100 / 10 people) (</a:t>
            </a:r>
            <a:r>
              <a:rPr lang="en-US" sz="2200" dirty="0" err="1" smtClean="0"/>
              <a:t>zeroth</a:t>
            </a:r>
            <a:r>
              <a:rPr lang="en-US" sz="2200" dirty="0" smtClean="0"/>
              <a:t> order solution).</a:t>
            </a:r>
          </a:p>
          <a:p>
            <a:r>
              <a:rPr lang="en-US" sz="2200" dirty="0" smtClean="0"/>
              <a:t>Person B (who had two drinks - perturbation) felt bad and pitched in another $10 (first order perturbation solution). </a:t>
            </a:r>
          </a:p>
          <a:p>
            <a:r>
              <a:rPr lang="en-US" sz="2200" dirty="0" smtClean="0"/>
              <a:t>There is an overage of $10 and so $1 (= $10 / 10 people) is returned to each (second order perturbation solution). Each in Group A paid $9 and Person B paid $19, whereas the exact solution is, each in Group A pays $100/11 = $9.0909090909… and Person B pays $100/11 x 2 = $18.1818181818…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1905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of the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sz="2800" dirty="0" smtClean="0"/>
              <a:t>The most successful many-body theory. Most of the accurate numerical solutions of the Schr</a:t>
            </a:r>
            <a:r>
              <a:rPr lang="en-US" sz="2800" dirty="0" smtClean="0">
                <a:cs typeface="Arial" charset="0"/>
              </a:rPr>
              <a:t>ödinger equations (no exact analytical solutions) are based on this theory.</a:t>
            </a:r>
          </a:p>
          <a:p>
            <a:r>
              <a:rPr lang="en-US" sz="2800" dirty="0" smtClean="0"/>
              <a:t>Some of the physical quantities and concepts are based on perturbation theory: dipole moment (1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order), </a:t>
            </a:r>
            <a:r>
              <a:rPr lang="en-US" sz="2800" dirty="0" err="1" smtClean="0"/>
              <a:t>polarizability</a:t>
            </a:r>
            <a:r>
              <a:rPr lang="en-US" sz="2800" dirty="0" smtClean="0"/>
              <a:t> (2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order), spin-orbit coupling theory (1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order), one-photon optical transitions (time-dependent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order), two-photon optical transitions (time-dependent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order), just to name a few.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84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Zeroth</a:t>
            </a:r>
            <a:r>
              <a:rPr lang="en-US" dirty="0"/>
              <a:t> </a:t>
            </a:r>
            <a:r>
              <a:rPr lang="en-US" dirty="0" smtClean="0"/>
              <a:t>order </a:t>
            </a:r>
            <a:endParaRPr lang="en-US" dirty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 we want to know at least</a:t>
            </a:r>
            <a:r>
              <a:rPr lang="en-US" b="1" dirty="0"/>
              <a:t> approximately </a:t>
            </a:r>
            <a:r>
              <a:rPr lang="en-US" dirty="0"/>
              <a:t>the ground-state solution of the Schr</a:t>
            </a:r>
            <a:r>
              <a:rPr lang="en-US" dirty="0">
                <a:cs typeface="Arial" charset="0"/>
              </a:rPr>
              <a:t>ödinger equation </a:t>
            </a:r>
          </a:p>
          <a:p>
            <a:endParaRPr lang="en-US" dirty="0">
              <a:cs typeface="Arial" charset="0"/>
            </a:endParaRPr>
          </a:p>
          <a:p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Suppose we have found a similar problem with a known solution</a:t>
            </a:r>
          </a:p>
        </p:txBody>
      </p:sp>
      <p:graphicFrame>
        <p:nvGraphicFramePr>
          <p:cNvPr id="299012" name="Object 4"/>
          <p:cNvGraphicFramePr>
            <a:graphicFrameLocks noChangeAspect="1"/>
          </p:cNvGraphicFramePr>
          <p:nvPr/>
        </p:nvGraphicFramePr>
        <p:xfrm>
          <a:off x="2601913" y="3136900"/>
          <a:ext cx="4138612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83" name="Equation" r:id="rId4" imgW="850680" imgH="253800" progId="Equation.3">
                  <p:embed/>
                </p:oleObj>
              </mc:Choice>
              <mc:Fallback>
                <p:oleObj name="Equation" r:id="rId4" imgW="85068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3136900"/>
                        <a:ext cx="4138612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497316"/>
              </p:ext>
            </p:extLst>
          </p:nvPr>
        </p:nvGraphicFramePr>
        <p:xfrm>
          <a:off x="812800" y="5410200"/>
          <a:ext cx="7521575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84" name="Equation" r:id="rId6" imgW="1841500" imgH="254000" progId="Equation.3">
                  <p:embed/>
                </p:oleObj>
              </mc:Choice>
              <mc:Fallback>
                <p:oleObj name="Equation" r:id="rId6" imgW="1841500" imgH="2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5410200"/>
                        <a:ext cx="7521575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014" name="Oval 6"/>
          <p:cNvSpPr>
            <a:spLocks noChangeArrowheads="1"/>
          </p:cNvSpPr>
          <p:nvPr/>
        </p:nvSpPr>
        <p:spPr bwMode="auto">
          <a:xfrm>
            <a:off x="6172200" y="3733800"/>
            <a:ext cx="609600" cy="6096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15" name="AutoShape 7"/>
          <p:cNvSpPr>
            <a:spLocks/>
          </p:cNvSpPr>
          <p:nvPr/>
        </p:nvSpPr>
        <p:spPr bwMode="auto">
          <a:xfrm>
            <a:off x="7162800" y="3308350"/>
            <a:ext cx="1981200" cy="685800"/>
          </a:xfrm>
          <a:prstGeom prst="callout1">
            <a:avLst>
              <a:gd name="adj1" fmla="val 16667"/>
              <a:gd name="adj2" fmla="val -3847"/>
              <a:gd name="adj3" fmla="val 77546"/>
              <a:gd name="adj4" fmla="val -2179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/>
          <a:lstStyle/>
          <a:p>
            <a:pPr algn="ctr"/>
            <a:r>
              <a:rPr lang="en-US" sz="2400">
                <a:solidFill>
                  <a:srgbClr val="FF3300"/>
                </a:solidFill>
              </a:rPr>
              <a:t>The ground state</a:t>
            </a:r>
          </a:p>
        </p:txBody>
      </p:sp>
      <p:sp>
        <p:nvSpPr>
          <p:cNvPr id="299016" name="Oval 8"/>
          <p:cNvSpPr>
            <a:spLocks noChangeArrowheads="1"/>
          </p:cNvSpPr>
          <p:nvPr/>
        </p:nvSpPr>
        <p:spPr bwMode="auto">
          <a:xfrm>
            <a:off x="5029200" y="5454650"/>
            <a:ext cx="609600" cy="6096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17" name="AutoShape 9"/>
          <p:cNvSpPr>
            <a:spLocks/>
          </p:cNvSpPr>
          <p:nvPr/>
        </p:nvSpPr>
        <p:spPr bwMode="auto">
          <a:xfrm>
            <a:off x="6019800" y="4876800"/>
            <a:ext cx="2590800" cy="381000"/>
          </a:xfrm>
          <a:prstGeom prst="callout1">
            <a:avLst>
              <a:gd name="adj1" fmla="val 30000"/>
              <a:gd name="adj2" fmla="val -2940"/>
              <a:gd name="adj3" fmla="val 179583"/>
              <a:gd name="adj4" fmla="val -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/>
          <a:lstStyle/>
          <a:p>
            <a:pPr algn="ctr"/>
            <a:r>
              <a:rPr lang="en-US" sz="2400">
                <a:solidFill>
                  <a:srgbClr val="FF3300"/>
                </a:solidFill>
              </a:rPr>
              <a:t>Known solution</a:t>
            </a:r>
          </a:p>
        </p:txBody>
      </p:sp>
      <p:sp>
        <p:nvSpPr>
          <p:cNvPr id="299018" name="Line 10"/>
          <p:cNvSpPr>
            <a:spLocks noChangeShapeType="1"/>
          </p:cNvSpPr>
          <p:nvPr/>
        </p:nvSpPr>
        <p:spPr bwMode="auto">
          <a:xfrm flipV="1">
            <a:off x="6705600" y="3505200"/>
            <a:ext cx="609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9" name="Line 11"/>
          <p:cNvSpPr>
            <a:spLocks noChangeShapeType="1"/>
          </p:cNvSpPr>
          <p:nvPr/>
        </p:nvSpPr>
        <p:spPr bwMode="auto">
          <a:xfrm flipV="1">
            <a:off x="5486400" y="5105400"/>
            <a:ext cx="762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 of Hamiltonian</a:t>
            </a:r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First we view </a:t>
            </a:r>
            <a:r>
              <a:rPr lang="en-US" i="1"/>
              <a:t>H</a:t>
            </a:r>
            <a:r>
              <a:rPr lang="en-US"/>
              <a:t> as the sum of </a:t>
            </a:r>
            <a:r>
              <a:rPr lang="en-US" i="1"/>
              <a:t>H</a:t>
            </a:r>
            <a:r>
              <a:rPr lang="en-US" baseline="30000"/>
              <a:t>(0)</a:t>
            </a:r>
            <a:r>
              <a:rPr lang="en-US"/>
              <a:t> and a perturbation</a:t>
            </a:r>
          </a:p>
        </p:txBody>
      </p:sp>
      <p:graphicFrame>
        <p:nvGraphicFramePr>
          <p:cNvPr id="300036" name="Object 4"/>
          <p:cNvGraphicFramePr>
            <a:graphicFrameLocks noChangeAspect="1"/>
          </p:cNvGraphicFramePr>
          <p:nvPr/>
        </p:nvGraphicFramePr>
        <p:xfrm>
          <a:off x="1828800" y="2914650"/>
          <a:ext cx="55626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92" name="Equation" r:id="rId4" imgW="1879560" imgH="215640" progId="Equation.DSMT4">
                  <p:embed/>
                </p:oleObj>
              </mc:Choice>
              <mc:Fallback>
                <p:oleObj name="Equation" r:id="rId4" imgW="1879560" imgH="215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914650"/>
                        <a:ext cx="55626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0037" name="Oval 5"/>
          <p:cNvSpPr>
            <a:spLocks noChangeArrowheads="1"/>
          </p:cNvSpPr>
          <p:nvPr/>
        </p:nvSpPr>
        <p:spPr bwMode="auto">
          <a:xfrm>
            <a:off x="6172200" y="2990850"/>
            <a:ext cx="609600" cy="6096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38" name="AutoShape 6"/>
          <p:cNvSpPr>
            <a:spLocks/>
          </p:cNvSpPr>
          <p:nvPr/>
        </p:nvSpPr>
        <p:spPr bwMode="auto">
          <a:xfrm>
            <a:off x="5867400" y="3905250"/>
            <a:ext cx="2667000" cy="1524000"/>
          </a:xfrm>
          <a:prstGeom prst="callout1">
            <a:avLst>
              <a:gd name="adj1" fmla="val 7500"/>
              <a:gd name="adj2" fmla="val -2856"/>
              <a:gd name="adj3" fmla="val -32398"/>
              <a:gd name="adj4" fmla="val -27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/>
          <a:lstStyle/>
          <a:p>
            <a:pPr algn="ctr"/>
            <a:r>
              <a:rPr lang="el-GR" sz="2400">
                <a:solidFill>
                  <a:srgbClr val="FF3300"/>
                </a:solidFill>
                <a:cs typeface="Arial" charset="0"/>
              </a:rPr>
              <a:t>λ</a:t>
            </a:r>
            <a:r>
              <a:rPr lang="en-US" sz="2400">
                <a:solidFill>
                  <a:srgbClr val="FF3300"/>
                </a:solidFill>
              </a:rPr>
              <a:t> is equal to 1, and has no effect except it helps us classify terms</a:t>
            </a:r>
          </a:p>
        </p:txBody>
      </p:sp>
      <p:sp>
        <p:nvSpPr>
          <p:cNvPr id="300039" name="Line 7"/>
          <p:cNvSpPr>
            <a:spLocks noChangeShapeType="1"/>
          </p:cNvSpPr>
          <p:nvPr/>
        </p:nvSpPr>
        <p:spPr bwMode="auto">
          <a:xfrm>
            <a:off x="6553200" y="3600450"/>
            <a:ext cx="304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40" name="Oval 8"/>
          <p:cNvSpPr>
            <a:spLocks noChangeArrowheads="1"/>
          </p:cNvSpPr>
          <p:nvPr/>
        </p:nvSpPr>
        <p:spPr bwMode="auto">
          <a:xfrm>
            <a:off x="4267200" y="2914650"/>
            <a:ext cx="457200" cy="4572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41" name="Line 9"/>
          <p:cNvSpPr>
            <a:spLocks noChangeShapeType="1"/>
          </p:cNvSpPr>
          <p:nvPr/>
        </p:nvSpPr>
        <p:spPr bwMode="auto">
          <a:xfrm flipH="1">
            <a:off x="4267200" y="3371850"/>
            <a:ext cx="1524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42" name="Text Box 10"/>
          <p:cNvSpPr txBox="1">
            <a:spLocks noChangeArrowheads="1"/>
          </p:cNvSpPr>
          <p:nvPr/>
        </p:nvSpPr>
        <p:spPr bwMode="auto">
          <a:xfrm>
            <a:off x="2667000" y="4057650"/>
            <a:ext cx="32004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3300"/>
                </a:solidFill>
              </a:rPr>
              <a:t>The greater the number in parenthesis, the smaller the term. This term is a small perturbation as compared to (0) term</a:t>
            </a:r>
          </a:p>
        </p:txBody>
      </p:sp>
      <p:sp>
        <p:nvSpPr>
          <p:cNvPr id="300044" name="Text Box 12"/>
          <p:cNvSpPr txBox="1">
            <a:spLocks noChangeArrowheads="1"/>
          </p:cNvSpPr>
          <p:nvPr/>
        </p:nvSpPr>
        <p:spPr bwMode="auto">
          <a:xfrm>
            <a:off x="228600" y="4038600"/>
            <a:ext cx="198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1409F7"/>
                </a:solidFill>
              </a:rPr>
              <a:t>0</a:t>
            </a:r>
            <a:r>
              <a:rPr lang="en-US" sz="2400" dirty="0" smtClean="0">
                <a:solidFill>
                  <a:srgbClr val="1409F7"/>
                </a:solidFill>
              </a:rPr>
              <a:t>th-order part</a:t>
            </a:r>
            <a:endParaRPr lang="en-US" sz="2400" dirty="0">
              <a:solidFill>
                <a:srgbClr val="1409F7"/>
              </a:solidFill>
            </a:endParaRPr>
          </a:p>
        </p:txBody>
      </p:sp>
      <p:sp>
        <p:nvSpPr>
          <p:cNvPr id="300045" name="Line 13"/>
          <p:cNvSpPr>
            <a:spLocks noChangeShapeType="1"/>
          </p:cNvSpPr>
          <p:nvPr/>
        </p:nvSpPr>
        <p:spPr bwMode="auto">
          <a:xfrm flipV="1">
            <a:off x="1905000" y="3505200"/>
            <a:ext cx="9144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46" name="Text Box 14"/>
          <p:cNvSpPr txBox="1">
            <a:spLocks noChangeArrowheads="1"/>
          </p:cNvSpPr>
          <p:nvPr/>
        </p:nvSpPr>
        <p:spPr bwMode="auto">
          <a:xfrm>
            <a:off x="228600" y="5181600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1409F7"/>
                </a:solidFill>
              </a:rPr>
              <a:t>Perturbation</a:t>
            </a:r>
            <a:endParaRPr lang="en-US" sz="2400" dirty="0">
              <a:solidFill>
                <a:srgbClr val="1409F7"/>
              </a:solidFill>
            </a:endParaRPr>
          </a:p>
        </p:txBody>
      </p:sp>
      <p:sp>
        <p:nvSpPr>
          <p:cNvPr id="300047" name="Line 15"/>
          <p:cNvSpPr>
            <a:spLocks noChangeShapeType="1"/>
          </p:cNvSpPr>
          <p:nvPr/>
        </p:nvSpPr>
        <p:spPr bwMode="auto">
          <a:xfrm flipV="1">
            <a:off x="1905000" y="3505200"/>
            <a:ext cx="198120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48" name="Text Box 16"/>
          <p:cNvSpPr txBox="1">
            <a:spLocks noChangeArrowheads="1"/>
          </p:cNvSpPr>
          <p:nvPr/>
        </p:nvSpPr>
        <p:spPr bwMode="auto">
          <a:xfrm>
            <a:off x="5943600" y="5638800"/>
            <a:ext cx="31702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/>
              <a:t>So far no approximation yet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expansions</a:t>
            </a:r>
            <a:endParaRPr lang="en-US" dirty="0"/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“turn on” </a:t>
            </a:r>
            <a:r>
              <a:rPr lang="en-US" i="1" dirty="0" smtClean="0"/>
              <a:t>H</a:t>
            </a:r>
            <a:r>
              <a:rPr lang="en-US" baseline="30000" dirty="0"/>
              <a:t>(1)</a:t>
            </a:r>
            <a:r>
              <a:rPr lang="en-US" dirty="0"/>
              <a:t> </a:t>
            </a:r>
            <a:r>
              <a:rPr lang="en-US" dirty="0" smtClean="0"/>
              <a:t>in the </a:t>
            </a:r>
            <a:r>
              <a:rPr lang="en-US" dirty="0"/>
              <a:t>Hamiltonian, the wave function and energy change – the size of change that is linear, quadratic, cubic, etc. to the size of </a:t>
            </a:r>
            <a:r>
              <a:rPr lang="en-US" i="1" dirty="0"/>
              <a:t>H</a:t>
            </a:r>
            <a:r>
              <a:rPr lang="en-US" baseline="30000" dirty="0"/>
              <a:t>(1)</a:t>
            </a:r>
            <a:r>
              <a:rPr lang="en-US" dirty="0"/>
              <a:t> (</a:t>
            </a:r>
            <a:r>
              <a:rPr lang="en-US" i="1" dirty="0"/>
              <a:t>cf.</a:t>
            </a:r>
            <a:r>
              <a:rPr lang="en-US" dirty="0"/>
              <a:t> Taylor expansion)</a:t>
            </a:r>
          </a:p>
        </p:txBody>
      </p:sp>
      <p:graphicFrame>
        <p:nvGraphicFramePr>
          <p:cNvPr id="3010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917011"/>
              </p:ext>
            </p:extLst>
          </p:nvPr>
        </p:nvGraphicFramePr>
        <p:xfrm>
          <a:off x="1828800" y="3754438"/>
          <a:ext cx="5713413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06" name="Equation" r:id="rId4" imgW="1930400" imgH="520700" progId="Equation.3">
                  <p:embed/>
                </p:oleObj>
              </mc:Choice>
              <mc:Fallback>
                <p:oleObj name="Equation" r:id="rId4" imgW="1930400" imgH="520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54438"/>
                        <a:ext cx="5713413" cy="15398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1447800" y="5257800"/>
            <a:ext cx="6492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3300"/>
                </a:solidFill>
              </a:rPr>
              <a:t>If we carry through this infinite summation, we get the exact solution of </a:t>
            </a:r>
            <a:r>
              <a:rPr lang="en-US" sz="2400" i="1">
                <a:solidFill>
                  <a:srgbClr val="FF3300"/>
                </a:solidFill>
              </a:rPr>
              <a:t>H</a:t>
            </a:r>
            <a:r>
              <a:rPr lang="el-GR" sz="2400">
                <a:solidFill>
                  <a:srgbClr val="FF3300"/>
                </a:solidFill>
                <a:cs typeface="Arial" charset="0"/>
              </a:rPr>
              <a:t>Ψ</a:t>
            </a:r>
            <a:r>
              <a:rPr lang="en-US" sz="2400" baseline="-25000">
                <a:solidFill>
                  <a:srgbClr val="FF3300"/>
                </a:solidFill>
                <a:cs typeface="Arial" charset="0"/>
              </a:rPr>
              <a:t>0</a:t>
            </a:r>
            <a:r>
              <a:rPr lang="en-US" sz="2400">
                <a:solidFill>
                  <a:srgbClr val="FF3300"/>
                </a:solidFill>
                <a:cs typeface="Arial" charset="0"/>
              </a:rPr>
              <a:t>=</a:t>
            </a:r>
            <a:r>
              <a:rPr lang="en-US" sz="2400" i="1">
                <a:solidFill>
                  <a:srgbClr val="FF3300"/>
                </a:solidFill>
                <a:cs typeface="Arial" charset="0"/>
              </a:rPr>
              <a:t>E</a:t>
            </a:r>
            <a:r>
              <a:rPr lang="en-US" sz="2400" baseline="-25000">
                <a:solidFill>
                  <a:srgbClr val="FF3300"/>
                </a:solidFill>
                <a:cs typeface="Arial" charset="0"/>
              </a:rPr>
              <a:t>0</a:t>
            </a:r>
            <a:r>
              <a:rPr lang="el-GR" sz="2400">
                <a:solidFill>
                  <a:srgbClr val="FF3300"/>
                </a:solidFill>
              </a:rPr>
              <a:t>Ψ</a:t>
            </a:r>
            <a:r>
              <a:rPr lang="en-US" sz="2400" baseline="-25000">
                <a:solidFill>
                  <a:srgbClr val="FF3300"/>
                </a:solidFill>
              </a:rPr>
              <a:t>0</a:t>
            </a:r>
            <a:r>
              <a:rPr lang="en-US" sz="2400">
                <a:solidFill>
                  <a:srgbClr val="FF3300"/>
                </a:solidFill>
              </a:rPr>
              <a:t>. </a:t>
            </a:r>
            <a:r>
              <a:rPr lang="en-US" sz="2400"/>
              <a:t>So far, no approximation has been made.</a:t>
            </a:r>
            <a:endParaRPr lang="el-GR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Sizes of terms</a:t>
            </a:r>
            <a:endParaRPr lang="en-US" dirty="0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powers in </a:t>
            </a:r>
            <a:r>
              <a:rPr lang="el-GR" dirty="0">
                <a:cs typeface="Arial" charset="0"/>
              </a:rPr>
              <a:t>λ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indicate </a:t>
            </a:r>
            <a:r>
              <a:rPr lang="en-US" dirty="0">
                <a:cs typeface="Arial" charset="0"/>
              </a:rPr>
              <a:t>the </a:t>
            </a:r>
            <a:r>
              <a:rPr lang="en-US" dirty="0" smtClean="0">
                <a:cs typeface="Arial" charset="0"/>
              </a:rPr>
              <a:t>relative sizes of terms.</a:t>
            </a:r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For </a:t>
            </a:r>
            <a:r>
              <a:rPr lang="en-US" dirty="0" smtClean="0">
                <a:cs typeface="Arial" charset="0"/>
              </a:rPr>
              <a:t>example, </a:t>
            </a:r>
            <a:r>
              <a:rPr lang="en-US" dirty="0">
                <a:cs typeface="Arial" charset="0"/>
              </a:rPr>
              <a:t>if the perturbation </a:t>
            </a:r>
            <a:r>
              <a:rPr lang="en-US" i="1" dirty="0">
                <a:cs typeface="Arial" charset="0"/>
              </a:rPr>
              <a:t>H</a:t>
            </a:r>
            <a:r>
              <a:rPr lang="en-US" baseline="30000" dirty="0">
                <a:cs typeface="Arial" charset="0"/>
              </a:rPr>
              <a:t>(1)</a:t>
            </a:r>
            <a:r>
              <a:rPr lang="en-US" dirty="0">
                <a:cs typeface="Arial" charset="0"/>
              </a:rPr>
              <a:t> is 1% of </a:t>
            </a:r>
            <a:r>
              <a:rPr lang="en-US" i="1" dirty="0">
                <a:cs typeface="Arial" charset="0"/>
              </a:rPr>
              <a:t>H</a:t>
            </a:r>
            <a:r>
              <a:rPr lang="en-US" baseline="30000" dirty="0">
                <a:cs typeface="Arial" charset="0"/>
              </a:rPr>
              <a:t>(0)</a:t>
            </a:r>
            <a:r>
              <a:rPr lang="en-US" dirty="0">
                <a:cs typeface="Arial" charset="0"/>
              </a:rPr>
              <a:t> in size, </a:t>
            </a:r>
            <a:r>
              <a:rPr lang="el-GR" dirty="0">
                <a:cs typeface="Arial" charset="0"/>
              </a:rPr>
              <a:t>Ψ</a:t>
            </a:r>
            <a:r>
              <a:rPr lang="en-US" baseline="30000" dirty="0">
                <a:cs typeface="Arial" charset="0"/>
              </a:rPr>
              <a:t>(1)</a:t>
            </a:r>
            <a:r>
              <a:rPr lang="en-US" dirty="0">
                <a:cs typeface="Arial" charset="0"/>
              </a:rPr>
              <a:t> is also roughly 1% of </a:t>
            </a:r>
            <a:r>
              <a:rPr lang="el-GR" dirty="0">
                <a:cs typeface="Arial" charset="0"/>
              </a:rPr>
              <a:t>Ψ</a:t>
            </a:r>
            <a:r>
              <a:rPr lang="en-US" baseline="30000" dirty="0">
                <a:cs typeface="Arial" charset="0"/>
              </a:rPr>
              <a:t>(0)</a:t>
            </a:r>
            <a:r>
              <a:rPr lang="en-US" dirty="0">
                <a:cs typeface="Arial" charset="0"/>
              </a:rPr>
              <a:t> and then </a:t>
            </a:r>
            <a:r>
              <a:rPr lang="el-GR" dirty="0">
                <a:cs typeface="Arial" charset="0"/>
              </a:rPr>
              <a:t>Ψ</a:t>
            </a:r>
            <a:r>
              <a:rPr lang="en-US" baseline="30000" dirty="0">
                <a:cs typeface="Arial" charset="0"/>
              </a:rPr>
              <a:t>(2)</a:t>
            </a:r>
            <a:r>
              <a:rPr lang="en-US" dirty="0">
                <a:cs typeface="Arial" charset="0"/>
              </a:rPr>
              <a:t> is 1% x 1% = 0.0001 of </a:t>
            </a:r>
            <a:r>
              <a:rPr lang="el-GR" dirty="0">
                <a:cs typeface="Arial" charset="0"/>
              </a:rPr>
              <a:t>Ψ</a:t>
            </a:r>
            <a:r>
              <a:rPr lang="en-US" baseline="30000" dirty="0">
                <a:cs typeface="Arial" charset="0"/>
              </a:rPr>
              <a:t>(0)</a:t>
            </a:r>
            <a:r>
              <a:rPr lang="en-US" dirty="0">
                <a:cs typeface="Arial" charset="0"/>
              </a:rPr>
              <a:t>.</a:t>
            </a:r>
          </a:p>
          <a:p>
            <a:r>
              <a:rPr lang="en-US" dirty="0" smtClean="0">
                <a:cs typeface="Arial" charset="0"/>
              </a:rPr>
              <a:t>We equate terms of roughly equal sizes. So, for example, </a:t>
            </a:r>
            <a:r>
              <a:rPr lang="en-US" dirty="0">
                <a:cs typeface="Arial" charset="0"/>
              </a:rPr>
              <a:t>the terms having </a:t>
            </a:r>
            <a:r>
              <a:rPr lang="el-GR" dirty="0" smtClean="0">
                <a:cs typeface="Arial" charset="0"/>
              </a:rPr>
              <a:t>λ</a:t>
            </a:r>
            <a:r>
              <a:rPr lang="en-US" baseline="30000" dirty="0" smtClean="0">
                <a:cs typeface="Arial" charset="0"/>
              </a:rPr>
              <a:t>1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and </a:t>
            </a:r>
            <a:r>
              <a:rPr lang="el-GR" dirty="0" smtClean="0">
                <a:cs typeface="Arial" charset="0"/>
              </a:rPr>
              <a:t>λ</a:t>
            </a:r>
            <a:r>
              <a:rPr lang="en-US" baseline="30000" dirty="0" smtClean="0">
                <a:cs typeface="Arial" charset="0"/>
              </a:rPr>
              <a:t>2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are very different in size and </a:t>
            </a:r>
            <a:r>
              <a:rPr lang="en-US" dirty="0" smtClean="0">
                <a:cs typeface="Arial" charset="0"/>
              </a:rPr>
              <a:t>should not be compared.</a:t>
            </a:r>
            <a:endParaRPr lang="el-G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Schr</a:t>
            </a:r>
            <a:r>
              <a:rPr lang="en-US" dirty="0" smtClean="0">
                <a:cs typeface="Arial" charset="0"/>
              </a:rPr>
              <a:t>ödinger equation</a:t>
            </a:r>
            <a:endParaRPr lang="en-US" dirty="0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Substitute the Hamiltonian, wave function, energy into the Schr</a:t>
            </a:r>
            <a:r>
              <a:rPr lang="en-US" dirty="0">
                <a:cs typeface="Arial" charset="0"/>
              </a:rPr>
              <a:t>ödinger equation that we intend to solve (not the </a:t>
            </a:r>
            <a:r>
              <a:rPr lang="en-US" dirty="0" err="1" smtClean="0">
                <a:cs typeface="Arial" charset="0"/>
              </a:rPr>
              <a:t>zeroth</a:t>
            </a:r>
            <a:r>
              <a:rPr lang="en-US" dirty="0" smtClean="0">
                <a:cs typeface="Arial" charset="0"/>
              </a:rPr>
              <a:t>-order one </a:t>
            </a:r>
            <a:r>
              <a:rPr lang="en-US" dirty="0">
                <a:cs typeface="Arial" charset="0"/>
              </a:rPr>
              <a:t>we </a:t>
            </a:r>
            <a:r>
              <a:rPr lang="en-US" dirty="0" smtClean="0">
                <a:cs typeface="Arial" charset="0"/>
              </a:rPr>
              <a:t>already know </a:t>
            </a:r>
            <a:r>
              <a:rPr lang="en-US" dirty="0">
                <a:cs typeface="Arial" charset="0"/>
              </a:rPr>
              <a:t>the </a:t>
            </a:r>
            <a:r>
              <a:rPr lang="en-US" dirty="0" smtClean="0">
                <a:cs typeface="Arial" charset="0"/>
              </a:rPr>
              <a:t>solution of)</a:t>
            </a:r>
            <a:r>
              <a:rPr lang="en-US" dirty="0">
                <a:cs typeface="Arial" charset="0"/>
              </a:rPr>
              <a:t>.</a:t>
            </a:r>
          </a:p>
        </p:txBody>
      </p:sp>
      <p:graphicFrame>
        <p:nvGraphicFramePr>
          <p:cNvPr id="302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402591"/>
              </p:ext>
            </p:extLst>
          </p:nvPr>
        </p:nvGraphicFramePr>
        <p:xfrm>
          <a:off x="685800" y="5105400"/>
          <a:ext cx="771525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89" name="Equation" r:id="rId4" imgW="3416300" imgH="609600" progId="Equation.3">
                  <p:embed/>
                </p:oleObj>
              </mc:Choice>
              <mc:Fallback>
                <p:oleObj name="Equation" r:id="rId4" imgW="3416300" imgH="60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05400"/>
                        <a:ext cx="7715250" cy="137636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498168"/>
              </p:ext>
            </p:extLst>
          </p:nvPr>
        </p:nvGraphicFramePr>
        <p:xfrm>
          <a:off x="2590800" y="3657600"/>
          <a:ext cx="4138612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90" name="Equation" r:id="rId6" imgW="850680" imgH="253800" progId="Equation.3">
                  <p:embed/>
                </p:oleObj>
              </mc:Choice>
              <mc:Fallback>
                <p:oleObj name="Equation" r:id="rId6" imgW="850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657600"/>
                        <a:ext cx="4138612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9816</TotalTime>
  <Words>1118</Words>
  <Application>Microsoft Macintosh PowerPoint</Application>
  <PresentationFormat>On-screen Show (4:3)</PresentationFormat>
  <Paragraphs>97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Network</vt:lpstr>
      <vt:lpstr>Equation</vt:lpstr>
      <vt:lpstr>Lecture 14 Time-independent perturbation theory</vt:lpstr>
      <vt:lpstr>Perturbation theory</vt:lpstr>
      <vt:lpstr>Example of perturbation theory</vt:lpstr>
      <vt:lpstr>Significance of the theory</vt:lpstr>
      <vt:lpstr>Zeroth order </vt:lpstr>
      <vt:lpstr>Partitioning of Hamiltonian</vt:lpstr>
      <vt:lpstr>Series expansions</vt:lpstr>
      <vt:lpstr>Sizes of terms</vt:lpstr>
      <vt:lpstr>The Schrödinger equation</vt:lpstr>
      <vt:lpstr>Order-by-order equations</vt:lpstr>
      <vt:lpstr>First order</vt:lpstr>
      <vt:lpstr>First order</vt:lpstr>
      <vt:lpstr>First order</vt:lpstr>
      <vt:lpstr>First order</vt:lpstr>
      <vt:lpstr>First order</vt:lpstr>
      <vt:lpstr>Second order</vt:lpstr>
      <vt:lpstr>First order</vt:lpstr>
      <vt:lpstr>Second order</vt:lpstr>
      <vt:lpstr>Summary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Chapter 12</dc:title>
  <dc:creator>So Hirata</dc:creator>
  <cp:lastModifiedBy>So Hirata</cp:lastModifiedBy>
  <cp:revision>379</cp:revision>
  <dcterms:created xsi:type="dcterms:W3CDTF">2004-12-05T20:47:52Z</dcterms:created>
  <dcterms:modified xsi:type="dcterms:W3CDTF">2012-12-21T05:15:28Z</dcterms:modified>
</cp:coreProperties>
</file>