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24"/>
  </p:notesMasterIdLst>
  <p:sldIdLst>
    <p:sldId id="644" r:id="rId2"/>
    <p:sldId id="510" r:id="rId3"/>
    <p:sldId id="645" r:id="rId4"/>
    <p:sldId id="651" r:id="rId5"/>
    <p:sldId id="511" r:id="rId6"/>
    <p:sldId id="512" r:id="rId7"/>
    <p:sldId id="646" r:id="rId8"/>
    <p:sldId id="653" r:id="rId9"/>
    <p:sldId id="513" r:id="rId10"/>
    <p:sldId id="647" r:id="rId11"/>
    <p:sldId id="516" r:id="rId12"/>
    <p:sldId id="517" r:id="rId13"/>
    <p:sldId id="518" r:id="rId14"/>
    <p:sldId id="648" r:id="rId15"/>
    <p:sldId id="520" r:id="rId16"/>
    <p:sldId id="521" r:id="rId17"/>
    <p:sldId id="523" r:id="rId18"/>
    <p:sldId id="524" r:id="rId19"/>
    <p:sldId id="650" r:id="rId20"/>
    <p:sldId id="525" r:id="rId21"/>
    <p:sldId id="526" r:id="rId22"/>
    <p:sldId id="652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0066FF"/>
    <a:srgbClr val="0099FF"/>
    <a:srgbClr val="3399FF"/>
    <a:srgbClr val="99CCFF"/>
    <a:srgbClr val="1409F7"/>
    <a:srgbClr val="FFCC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5996" autoAdjust="0"/>
    <p:restoredTop sz="81051" autoAdjust="0"/>
  </p:normalViewPr>
  <p:slideViewPr>
    <p:cSldViewPr>
      <p:cViewPr varScale="1">
        <p:scale>
          <a:sx n="77" d="100"/>
          <a:sy n="77" d="100"/>
        </p:scale>
        <p:origin x="200" y="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Relationship Id="rId2" Type="http://schemas.openxmlformats.org/officeDocument/2006/relationships/image" Target="../media/image3.wmf"/><Relationship Id="rId3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Relationship Id="rId2" Type="http://schemas.openxmlformats.org/officeDocument/2006/relationships/image" Target="../media/image29.wmf"/><Relationship Id="rId3" Type="http://schemas.openxmlformats.org/officeDocument/2006/relationships/image" Target="../media/image30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Relationship Id="rId2" Type="http://schemas.openxmlformats.org/officeDocument/2006/relationships/image" Target="../media/image30.wmf"/><Relationship Id="rId3" Type="http://schemas.openxmlformats.org/officeDocument/2006/relationships/image" Target="../media/image3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Relationship Id="rId2" Type="http://schemas.openxmlformats.org/officeDocument/2006/relationships/image" Target="../media/image2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Relationship Id="rId2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Relationship Id="rId2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Relationship Id="rId2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Relationship Id="rId2" Type="http://schemas.openxmlformats.org/officeDocument/2006/relationships/image" Target="../media/image11.emf"/><Relationship Id="rId3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Relationship Id="rId2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5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05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405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05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5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D2330ED-B21F-6045-87B1-CF29DF4547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7636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330ED-B21F-6045-87B1-CF29DF4547F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6647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5A3FC0-F2E2-7B42-B7E1-E325E7FA32E2}" type="slidenum">
              <a:rPr lang="en-US"/>
              <a:pPr/>
              <a:t>10</a:t>
            </a:fld>
            <a:endParaRPr lang="en-US"/>
          </a:p>
        </p:txBody>
      </p:sp>
      <p:sp>
        <p:nvSpPr>
          <p:cNvPr id="515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5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19D385-84A7-3243-B858-9C97B1F9E4E7}" type="slidenum">
              <a:rPr lang="en-US"/>
              <a:pPr/>
              <a:t>11</a:t>
            </a:fld>
            <a:endParaRPr lang="en-US"/>
          </a:p>
        </p:txBody>
      </p:sp>
      <p:sp>
        <p:nvSpPr>
          <p:cNvPr id="517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7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ABA9E1-27B2-DA44-B105-FF26CF9C750E}" type="slidenum">
              <a:rPr lang="en-US"/>
              <a:pPr/>
              <a:t>12</a:t>
            </a:fld>
            <a:endParaRPr lang="en-US"/>
          </a:p>
        </p:txBody>
      </p:sp>
      <p:sp>
        <p:nvSpPr>
          <p:cNvPr id="518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C00725-BE43-8240-9AC4-BD8DEAA05014}" type="slidenum">
              <a:rPr lang="en-US"/>
              <a:pPr/>
              <a:t>13</a:t>
            </a:fld>
            <a:endParaRPr lang="en-US"/>
          </a:p>
        </p:txBody>
      </p:sp>
      <p:sp>
        <p:nvSpPr>
          <p:cNvPr id="51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ABA9E1-27B2-DA44-B105-FF26CF9C750E}" type="slidenum">
              <a:rPr lang="en-US"/>
              <a:pPr/>
              <a:t>14</a:t>
            </a:fld>
            <a:endParaRPr lang="en-US"/>
          </a:p>
        </p:txBody>
      </p:sp>
      <p:sp>
        <p:nvSpPr>
          <p:cNvPr id="518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9A29D2-2410-BC4E-BD91-F97E08D0F54B}" type="slidenum">
              <a:rPr lang="en-US"/>
              <a:pPr/>
              <a:t>15</a:t>
            </a:fld>
            <a:endParaRPr lang="en-US"/>
          </a:p>
        </p:txBody>
      </p:sp>
      <p:sp>
        <p:nvSpPr>
          <p:cNvPr id="521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21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8617DC-5E63-0444-A81A-C2439995EC82}" type="slidenum">
              <a:rPr lang="en-US"/>
              <a:pPr/>
              <a:t>16</a:t>
            </a:fld>
            <a:endParaRPr lang="en-US"/>
          </a:p>
        </p:txBody>
      </p:sp>
      <p:sp>
        <p:nvSpPr>
          <p:cNvPr id="522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22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FA5319-4A1C-2B4E-8989-826A4502DF95}" type="slidenum">
              <a:rPr lang="en-US"/>
              <a:pPr/>
              <a:t>17</a:t>
            </a:fld>
            <a:endParaRPr lang="en-US"/>
          </a:p>
        </p:txBody>
      </p:sp>
      <p:sp>
        <p:nvSpPr>
          <p:cNvPr id="523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23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B2C7A9-2809-644E-B4BB-2DA5042CBA26}" type="slidenum">
              <a:rPr lang="en-US"/>
              <a:pPr/>
              <a:t>18</a:t>
            </a:fld>
            <a:endParaRPr lang="en-US"/>
          </a:p>
        </p:txBody>
      </p:sp>
      <p:sp>
        <p:nvSpPr>
          <p:cNvPr id="524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6BD86D-F839-F54D-A136-F28F47F123BF}" type="slidenum">
              <a:rPr lang="en-US"/>
              <a:pPr/>
              <a:t>19</a:t>
            </a:fld>
            <a:endParaRPr lang="en-US"/>
          </a:p>
        </p:txBody>
      </p:sp>
      <p:sp>
        <p:nvSpPr>
          <p:cNvPr id="525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25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ED05C3-8AD7-A14F-B8BD-082D2F22C3B7}" type="slidenum">
              <a:rPr lang="en-US"/>
              <a:pPr/>
              <a:t>2</a:t>
            </a:fld>
            <a:endParaRPr lang="en-US"/>
          </a:p>
        </p:txBody>
      </p:sp>
      <p:sp>
        <p:nvSpPr>
          <p:cNvPr id="512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6BD86D-F839-F54D-A136-F28F47F123BF}" type="slidenum">
              <a:rPr lang="en-US"/>
              <a:pPr/>
              <a:t>20</a:t>
            </a:fld>
            <a:endParaRPr lang="en-US"/>
          </a:p>
        </p:txBody>
      </p:sp>
      <p:sp>
        <p:nvSpPr>
          <p:cNvPr id="525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25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12C088-5561-2041-9111-BFE44372362E}" type="slidenum">
              <a:rPr lang="en-US"/>
              <a:pPr/>
              <a:t>21</a:t>
            </a:fld>
            <a:endParaRPr lang="en-US"/>
          </a:p>
        </p:txBody>
      </p:sp>
      <p:sp>
        <p:nvSpPr>
          <p:cNvPr id="527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27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8617DC-5E63-0444-A81A-C2439995EC82}" type="slidenum">
              <a:rPr lang="en-US"/>
              <a:pPr/>
              <a:t>22</a:t>
            </a:fld>
            <a:endParaRPr lang="en-US"/>
          </a:p>
        </p:txBody>
      </p:sp>
      <p:sp>
        <p:nvSpPr>
          <p:cNvPr id="522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22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ED05C3-8AD7-A14F-B8BD-082D2F22C3B7}" type="slidenum">
              <a:rPr lang="en-US"/>
              <a:pPr/>
              <a:t>3</a:t>
            </a:fld>
            <a:endParaRPr lang="en-US"/>
          </a:p>
        </p:txBody>
      </p:sp>
      <p:sp>
        <p:nvSpPr>
          <p:cNvPr id="512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ED05C3-8AD7-A14F-B8BD-082D2F22C3B7}" type="slidenum">
              <a:rPr lang="en-US"/>
              <a:pPr/>
              <a:t>4</a:t>
            </a:fld>
            <a:endParaRPr lang="en-US"/>
          </a:p>
        </p:txBody>
      </p:sp>
      <p:sp>
        <p:nvSpPr>
          <p:cNvPr id="512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6B7988-4C38-D54E-A26E-D703653CCD77}" type="slidenum">
              <a:rPr lang="en-US"/>
              <a:pPr/>
              <a:t>5</a:t>
            </a:fld>
            <a:endParaRPr lang="en-US"/>
          </a:p>
        </p:txBody>
      </p:sp>
      <p:sp>
        <p:nvSpPr>
          <p:cNvPr id="513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3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D67F90-093E-064C-A7E8-CE6B2D79BAB6}" type="slidenum">
              <a:rPr lang="en-US"/>
              <a:pPr/>
              <a:t>6</a:t>
            </a:fld>
            <a:endParaRPr lang="en-US"/>
          </a:p>
        </p:txBody>
      </p:sp>
      <p:sp>
        <p:nvSpPr>
          <p:cNvPr id="514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4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D67F90-093E-064C-A7E8-CE6B2D79BAB6}" type="slidenum">
              <a:rPr lang="en-US"/>
              <a:pPr/>
              <a:t>7</a:t>
            </a:fld>
            <a:endParaRPr lang="en-US"/>
          </a:p>
        </p:txBody>
      </p:sp>
      <p:sp>
        <p:nvSpPr>
          <p:cNvPr id="514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4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5A3FC0-F2E2-7B42-B7E1-E325E7FA32E2}" type="slidenum">
              <a:rPr lang="en-US"/>
              <a:pPr/>
              <a:t>8</a:t>
            </a:fld>
            <a:endParaRPr lang="en-US"/>
          </a:p>
        </p:txBody>
      </p:sp>
      <p:sp>
        <p:nvSpPr>
          <p:cNvPr id="515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5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9959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C8656B-5AA3-2F42-A4A0-98B0F2732991}" type="slidenum">
              <a:rPr lang="en-US"/>
              <a:pPr/>
              <a:t>9</a:t>
            </a:fld>
            <a:endParaRPr lang="en-US"/>
          </a:p>
        </p:txBody>
      </p:sp>
      <p:sp>
        <p:nvSpPr>
          <p:cNvPr id="516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6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charset="0"/>
              <a:buNone/>
              <a:defRPr sz="32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8300040-4A84-7344-BC1D-915BCFBB9DF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232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 descr="imark_1867_pro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2971800"/>
            <a:ext cx="11430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9258ED-C216-1F48-87AC-86D7ECBD34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606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3ED08F-61AE-744D-B444-AA663C6512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9212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19263"/>
            <a:ext cx="4038600" cy="21288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4000500"/>
            <a:ext cx="4038600" cy="2130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7C5EB83-10B3-914B-97AB-FBA8192015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873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280BFF-5906-5044-BDEA-FEF4B6E3D6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164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28B739-CFDC-F147-A3AC-6ECB59A1AF8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756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D73383-05C6-F24A-B24C-1EB60792F4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773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885001-E54F-274F-8F2E-8B53E7DB48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60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65597A-8185-A841-93EB-F083CB0981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663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E2D274-B885-564A-9881-17400955EA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764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D87E5C-0A72-6A42-9787-B6A70C0AC3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459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EB17A8-D2E5-EF47-A763-8786A894F6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1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8229600" cy="1295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EA1C4881-86F6-3A41-BB81-3C13B71FC88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0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l"/>
        <a:defRPr sz="2600">
          <a:solidFill>
            <a:schemeClr val="tx1"/>
          </a:solidFill>
          <a:latin typeface="+mn-lt"/>
          <a:ea typeface="+mn-ea"/>
        </a:defRPr>
      </a:lvl2pPr>
      <a:lvl3pPr marL="987425" indent="-2936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charset="0"/>
        <a:buChar char="l"/>
        <a:defRPr sz="2300">
          <a:solidFill>
            <a:schemeClr val="tx1"/>
          </a:solidFill>
          <a:latin typeface="+mn-lt"/>
          <a:ea typeface="+mn-ea"/>
        </a:defRPr>
      </a:lvl3pPr>
      <a:lvl4pPr marL="1281113" indent="-2921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4pPr>
      <a:lvl5pPr marL="15986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18.bin"/><Relationship Id="rId5" Type="http://schemas.openxmlformats.org/officeDocument/2006/relationships/image" Target="../media/image13.wmf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oleObject19.bin"/><Relationship Id="rId5" Type="http://schemas.openxmlformats.org/officeDocument/2006/relationships/image" Target="../media/image23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oleObject" Target="../embeddings/oleObject20.bin"/><Relationship Id="rId5" Type="http://schemas.openxmlformats.org/officeDocument/2006/relationships/image" Target="../media/image24.w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oleObject" Target="../embeddings/oleObject21.bin"/><Relationship Id="rId5" Type="http://schemas.openxmlformats.org/officeDocument/2006/relationships/image" Target="../media/image28.wmf"/><Relationship Id="rId6" Type="http://schemas.openxmlformats.org/officeDocument/2006/relationships/oleObject" Target="../embeddings/oleObject22.bin"/><Relationship Id="rId7" Type="http://schemas.openxmlformats.org/officeDocument/2006/relationships/image" Target="../media/image29.wmf"/><Relationship Id="rId8" Type="http://schemas.openxmlformats.org/officeDocument/2006/relationships/oleObject" Target="../embeddings/oleObject23.bin"/><Relationship Id="rId9" Type="http://schemas.openxmlformats.org/officeDocument/2006/relationships/image" Target="../media/image30.w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image" Target="../media/image33.png"/><Relationship Id="rId5" Type="http://schemas.openxmlformats.org/officeDocument/2006/relationships/oleObject" Target="../embeddings/oleObject24.bin"/><Relationship Id="rId6" Type="http://schemas.openxmlformats.org/officeDocument/2006/relationships/image" Target="../media/image31.emf"/><Relationship Id="rId7" Type="http://schemas.openxmlformats.org/officeDocument/2006/relationships/oleObject" Target="../embeddings/oleObject25.bin"/><Relationship Id="rId8" Type="http://schemas.openxmlformats.org/officeDocument/2006/relationships/image" Target="../media/image30.wmf"/><Relationship Id="rId9" Type="http://schemas.openxmlformats.org/officeDocument/2006/relationships/oleObject" Target="../embeddings/oleObject26.bin"/><Relationship Id="rId10" Type="http://schemas.openxmlformats.org/officeDocument/2006/relationships/image" Target="../media/image32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3.w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image" Target="../media/image35.png"/><Relationship Id="rId5" Type="http://schemas.openxmlformats.org/officeDocument/2006/relationships/oleObject" Target="../embeddings/oleObject27.bin"/><Relationship Id="rId6" Type="http://schemas.openxmlformats.org/officeDocument/2006/relationships/image" Target="../media/image34.emf"/><Relationship Id="rId7" Type="http://schemas.openxmlformats.org/officeDocument/2006/relationships/oleObject" Target="../embeddings/oleObject28.bin"/><Relationship Id="rId8" Type="http://schemas.openxmlformats.org/officeDocument/2006/relationships/image" Target="../media/image29.w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5.emf"/><Relationship Id="rId6" Type="http://schemas.openxmlformats.org/officeDocument/2006/relationships/oleObject" Target="../embeddings/oleObject5.bin"/><Relationship Id="rId7" Type="http://schemas.openxmlformats.org/officeDocument/2006/relationships/image" Target="../media/image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7.emf"/><Relationship Id="rId6" Type="http://schemas.openxmlformats.org/officeDocument/2006/relationships/oleObject" Target="../embeddings/oleObject7.bin"/><Relationship Id="rId7" Type="http://schemas.openxmlformats.org/officeDocument/2006/relationships/image" Target="../media/image6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8.wmf"/><Relationship Id="rId6" Type="http://schemas.openxmlformats.org/officeDocument/2006/relationships/oleObject" Target="../embeddings/oleObject9.bin"/><Relationship Id="rId7" Type="http://schemas.openxmlformats.org/officeDocument/2006/relationships/image" Target="../media/image9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10.bin"/><Relationship Id="rId5" Type="http://schemas.openxmlformats.org/officeDocument/2006/relationships/image" Target="../media/image10.emf"/><Relationship Id="rId6" Type="http://schemas.openxmlformats.org/officeDocument/2006/relationships/oleObject" Target="../embeddings/oleObject11.bin"/><Relationship Id="rId7" Type="http://schemas.openxmlformats.org/officeDocument/2006/relationships/image" Target="../media/image11.emf"/><Relationship Id="rId8" Type="http://schemas.openxmlformats.org/officeDocument/2006/relationships/oleObject" Target="../embeddings/oleObject12.bin"/><Relationship Id="rId9" Type="http://schemas.openxmlformats.org/officeDocument/2006/relationships/image" Target="../media/image12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15.png"/><Relationship Id="rId5" Type="http://schemas.openxmlformats.org/officeDocument/2006/relationships/oleObject" Target="../embeddings/oleObject13.bin"/><Relationship Id="rId6" Type="http://schemas.openxmlformats.org/officeDocument/2006/relationships/image" Target="../media/image13.wmf"/><Relationship Id="rId7" Type="http://schemas.openxmlformats.org/officeDocument/2006/relationships/oleObject" Target="../embeddings/oleObject14.bin"/><Relationship Id="rId8" Type="http://schemas.openxmlformats.org/officeDocument/2006/relationships/image" Target="../media/image14.wmf"/><Relationship Id="rId9" Type="http://schemas.openxmlformats.org/officeDocument/2006/relationships/oleObject" Target="../embeddings/oleObject15.bin"/><Relationship Id="rId10" Type="http://schemas.openxmlformats.org/officeDocument/2006/relationships/oleObject" Target="../embeddings/oleObject16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17.png"/><Relationship Id="rId5" Type="http://schemas.openxmlformats.org/officeDocument/2006/relationships/oleObject" Target="../embeddings/oleObject17.bin"/><Relationship Id="rId6" Type="http://schemas.openxmlformats.org/officeDocument/2006/relationships/image" Target="../media/image16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3200"/>
            <a:ext cx="7391400" cy="1249362"/>
          </a:xfrm>
        </p:spPr>
        <p:txBody>
          <a:bodyPr/>
          <a:lstStyle/>
          <a:p>
            <a:pPr algn="ctr"/>
            <a:r>
              <a:rPr lang="en-US" sz="5400" dirty="0" smtClean="0"/>
              <a:t>Lecture 13</a:t>
            </a:r>
            <a:br>
              <a:rPr lang="en-US" sz="5400" dirty="0" smtClean="0"/>
            </a:br>
            <a:r>
              <a:rPr lang="en-US" sz="3200" dirty="0" smtClean="0"/>
              <a:t>Space quantization and spin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675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>
          <a:xfrm>
            <a:off x="448491" y="248740"/>
            <a:ext cx="8229600" cy="639762"/>
          </a:xfrm>
        </p:spPr>
        <p:txBody>
          <a:bodyPr/>
          <a:lstStyle/>
          <a:p>
            <a:r>
              <a:rPr lang="en-US" altLang="ja-JP" sz="3500" dirty="0" smtClean="0">
                <a:cs typeface="ＭＳ Ｐゴシック" charset="0"/>
              </a:rPr>
              <a:t>Space quantization</a:t>
            </a:r>
            <a:endParaRPr lang="ja-JP" altLang="en-US" sz="3500" dirty="0">
              <a:cs typeface="ＭＳ Ｐゴシック" charset="0"/>
            </a:endParaRPr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8491" y="871085"/>
            <a:ext cx="8458200" cy="1981200"/>
          </a:xfrm>
        </p:spPr>
        <p:txBody>
          <a:bodyPr/>
          <a:lstStyle/>
          <a:p>
            <a:r>
              <a:rPr lang="en-US" altLang="ja-JP" sz="2400" dirty="0" smtClean="0">
                <a:cs typeface="ＭＳ Ｐゴシック" charset="0"/>
              </a:rPr>
              <a:t>If it were not for “+1” in               , </a:t>
            </a:r>
            <a:r>
              <a:rPr lang="en-US" altLang="ja-JP" sz="2400" i="1" dirty="0">
                <a:cs typeface="ＭＳ Ｐゴシック" charset="0"/>
              </a:rPr>
              <a:t>m</a:t>
            </a:r>
            <a:r>
              <a:rPr lang="en-US" altLang="ja-JP" sz="2400" i="1" baseline="-25000" dirty="0">
                <a:cs typeface="ＭＳ Ｐゴシック" charset="0"/>
              </a:rPr>
              <a:t>l</a:t>
            </a:r>
            <a:r>
              <a:rPr lang="en-US" altLang="ja-JP" sz="2400" dirty="0">
                <a:cs typeface="ＭＳ Ｐゴシック" charset="0"/>
              </a:rPr>
              <a:t> = </a:t>
            </a:r>
            <a:r>
              <a:rPr lang="en-US" altLang="ja-JP" sz="2400" i="1" dirty="0">
                <a:cs typeface="ＭＳ Ｐゴシック" charset="0"/>
              </a:rPr>
              <a:t>l</a:t>
            </a:r>
            <a:r>
              <a:rPr lang="en-US" altLang="ja-JP" sz="2400" dirty="0">
                <a:cs typeface="ＭＳ Ｐゴシック" charset="0"/>
              </a:rPr>
              <a:t> </a:t>
            </a:r>
            <a:r>
              <a:rPr lang="en-US" altLang="ja-JP" sz="2400" dirty="0" smtClean="0">
                <a:cs typeface="ＭＳ Ｐゴシック" charset="0"/>
              </a:rPr>
              <a:t>would have the </a:t>
            </a:r>
            <a:r>
              <a:rPr lang="en-US" altLang="ja-JP" sz="2400" i="1" dirty="0" smtClean="0">
                <a:cs typeface="ＭＳ Ｐゴシック" charset="0"/>
              </a:rPr>
              <a:t>z</a:t>
            </a:r>
            <a:r>
              <a:rPr lang="en-US" altLang="ja-JP" sz="2400" dirty="0" smtClean="0">
                <a:cs typeface="ＭＳ Ｐゴシック" charset="0"/>
              </a:rPr>
              <a:t>-component exhaust the total angular momentum, leaving nothing for </a:t>
            </a:r>
            <a:r>
              <a:rPr lang="en-US" altLang="ja-JP" sz="2400" i="1" dirty="0" smtClean="0">
                <a:cs typeface="ＭＳ Ｐゴシック" charset="0"/>
              </a:rPr>
              <a:t>x- </a:t>
            </a:r>
            <a:r>
              <a:rPr lang="en-US" altLang="ja-JP" sz="2400" dirty="0" smtClean="0">
                <a:cs typeface="ＭＳ Ｐゴシック" charset="0"/>
              </a:rPr>
              <a:t>and </a:t>
            </a:r>
            <a:r>
              <a:rPr lang="en-US" altLang="ja-JP" sz="2400" i="1" dirty="0" smtClean="0">
                <a:cs typeface="ＭＳ Ｐゴシック" charset="0"/>
              </a:rPr>
              <a:t>y-</a:t>
            </a:r>
            <a:r>
              <a:rPr lang="en-US" altLang="ja-JP" sz="2400" dirty="0" smtClean="0">
                <a:cs typeface="ＭＳ Ｐゴシック" charset="0"/>
              </a:rPr>
              <a:t>components, which are zero. This amounts to determining all </a:t>
            </a:r>
            <a:r>
              <a:rPr lang="en-US" altLang="ja-JP" sz="2400" i="1" dirty="0" smtClean="0">
                <a:cs typeface="ＭＳ Ｐゴシック" charset="0"/>
              </a:rPr>
              <a:t>x-</a:t>
            </a:r>
            <a:r>
              <a:rPr lang="en-US" altLang="ja-JP" sz="2400" dirty="0" smtClean="0">
                <a:cs typeface="ＭＳ Ｐゴシック" charset="0"/>
              </a:rPr>
              <a:t>,</a:t>
            </a:r>
            <a:r>
              <a:rPr lang="en-US" altLang="ja-JP" sz="2400" i="1" dirty="0" smtClean="0">
                <a:cs typeface="ＭＳ Ｐゴシック" charset="0"/>
              </a:rPr>
              <a:t> y-</a:t>
            </a:r>
            <a:r>
              <a:rPr lang="en-US" altLang="ja-JP" sz="2400" dirty="0" smtClean="0">
                <a:cs typeface="ＭＳ Ｐゴシック" charset="0"/>
              </a:rPr>
              <a:t>,</a:t>
            </a:r>
            <a:r>
              <a:rPr lang="en-US" altLang="ja-JP" sz="2400" i="1" dirty="0" smtClean="0">
                <a:cs typeface="ＭＳ Ｐゴシック" charset="0"/>
              </a:rPr>
              <a:t> </a:t>
            </a:r>
            <a:r>
              <a:rPr lang="en-US" altLang="ja-JP" sz="2400" dirty="0" smtClean="0">
                <a:cs typeface="ＭＳ Ｐゴシック" charset="0"/>
              </a:rPr>
              <a:t>and </a:t>
            </a:r>
            <a:r>
              <a:rPr lang="en-US" altLang="ja-JP" sz="2400" i="1" dirty="0" smtClean="0">
                <a:cs typeface="ＭＳ Ｐゴシック" charset="0"/>
              </a:rPr>
              <a:t>z</a:t>
            </a:r>
            <a:r>
              <a:rPr lang="en-US" altLang="ja-JP" sz="2400" dirty="0" smtClean="0">
                <a:cs typeface="ＭＳ Ｐゴシック" charset="0"/>
              </a:rPr>
              <a:t>-components exactly and simultaneously, violating uncertainty principle!</a:t>
            </a:r>
            <a:endParaRPr lang="en-US" altLang="ja-JP" sz="2400" dirty="0">
              <a:cs typeface="ＭＳ Ｐゴシック" charset="0"/>
            </a:endParaRPr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6863860"/>
              </p:ext>
            </p:extLst>
          </p:nvPr>
        </p:nvGraphicFramePr>
        <p:xfrm>
          <a:off x="3962400" y="838200"/>
          <a:ext cx="1266009" cy="5163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117" name="Equation" r:id="rId4" imgW="622080" imgH="253800" progId="Equation.3">
                  <p:embed/>
                </p:oleObj>
              </mc:Choice>
              <mc:Fallback>
                <p:oleObj name="Equation" r:id="rId4" imgW="6220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838200"/>
                        <a:ext cx="1266009" cy="5163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91" y="2852285"/>
            <a:ext cx="4267200" cy="38831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291" y="2852285"/>
            <a:ext cx="4572000" cy="384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37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600200"/>
            <a:ext cx="2535936" cy="2968752"/>
          </a:xfrm>
          <a:prstGeom prst="rect">
            <a:avLst/>
          </a:prstGeom>
        </p:spPr>
      </p:pic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500" dirty="0" smtClean="0">
                <a:cs typeface="ＭＳ Ｐゴシック" charset="0"/>
              </a:rPr>
              <a:t>Angular momentum as a magnet</a:t>
            </a:r>
            <a:endParaRPr lang="ja-JP" altLang="en-US" sz="3500" dirty="0">
              <a:cs typeface="ＭＳ Ｐゴシック" charset="0"/>
            </a:endParaRPr>
          </a:p>
        </p:txBody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6477000" cy="4411662"/>
          </a:xfrm>
        </p:spPr>
        <p:txBody>
          <a:bodyPr/>
          <a:lstStyle/>
          <a:p>
            <a:r>
              <a:rPr lang="en-US" altLang="ja-JP" dirty="0" smtClean="0">
                <a:cs typeface="ＭＳ Ｐゴシック" charset="0"/>
              </a:rPr>
              <a:t>Circular motion of a charged particle (e.g., an electron) creates a magnetic field. </a:t>
            </a:r>
          </a:p>
          <a:p>
            <a:r>
              <a:rPr lang="en-US" altLang="ja-JP" b="1" dirty="0" smtClean="0">
                <a:cs typeface="ＭＳ Ｐゴシック" charset="0"/>
              </a:rPr>
              <a:t>Magnetic </a:t>
            </a:r>
            <a:r>
              <a:rPr lang="en-US" altLang="ja-JP" b="1" dirty="0">
                <a:cs typeface="ＭＳ Ｐゴシック" charset="0"/>
              </a:rPr>
              <a:t>moment </a:t>
            </a:r>
            <a:r>
              <a:rPr lang="en-US" altLang="ja-JP" dirty="0" smtClean="0">
                <a:cs typeface="ＭＳ Ｐゴシック" charset="0"/>
              </a:rPr>
              <a:t>is proportional to angular momentum.</a:t>
            </a:r>
            <a:endParaRPr lang="en-US" altLang="ja-JP" dirty="0">
              <a:cs typeface="ＭＳ Ｐゴシック" charset="0"/>
            </a:endParaRPr>
          </a:p>
          <a:p>
            <a:r>
              <a:rPr lang="en-US" altLang="ja-JP" dirty="0">
                <a:cs typeface="ＭＳ Ｐゴシック" charset="0"/>
              </a:rPr>
              <a:t>Applying an external magnetic </a:t>
            </a:r>
            <a:r>
              <a:rPr lang="en-US" altLang="ja-JP" dirty="0" smtClean="0">
                <a:cs typeface="ＭＳ Ｐゴシック" charset="0"/>
              </a:rPr>
              <a:t>field (along </a:t>
            </a:r>
            <a:r>
              <a:rPr lang="en-US" altLang="ja-JP" i="1" dirty="0" smtClean="0">
                <a:cs typeface="ＭＳ Ｐゴシック" charset="0"/>
              </a:rPr>
              <a:t>z </a:t>
            </a:r>
            <a:r>
              <a:rPr lang="en-US" altLang="ja-JP" dirty="0" smtClean="0">
                <a:cs typeface="ＭＳ Ｐゴシック" charset="0"/>
              </a:rPr>
              <a:t>axis) and measuring the interaction, one can determine the (</a:t>
            </a:r>
            <a:r>
              <a:rPr lang="en-US" altLang="ja-JP" i="1" dirty="0" smtClean="0">
                <a:cs typeface="ＭＳ Ｐゴシック" charset="0"/>
              </a:rPr>
              <a:t>z</a:t>
            </a:r>
            <a:r>
              <a:rPr lang="en-US" altLang="ja-JP" dirty="0" smtClean="0">
                <a:cs typeface="ＭＳ Ｐゴシック" charset="0"/>
              </a:rPr>
              <a:t>-component) angular momentum of circular motion of an electron.</a:t>
            </a:r>
            <a:endParaRPr lang="en-US" altLang="ja-JP" dirty="0"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500" dirty="0" smtClean="0">
                <a:cs typeface="ＭＳ Ｐゴシック" charset="0"/>
              </a:rPr>
              <a:t>Stern</a:t>
            </a:r>
            <a:r>
              <a:rPr lang="en-US" altLang="ja-JP" sz="3600" dirty="0" smtClean="0">
                <a:cs typeface="ＭＳ Ｐゴシック" charset="0"/>
              </a:rPr>
              <a:t>–</a:t>
            </a:r>
            <a:r>
              <a:rPr lang="en-US" altLang="ja-JP" sz="3500" dirty="0" err="1" smtClean="0">
                <a:cs typeface="ＭＳ Ｐゴシック" charset="0"/>
              </a:rPr>
              <a:t>Gerlach</a:t>
            </a:r>
            <a:r>
              <a:rPr lang="en-US" altLang="ja-JP" sz="3500" dirty="0" smtClean="0">
                <a:cs typeface="ＭＳ Ｐゴシック" charset="0"/>
              </a:rPr>
              <a:t> experiment</a:t>
            </a:r>
            <a:endParaRPr lang="ja-JP" altLang="en-US" sz="3500" dirty="0">
              <a:cs typeface="ＭＳ Ｐゴシック" charset="0"/>
            </a:endParaRPr>
          </a:p>
        </p:txBody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305800" cy="33861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ja-JP" dirty="0" smtClean="0">
                <a:cs typeface="ＭＳ Ｐゴシック" charset="0"/>
              </a:rPr>
              <a:t>The trajectories of electrons in an inhomogeneous magnetic field are bent.</a:t>
            </a:r>
          </a:p>
          <a:p>
            <a:pPr>
              <a:lnSpc>
                <a:spcPct val="90000"/>
              </a:lnSpc>
            </a:pPr>
            <a:r>
              <a:rPr lang="en-US" altLang="ja-JP" dirty="0" smtClean="0">
                <a:cs typeface="ＭＳ Ｐゴシック" charset="0"/>
              </a:rPr>
              <a:t>The trajectories are “quantized” – the proof of the quantization of angular momenta, namely, space quantization.</a:t>
            </a:r>
            <a:endParaRPr lang="en-US" altLang="ja-JP" dirty="0"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2223" y="6101375"/>
            <a:ext cx="16316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Otto Stern</a:t>
            </a:r>
          </a:p>
          <a:p>
            <a:pPr algn="ctr"/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Public 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domain 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image from Wikipedia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60" y="3913123"/>
            <a:ext cx="1749552" cy="22067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502" y="3312622"/>
            <a:ext cx="6468040" cy="35453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944562"/>
          </a:xfrm>
        </p:spPr>
        <p:txBody>
          <a:bodyPr/>
          <a:lstStyle/>
          <a:p>
            <a:r>
              <a:rPr lang="en-US" altLang="ja-JP" dirty="0" smtClean="0">
                <a:cs typeface="ＭＳ Ｐゴシック" charset="0"/>
              </a:rPr>
              <a:t>Summary so far (not the end</a:t>
            </a:r>
            <a:r>
              <a:rPr lang="en-US" altLang="ja-JP" i="1" dirty="0" smtClean="0">
                <a:cs typeface="ＭＳ Ｐゴシック" charset="0"/>
              </a:rPr>
              <a:t>!</a:t>
            </a:r>
            <a:r>
              <a:rPr lang="en-US" altLang="ja-JP" dirty="0" smtClean="0">
                <a:cs typeface="ＭＳ Ｐゴシック" charset="0"/>
              </a:rPr>
              <a:t>)</a:t>
            </a:r>
            <a:endParaRPr lang="en-US" altLang="ja-JP" dirty="0">
              <a:cs typeface="ＭＳ Ｐゴシック" charset="0"/>
            </a:endParaRPr>
          </a:p>
        </p:txBody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5138737"/>
          </a:xfrm>
        </p:spPr>
        <p:txBody>
          <a:bodyPr/>
          <a:lstStyle/>
          <a:p>
            <a:r>
              <a:rPr lang="en-US" altLang="ja-JP" sz="2800" dirty="0" smtClean="0">
                <a:cs typeface="ＭＳ Ｐゴシック" charset="0"/>
              </a:rPr>
              <a:t>The total </a:t>
            </a:r>
            <a:r>
              <a:rPr lang="en-US" altLang="ja-JP" sz="2800" dirty="0">
                <a:cs typeface="ＭＳ Ｐゴシック" charset="0"/>
              </a:rPr>
              <a:t>angular momentum and </a:t>
            </a:r>
            <a:r>
              <a:rPr lang="en-US" altLang="ja-JP" sz="2800" dirty="0" smtClean="0">
                <a:cs typeface="ＭＳ Ｐゴシック" charset="0"/>
              </a:rPr>
              <a:t>only one </a:t>
            </a:r>
            <a:r>
              <a:rPr lang="en-US" altLang="ja-JP" sz="2800" dirty="0">
                <a:cs typeface="ＭＳ Ｐゴシック" charset="0"/>
              </a:rPr>
              <a:t>of the three Cartesian </a:t>
            </a:r>
            <a:r>
              <a:rPr lang="en-US" altLang="ja-JP" sz="2800" dirty="0" smtClean="0">
                <a:cs typeface="ＭＳ Ｐゴシック" charset="0"/>
              </a:rPr>
              <a:t>components (</a:t>
            </a:r>
            <a:r>
              <a:rPr lang="en-US" altLang="ja-JP" sz="2800" i="1" dirty="0" smtClean="0">
                <a:cs typeface="ＭＳ Ｐゴシック" charset="0"/>
              </a:rPr>
              <a:t>z</a:t>
            </a:r>
            <a:r>
              <a:rPr lang="en-US" altLang="ja-JP" sz="2800" dirty="0" smtClean="0">
                <a:cs typeface="ＭＳ Ｐゴシック" charset="0"/>
              </a:rPr>
              <a:t>-component) </a:t>
            </a:r>
            <a:r>
              <a:rPr lang="en-US" altLang="ja-JP" sz="2800" dirty="0">
                <a:cs typeface="ＭＳ Ｐゴシック" charset="0"/>
              </a:rPr>
              <a:t>can be </a:t>
            </a:r>
            <a:r>
              <a:rPr lang="en-US" altLang="ja-JP" sz="2800" dirty="0" smtClean="0">
                <a:cs typeface="ＭＳ Ｐゴシック" charset="0"/>
              </a:rPr>
              <a:t>determined exactly simultaneously. One </a:t>
            </a:r>
            <a:r>
              <a:rPr lang="en-US" altLang="ja-JP" sz="2800" dirty="0">
                <a:cs typeface="ＭＳ Ｐゴシック" charset="0"/>
              </a:rPr>
              <a:t>component cannot exhaust the total </a:t>
            </a:r>
            <a:r>
              <a:rPr lang="en-US" altLang="ja-JP" sz="2800" dirty="0" smtClean="0">
                <a:cs typeface="ＭＳ Ｐゴシック" charset="0"/>
              </a:rPr>
              <a:t>momentum (because of “+1” in              ).</a:t>
            </a:r>
            <a:endParaRPr lang="en-US" altLang="ja-JP" sz="2800" b="1" dirty="0">
              <a:cs typeface="ＭＳ Ｐゴシック" charset="0"/>
            </a:endParaRPr>
          </a:p>
          <a:p>
            <a:r>
              <a:rPr lang="en-US" altLang="ja-JP" sz="2800" dirty="0">
                <a:cs typeface="ＭＳ Ｐゴシック" charset="0"/>
              </a:rPr>
              <a:t>The angular momentum is quantized </a:t>
            </a:r>
            <a:r>
              <a:rPr lang="en-US" altLang="ja-JP" sz="2800" dirty="0" smtClean="0">
                <a:cs typeface="ＭＳ Ｐゴシック" charset="0"/>
              </a:rPr>
              <a:t>in both its length and orientation – </a:t>
            </a:r>
            <a:r>
              <a:rPr lang="en-US" altLang="ja-JP" sz="2800" dirty="0">
                <a:cs typeface="ＭＳ Ｐゴシック" charset="0"/>
              </a:rPr>
              <a:t>it cannot </a:t>
            </a:r>
            <a:r>
              <a:rPr lang="en-US" altLang="ja-JP" sz="2800" dirty="0" smtClean="0">
                <a:cs typeface="ＭＳ Ｐゴシック" charset="0"/>
              </a:rPr>
              <a:t>point </a:t>
            </a:r>
            <a:r>
              <a:rPr lang="en-US" altLang="ja-JP" sz="2800" dirty="0">
                <a:cs typeface="ＭＳ Ｐゴシック" charset="0"/>
              </a:rPr>
              <a:t>at any arbitrary </a:t>
            </a:r>
            <a:r>
              <a:rPr lang="en-US" altLang="ja-JP" sz="2800" dirty="0" smtClean="0">
                <a:cs typeface="ＭＳ Ｐゴシック" charset="0"/>
              </a:rPr>
              <a:t>direction (space quantization).</a:t>
            </a:r>
            <a:endParaRPr lang="en-US" altLang="ja-JP" sz="2800" dirty="0">
              <a:cs typeface="ＭＳ Ｐゴシック" charset="0"/>
            </a:endParaRPr>
          </a:p>
        </p:txBody>
      </p:sp>
      <p:graphicFrame>
        <p:nvGraphicFramePr>
          <p:cNvPr id="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9276631"/>
              </p:ext>
            </p:extLst>
          </p:nvPr>
        </p:nvGraphicFramePr>
        <p:xfrm>
          <a:off x="3886200" y="3429000"/>
          <a:ext cx="1446212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138" name="Equation" r:id="rId4" imgW="622300" imgH="254000" progId="Equation.DSMT4">
                  <p:embed/>
                </p:oleObj>
              </mc:Choice>
              <mc:Fallback>
                <p:oleObj name="Equation" r:id="rId4" imgW="6223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3429000"/>
                        <a:ext cx="1446212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500" dirty="0" smtClean="0">
                <a:cs typeface="ＭＳ Ｐゴシック" charset="0"/>
              </a:rPr>
              <a:t>Stern</a:t>
            </a:r>
            <a:r>
              <a:rPr lang="en-US" altLang="ja-JP" sz="3200" dirty="0">
                <a:cs typeface="ＭＳ Ｐゴシック" charset="0"/>
              </a:rPr>
              <a:t>–</a:t>
            </a:r>
            <a:r>
              <a:rPr lang="en-US" altLang="ja-JP" sz="3500" dirty="0" err="1" smtClean="0">
                <a:cs typeface="ＭＳ Ｐゴシック" charset="0"/>
              </a:rPr>
              <a:t>Gerlach</a:t>
            </a:r>
            <a:r>
              <a:rPr lang="en-US" altLang="ja-JP" sz="3500" dirty="0" smtClean="0">
                <a:cs typeface="ＭＳ Ｐゴシック" charset="0"/>
              </a:rPr>
              <a:t> experiment revisited</a:t>
            </a:r>
            <a:endParaRPr lang="ja-JP" altLang="en-US" sz="3500" dirty="0">
              <a:cs typeface="ＭＳ Ｐゴシック" charset="0"/>
            </a:endParaRPr>
          </a:p>
        </p:txBody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305800" cy="33861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ja-JP" dirty="0" smtClean="0">
                <a:cs typeface="ＭＳ Ｐゴシック" charset="0"/>
              </a:rPr>
              <a:t>Just </a:t>
            </a:r>
            <a:r>
              <a:rPr lang="en-US" altLang="ja-JP" b="1" dirty="0" smtClean="0">
                <a:cs typeface="ＭＳ Ｐゴシック" charset="0"/>
              </a:rPr>
              <a:t>two</a:t>
            </a:r>
            <a:r>
              <a:rPr lang="en-US" altLang="ja-JP" dirty="0" smtClean="0">
                <a:cs typeface="ＭＳ Ｐゴシック" charset="0"/>
              </a:rPr>
              <a:t> trajectories observed for electrons. </a:t>
            </a:r>
          </a:p>
          <a:p>
            <a:pPr>
              <a:lnSpc>
                <a:spcPct val="90000"/>
              </a:lnSpc>
            </a:pPr>
            <a:r>
              <a:rPr lang="en-US" altLang="ja-JP" dirty="0" smtClean="0">
                <a:cs typeface="ＭＳ Ｐゴシック" charset="0"/>
              </a:rPr>
              <a:t>This suggests </a:t>
            </a:r>
            <a:r>
              <a:rPr lang="en-US" altLang="ja-JP" i="1" dirty="0">
                <a:cs typeface="ＭＳ Ｐゴシック" charset="0"/>
              </a:rPr>
              <a:t>l </a:t>
            </a:r>
            <a:r>
              <a:rPr lang="en-US" altLang="ja-JP" dirty="0">
                <a:cs typeface="ＭＳ Ｐゴシック" charset="0"/>
              </a:rPr>
              <a:t>= </a:t>
            </a:r>
            <a:r>
              <a:rPr lang="en-US" altLang="ja-JP" dirty="0" smtClean="0">
                <a:cs typeface="ＭＳ Ｐゴシック" charset="0"/>
              </a:rPr>
              <a:t>½ and </a:t>
            </a:r>
            <a:r>
              <a:rPr lang="en-US" altLang="ja-JP" i="1" dirty="0" smtClean="0">
                <a:cs typeface="ＭＳ Ｐゴシック" charset="0"/>
              </a:rPr>
              <a:t>m</a:t>
            </a:r>
            <a:r>
              <a:rPr lang="en-US" altLang="ja-JP" i="1" baseline="-25000" dirty="0" smtClean="0">
                <a:cs typeface="ＭＳ Ｐゴシック" charset="0"/>
              </a:rPr>
              <a:t>l</a:t>
            </a:r>
            <a:r>
              <a:rPr lang="en-US" altLang="ja-JP" i="1" dirty="0" smtClean="0">
                <a:cs typeface="ＭＳ Ｐゴシック" charset="0"/>
              </a:rPr>
              <a:t> =</a:t>
            </a:r>
            <a:r>
              <a:rPr lang="en-US" altLang="ja-JP" dirty="0" smtClean="0">
                <a:cs typeface="ＭＳ Ｐゴシック" charset="0"/>
              </a:rPr>
              <a:t> </a:t>
            </a:r>
            <a:r>
              <a:rPr lang="en-US" altLang="ja-JP" dirty="0">
                <a:cs typeface="ＭＳ Ｐゴシック" charset="0"/>
              </a:rPr>
              <a:t>½ and –</a:t>
            </a:r>
            <a:r>
              <a:rPr lang="en-US" altLang="ja-JP" dirty="0" smtClean="0">
                <a:cs typeface="ＭＳ Ｐゴシック" charset="0"/>
              </a:rPr>
              <a:t>½.</a:t>
            </a:r>
            <a:endParaRPr lang="en-US" altLang="ja-JP" dirty="0">
              <a:cs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altLang="ja-JP" dirty="0" smtClean="0">
                <a:cs typeface="ＭＳ Ｐゴシック" charset="0"/>
              </a:rPr>
              <a:t>This cannot exactly be the particle on a sphere (where </a:t>
            </a:r>
            <a:r>
              <a:rPr lang="en-US" altLang="ja-JP" i="1" dirty="0" smtClean="0">
                <a:cs typeface="ＭＳ Ｐゴシック" charset="0"/>
              </a:rPr>
              <a:t>l </a:t>
            </a:r>
            <a:r>
              <a:rPr lang="en-US" altLang="ja-JP" dirty="0" smtClean="0">
                <a:cs typeface="ＭＳ Ｐゴシック" charset="0"/>
              </a:rPr>
              <a:t>and </a:t>
            </a:r>
            <a:r>
              <a:rPr lang="en-US" altLang="ja-JP" i="1" dirty="0" smtClean="0">
                <a:cs typeface="ＭＳ Ｐゴシック" charset="0"/>
              </a:rPr>
              <a:t>m</a:t>
            </a:r>
            <a:r>
              <a:rPr lang="en-US" altLang="ja-JP" i="1" baseline="-25000" dirty="0">
                <a:cs typeface="ＭＳ Ｐゴシック" charset="0"/>
              </a:rPr>
              <a:t>l</a:t>
            </a:r>
            <a:r>
              <a:rPr lang="en-US" altLang="ja-JP" dirty="0" smtClean="0">
                <a:cs typeface="ＭＳ Ｐゴシック" charset="0"/>
              </a:rPr>
              <a:t> are full integers)?</a:t>
            </a:r>
            <a:endParaRPr lang="en-US" altLang="ja-JP" dirty="0">
              <a:cs typeface="ＭＳ Ｐゴシック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312622"/>
            <a:ext cx="6468040" cy="3545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03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>
                <a:cs typeface="ＭＳ Ｐゴシック" charset="0"/>
              </a:rPr>
              <a:t>Spin</a:t>
            </a:r>
          </a:p>
        </p:txBody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 smtClean="0">
                <a:cs typeface="ＭＳ Ｐゴシック" charset="0"/>
              </a:rPr>
              <a:t>It is the “spin” angular momentum of an electron.</a:t>
            </a:r>
            <a:endParaRPr lang="en-US" altLang="ja-JP" dirty="0">
              <a:cs typeface="ＭＳ Ｐゴシック" charset="0"/>
            </a:endParaRPr>
          </a:p>
          <a:p>
            <a:r>
              <a:rPr lang="en-US" altLang="ja-JP" dirty="0">
                <a:cs typeface="ＭＳ Ｐゴシック" charset="0"/>
              </a:rPr>
              <a:t>It has been discovered that the particle has intrinsic </a:t>
            </a:r>
            <a:r>
              <a:rPr lang="en-US" altLang="ja-JP" b="1" dirty="0">
                <a:cs typeface="ＭＳ Ｐゴシック" charset="0"/>
              </a:rPr>
              <a:t>magnetic momentum</a:t>
            </a:r>
            <a:r>
              <a:rPr lang="en-US" altLang="ja-JP" dirty="0">
                <a:cs typeface="ＭＳ Ｐゴシック" charset="0"/>
              </a:rPr>
              <a:t>. Its precise derivation </a:t>
            </a:r>
            <a:r>
              <a:rPr lang="en-US" altLang="ja-JP" dirty="0" smtClean="0">
                <a:cs typeface="ＭＳ Ｐゴシック" charset="0"/>
              </a:rPr>
              <a:t>is beyond </a:t>
            </a:r>
            <a:r>
              <a:rPr lang="en-US" altLang="ja-JP" dirty="0">
                <a:cs typeface="ＭＳ Ｐゴシック" charset="0"/>
              </a:rPr>
              <a:t>quantum </a:t>
            </a:r>
            <a:r>
              <a:rPr lang="en-US" altLang="ja-JP" dirty="0" smtClean="0">
                <a:cs typeface="ＭＳ Ｐゴシック" charset="0"/>
              </a:rPr>
              <a:t>chemistry.</a:t>
            </a:r>
            <a:endParaRPr lang="en-US" altLang="ja-JP" dirty="0">
              <a:cs typeface="ＭＳ Ｐゴシック" charset="0"/>
            </a:endParaRPr>
          </a:p>
          <a:p>
            <a:r>
              <a:rPr lang="en-US" altLang="ja-JP" dirty="0">
                <a:cs typeface="ＭＳ Ｐゴシック" charset="0"/>
              </a:rPr>
              <a:t>We can imagine the particle spinning and </a:t>
            </a:r>
            <a:r>
              <a:rPr lang="en-US" altLang="ja-JP" dirty="0" smtClean="0">
                <a:cs typeface="ＭＳ Ｐゴシック" charset="0"/>
              </a:rPr>
              <a:t>its associated angular momentum acts like a magnetic moment.</a:t>
            </a:r>
            <a:endParaRPr lang="en-US" altLang="ja-JP" b="1" dirty="0"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>
                <a:cs typeface="ＭＳ Ｐゴシック" charset="0"/>
              </a:rPr>
              <a:t>Spin</a:t>
            </a:r>
            <a:endParaRPr lang="ja-JP" altLang="en-US">
              <a:cs typeface="ＭＳ Ｐゴシック" charset="0"/>
            </a:endParaRPr>
          </a:p>
        </p:txBody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910137"/>
          </a:xfrm>
        </p:spPr>
        <p:txBody>
          <a:bodyPr/>
          <a:lstStyle/>
          <a:p>
            <a:r>
              <a:rPr lang="en-US" altLang="ja-JP" dirty="0">
                <a:cs typeface="ＭＳ Ｐゴシック" charset="0"/>
              </a:rPr>
              <a:t>An </a:t>
            </a:r>
            <a:r>
              <a:rPr lang="en-US" altLang="ja-JP" b="1" dirty="0">
                <a:cs typeface="ＭＳ Ｐゴシック" charset="0"/>
              </a:rPr>
              <a:t>electron</a:t>
            </a:r>
            <a:r>
              <a:rPr lang="en-US" altLang="ja-JP" dirty="0">
                <a:cs typeface="ＭＳ Ｐゴシック" charset="0"/>
              </a:rPr>
              <a:t> has the </a:t>
            </a:r>
            <a:r>
              <a:rPr lang="en-US" altLang="ja-JP" b="1" dirty="0">
                <a:cs typeface="ＭＳ Ｐゴシック" charset="0"/>
              </a:rPr>
              <a:t>spin quantum number</a:t>
            </a:r>
            <a:r>
              <a:rPr lang="en-US" altLang="ja-JP" dirty="0">
                <a:cs typeface="ＭＳ Ｐゴシック" charset="0"/>
              </a:rPr>
              <a:t> </a:t>
            </a:r>
            <a:r>
              <a:rPr lang="en-US" altLang="ja-JP" i="1" dirty="0">
                <a:cs typeface="ＭＳ Ｐゴシック" charset="0"/>
              </a:rPr>
              <a:t>s = </a:t>
            </a:r>
            <a:r>
              <a:rPr lang="en-US" altLang="ja-JP" dirty="0">
                <a:cs typeface="ＭＳ Ｐゴシック" charset="0"/>
              </a:rPr>
              <a:t>½ (corresponding to </a:t>
            </a:r>
            <a:r>
              <a:rPr lang="en-US" altLang="ja-JP" i="1" dirty="0" smtClean="0">
                <a:cs typeface="ＭＳ Ｐゴシック" charset="0"/>
              </a:rPr>
              <a:t>l </a:t>
            </a:r>
            <a:r>
              <a:rPr lang="en-US" altLang="ja-JP" dirty="0" smtClean="0">
                <a:cs typeface="ＭＳ Ｐゴシック" charset="0"/>
              </a:rPr>
              <a:t>of particle on a sphere)</a:t>
            </a:r>
            <a:r>
              <a:rPr lang="en-US" altLang="ja-JP" dirty="0">
                <a:cs typeface="ＭＳ Ｐゴシック" charset="0"/>
              </a:rPr>
              <a:t>. The total spin angular momentum </a:t>
            </a:r>
            <a:r>
              <a:rPr lang="en-US" altLang="ja-JP" dirty="0" smtClean="0">
                <a:cs typeface="ＭＳ Ｐゴシック" charset="0"/>
              </a:rPr>
              <a:t>is                        .</a:t>
            </a:r>
            <a:endParaRPr lang="en-US" altLang="ja-JP" dirty="0">
              <a:cs typeface="ＭＳ Ｐゴシック" charset="0"/>
            </a:endParaRPr>
          </a:p>
          <a:p>
            <a:r>
              <a:rPr lang="en-US" altLang="ja-JP" dirty="0" smtClean="0">
                <a:cs typeface="ＭＳ Ｐゴシック" charset="0"/>
              </a:rPr>
              <a:t>The </a:t>
            </a:r>
            <a:r>
              <a:rPr lang="en-US" altLang="ja-JP" b="1" dirty="0">
                <a:cs typeface="ＭＳ Ｐゴシック" charset="0"/>
              </a:rPr>
              <a:t>spin magnetic quantum number </a:t>
            </a:r>
            <a:r>
              <a:rPr lang="en-US" altLang="ja-JP" i="1" dirty="0" err="1">
                <a:cs typeface="ＭＳ Ｐゴシック" charset="0"/>
              </a:rPr>
              <a:t>m</a:t>
            </a:r>
            <a:r>
              <a:rPr lang="en-US" altLang="ja-JP" i="1" baseline="-25000" dirty="0" err="1">
                <a:cs typeface="ＭＳ Ｐゴシック" charset="0"/>
              </a:rPr>
              <a:t>s</a:t>
            </a:r>
            <a:r>
              <a:rPr lang="en-US" altLang="ja-JP" dirty="0">
                <a:cs typeface="ＭＳ Ｐゴシック" charset="0"/>
              </a:rPr>
              <a:t> (corresponding to </a:t>
            </a:r>
            <a:r>
              <a:rPr lang="en-US" altLang="ja-JP" i="1" dirty="0">
                <a:cs typeface="ＭＳ Ｐゴシック" charset="0"/>
              </a:rPr>
              <a:t>m</a:t>
            </a:r>
            <a:r>
              <a:rPr lang="en-US" altLang="ja-JP" i="1" baseline="-25000" dirty="0">
                <a:cs typeface="ＭＳ Ｐゴシック" charset="0"/>
              </a:rPr>
              <a:t>l</a:t>
            </a:r>
            <a:r>
              <a:rPr lang="en-US" altLang="ja-JP" dirty="0">
                <a:cs typeface="ＭＳ Ｐゴシック" charset="0"/>
              </a:rPr>
              <a:t>) can take </a:t>
            </a:r>
            <a:r>
              <a:rPr lang="en-US" altLang="ja-JP" i="1" dirty="0">
                <a:cs typeface="Arial" charset="0"/>
              </a:rPr>
              <a:t>s</a:t>
            </a:r>
            <a:r>
              <a:rPr lang="en-US" altLang="ja-JP" dirty="0">
                <a:cs typeface="Arial" charset="0"/>
              </a:rPr>
              <a:t>,…,–</a:t>
            </a:r>
            <a:r>
              <a:rPr lang="en-US" altLang="ja-JP" i="1" dirty="0">
                <a:cs typeface="Arial" charset="0"/>
              </a:rPr>
              <a:t>s </a:t>
            </a:r>
            <a:r>
              <a:rPr lang="en-US" altLang="ja-JP" dirty="0">
                <a:cs typeface="Arial" charset="0"/>
              </a:rPr>
              <a:t>(unit interval</a:t>
            </a:r>
            <a:r>
              <a:rPr lang="en-US" altLang="ja-JP" dirty="0" smtClean="0">
                <a:cs typeface="Arial" charset="0"/>
              </a:rPr>
              <a:t>). For an electron </a:t>
            </a:r>
            <a:r>
              <a:rPr lang="en-US" altLang="ja-JP" i="1" dirty="0" err="1" smtClean="0">
                <a:cs typeface="Arial" charset="0"/>
              </a:rPr>
              <a:t>m</a:t>
            </a:r>
            <a:r>
              <a:rPr lang="en-US" altLang="ja-JP" i="1" baseline="-25000" dirty="0" err="1" smtClean="0">
                <a:cs typeface="Arial" charset="0"/>
              </a:rPr>
              <a:t>s</a:t>
            </a:r>
            <a:r>
              <a:rPr lang="en-US" altLang="ja-JP" i="1" dirty="0" smtClean="0">
                <a:cs typeface="Arial" charset="0"/>
              </a:rPr>
              <a:t> </a:t>
            </a:r>
            <a:r>
              <a:rPr lang="en-US" altLang="ja-JP" i="1" dirty="0">
                <a:cs typeface="Arial" charset="0"/>
              </a:rPr>
              <a:t>= </a:t>
            </a:r>
            <a:r>
              <a:rPr lang="en-US" altLang="ja-JP" dirty="0">
                <a:cs typeface="ＭＳ Ｐゴシック" charset="0"/>
              </a:rPr>
              <a:t>½ </a:t>
            </a:r>
            <a:r>
              <a:rPr lang="en-US" altLang="ja-JP" dirty="0" smtClean="0">
                <a:cs typeface="ＭＳ Ｐゴシック" charset="0"/>
              </a:rPr>
              <a:t>(spin up or </a:t>
            </a:r>
            <a:r>
              <a:rPr lang="en-US" altLang="ja-JP" i="1" dirty="0" smtClean="0">
                <a:cs typeface="ＭＳ Ｐゴシック" charset="0"/>
              </a:rPr>
              <a:t>α</a:t>
            </a:r>
            <a:r>
              <a:rPr lang="en-US" altLang="ja-JP" dirty="0" smtClean="0">
                <a:cs typeface="ＭＳ Ｐゴシック" charset="0"/>
              </a:rPr>
              <a:t> spin) and </a:t>
            </a:r>
            <a:r>
              <a:rPr lang="en-US" altLang="ja-JP" dirty="0">
                <a:cs typeface="ＭＳ Ｐゴシック" charset="0"/>
              </a:rPr>
              <a:t>–</a:t>
            </a:r>
            <a:r>
              <a:rPr lang="en-US" altLang="ja-JP" dirty="0" smtClean="0">
                <a:cs typeface="ＭＳ Ｐゴシック" charset="0"/>
              </a:rPr>
              <a:t>½ (spin down or </a:t>
            </a:r>
            <a:r>
              <a:rPr lang="en-US" altLang="ja-JP" i="1" dirty="0" smtClean="0">
                <a:cs typeface="ＭＳ Ｐゴシック" charset="0"/>
              </a:rPr>
              <a:t>β</a:t>
            </a:r>
            <a:r>
              <a:rPr lang="en-US" altLang="ja-JP" dirty="0" smtClean="0">
                <a:cs typeface="ＭＳ Ｐゴシック" charset="0"/>
              </a:rPr>
              <a:t> spin).</a:t>
            </a:r>
            <a:endParaRPr lang="en-US" altLang="ja-JP" dirty="0">
              <a:cs typeface="ＭＳ Ｐゴシック" charset="0"/>
            </a:endParaRPr>
          </a:p>
          <a:p>
            <a:r>
              <a:rPr lang="en-US" altLang="ja-JP" dirty="0">
                <a:cs typeface="ＭＳ Ｐゴシック" charset="0"/>
              </a:rPr>
              <a:t>A </a:t>
            </a:r>
            <a:r>
              <a:rPr lang="en-US" altLang="ja-JP" b="1" dirty="0">
                <a:cs typeface="ＭＳ Ｐゴシック" charset="0"/>
              </a:rPr>
              <a:t>proton </a:t>
            </a:r>
            <a:r>
              <a:rPr lang="en-US" altLang="ja-JP" dirty="0">
                <a:cs typeface="ＭＳ Ｐゴシック" charset="0"/>
              </a:rPr>
              <a:t>or </a:t>
            </a:r>
            <a:r>
              <a:rPr lang="en-US" altLang="ja-JP" b="1" dirty="0">
                <a:cs typeface="ＭＳ Ｐゴシック" charset="0"/>
              </a:rPr>
              <a:t>neutron </a:t>
            </a:r>
            <a:r>
              <a:rPr lang="en-US" altLang="ja-JP" dirty="0">
                <a:cs typeface="ＭＳ Ｐゴシック" charset="0"/>
              </a:rPr>
              <a:t>also has </a:t>
            </a:r>
            <a:r>
              <a:rPr lang="en-US" altLang="ja-JP" i="1" dirty="0">
                <a:cs typeface="ＭＳ Ｐゴシック" charset="0"/>
              </a:rPr>
              <a:t>s = </a:t>
            </a:r>
            <a:r>
              <a:rPr lang="en-US" altLang="ja-JP" dirty="0">
                <a:cs typeface="ＭＳ Ｐゴシック" charset="0"/>
              </a:rPr>
              <a:t>½.</a:t>
            </a:r>
          </a:p>
          <a:p>
            <a:r>
              <a:rPr lang="en-US" altLang="ja-JP" dirty="0">
                <a:cs typeface="ＭＳ Ｐゴシック" charset="0"/>
              </a:rPr>
              <a:t>A </a:t>
            </a:r>
            <a:r>
              <a:rPr lang="en-US" altLang="ja-JP" b="1" dirty="0">
                <a:cs typeface="ＭＳ Ｐゴシック" charset="0"/>
              </a:rPr>
              <a:t>photon </a:t>
            </a:r>
            <a:r>
              <a:rPr lang="en-US" altLang="ja-JP" dirty="0">
                <a:cs typeface="ＭＳ Ｐゴシック" charset="0"/>
              </a:rPr>
              <a:t>has </a:t>
            </a:r>
            <a:r>
              <a:rPr lang="en-US" altLang="ja-JP" i="1" dirty="0">
                <a:cs typeface="ＭＳ Ｐゴシック" charset="0"/>
              </a:rPr>
              <a:t>s = </a:t>
            </a:r>
            <a:r>
              <a:rPr lang="en-US" altLang="ja-JP" dirty="0">
                <a:cs typeface="ＭＳ Ｐゴシック" charset="0"/>
              </a:rPr>
              <a:t>1.</a:t>
            </a:r>
          </a:p>
        </p:txBody>
      </p:sp>
      <p:graphicFrame>
        <p:nvGraphicFramePr>
          <p:cNvPr id="2846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867920"/>
              </p:ext>
            </p:extLst>
          </p:nvPr>
        </p:nvGraphicFramePr>
        <p:xfrm>
          <a:off x="1163637" y="2895600"/>
          <a:ext cx="2570163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915" name="Equation" r:id="rId4" imgW="1104840" imgH="253800" progId="Equation.3">
                  <p:embed/>
                </p:oleObj>
              </mc:Choice>
              <mc:Fallback>
                <p:oleObj name="Equation" r:id="rId4" imgW="1104840" imgH="253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3637" y="2895600"/>
                        <a:ext cx="2570163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95970"/>
            <a:ext cx="9144000" cy="49377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8162"/>
            <a:ext cx="9144000" cy="4925568"/>
          </a:xfrm>
          <a:prstGeom prst="rect">
            <a:avLst/>
          </a:prstGeom>
        </p:spPr>
      </p:pic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229600" cy="868362"/>
          </a:xfrm>
        </p:spPr>
        <p:txBody>
          <a:bodyPr/>
          <a:lstStyle/>
          <a:p>
            <a:r>
              <a:rPr lang="en-US" altLang="ja-JP" dirty="0" smtClean="0">
                <a:cs typeface="ＭＳ Ｐゴシック" charset="0"/>
              </a:rPr>
              <a:t>Indistinguishability</a:t>
            </a:r>
            <a:endParaRPr lang="en-US" altLang="ja-JP" dirty="0">
              <a:cs typeface="ＭＳ Ｐゴシック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2066"/>
            <a:ext cx="9144000" cy="4925568"/>
          </a:xfrm>
          <a:prstGeom prst="rect">
            <a:avLst/>
          </a:prstGeom>
        </p:spPr>
      </p:pic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2057400"/>
          </a:xfrm>
        </p:spPr>
        <p:txBody>
          <a:bodyPr/>
          <a:lstStyle/>
          <a:p>
            <a:r>
              <a:rPr lang="en-US" altLang="ja-JP" dirty="0">
                <a:cs typeface="ＭＳ Ｐゴシック" charset="0"/>
              </a:rPr>
              <a:t>Because of the uncertainty in the position and momentum of a particle, in a microscopic scale, two particles of the same </a:t>
            </a:r>
            <a:r>
              <a:rPr lang="en-US" altLang="ja-JP" dirty="0" smtClean="0">
                <a:cs typeface="ＭＳ Ｐゴシック" charset="0"/>
              </a:rPr>
              <a:t>kind (such as two electrons) nearby are </a:t>
            </a:r>
            <a:r>
              <a:rPr lang="en-US" altLang="ja-JP" b="1" dirty="0">
                <a:cs typeface="ＭＳ Ｐゴシック" charset="0"/>
              </a:rPr>
              <a:t>indistinguishable</a:t>
            </a:r>
            <a:r>
              <a:rPr lang="en-US" altLang="ja-JP" dirty="0" smtClean="0">
                <a:cs typeface="ＭＳ Ｐゴシック" charset="0"/>
              </a:rPr>
              <a:t>.</a:t>
            </a:r>
            <a:endParaRPr lang="en-US" altLang="ja-JP" dirty="0"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cs typeface="ＭＳ Ｐゴシック" charset="0"/>
              </a:rPr>
              <a:t>Indistinguishability</a:t>
            </a:r>
            <a:endParaRPr lang="ja-JP" altLang="en-US" dirty="0">
              <a:cs typeface="ＭＳ Ｐゴシック" charset="0"/>
            </a:endParaRPr>
          </a:p>
        </p:txBody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>
                <a:cs typeface="ＭＳ Ｐゴシック" charset="0"/>
              </a:rPr>
              <a:t>The probability of finding </a:t>
            </a:r>
            <a:r>
              <a:rPr lang="en-US" altLang="ja-JP" dirty="0" smtClean="0">
                <a:cs typeface="ＭＳ Ｐゴシック" charset="0"/>
              </a:rPr>
              <a:t>particle 1 </a:t>
            </a:r>
            <a:r>
              <a:rPr lang="en-US" altLang="ja-JP" dirty="0">
                <a:cs typeface="ＭＳ Ｐゴシック" charset="0"/>
              </a:rPr>
              <a:t>at position </a:t>
            </a:r>
            <a:r>
              <a:rPr lang="en-US" altLang="ja-JP" b="1" dirty="0">
                <a:cs typeface="ＭＳ Ｐゴシック" charset="0"/>
              </a:rPr>
              <a:t>r</a:t>
            </a:r>
            <a:r>
              <a:rPr lang="en-US" altLang="ja-JP" baseline="-25000" dirty="0">
                <a:cs typeface="ＭＳ Ｐゴシック" charset="0"/>
              </a:rPr>
              <a:t>1</a:t>
            </a:r>
            <a:r>
              <a:rPr lang="en-US" altLang="ja-JP" dirty="0">
                <a:cs typeface="ＭＳ Ｐゴシック" charset="0"/>
              </a:rPr>
              <a:t> and </a:t>
            </a:r>
            <a:r>
              <a:rPr lang="en-US" altLang="ja-JP" dirty="0" smtClean="0">
                <a:cs typeface="ＭＳ Ｐゴシック" charset="0"/>
              </a:rPr>
              <a:t>particle 2 </a:t>
            </a:r>
            <a:r>
              <a:rPr lang="en-US" altLang="ja-JP" dirty="0">
                <a:cs typeface="ＭＳ Ｐゴシック" charset="0"/>
              </a:rPr>
              <a:t>at </a:t>
            </a:r>
            <a:r>
              <a:rPr lang="en-US" altLang="ja-JP" b="1" dirty="0">
                <a:cs typeface="ＭＳ Ｐゴシック" charset="0"/>
              </a:rPr>
              <a:t>r</a:t>
            </a:r>
            <a:r>
              <a:rPr lang="en-US" altLang="ja-JP" baseline="-25000" dirty="0">
                <a:cs typeface="ＭＳ Ｐゴシック" charset="0"/>
              </a:rPr>
              <a:t>2</a:t>
            </a:r>
            <a:r>
              <a:rPr lang="en-US" altLang="ja-JP" dirty="0">
                <a:cs typeface="ＭＳ Ｐゴシック" charset="0"/>
              </a:rPr>
              <a:t> is the same as that of finding </a:t>
            </a:r>
            <a:r>
              <a:rPr lang="en-US" altLang="ja-JP" dirty="0" smtClean="0">
                <a:cs typeface="ＭＳ Ｐゴシック" charset="0"/>
              </a:rPr>
              <a:t>particle 2 </a:t>
            </a:r>
            <a:r>
              <a:rPr lang="en-US" altLang="ja-JP" dirty="0">
                <a:cs typeface="ＭＳ Ｐゴシック" charset="0"/>
              </a:rPr>
              <a:t>at </a:t>
            </a:r>
            <a:r>
              <a:rPr lang="en-US" altLang="ja-JP" b="1" dirty="0">
                <a:cs typeface="ＭＳ Ｐゴシック" charset="0"/>
              </a:rPr>
              <a:t>r</a:t>
            </a:r>
            <a:r>
              <a:rPr lang="en-US" altLang="ja-JP" baseline="-25000" dirty="0">
                <a:cs typeface="ＭＳ Ｐゴシック" charset="0"/>
              </a:rPr>
              <a:t>1</a:t>
            </a:r>
            <a:r>
              <a:rPr lang="en-US" altLang="ja-JP" dirty="0">
                <a:cs typeface="ＭＳ Ｐゴシック" charset="0"/>
              </a:rPr>
              <a:t> and </a:t>
            </a:r>
            <a:r>
              <a:rPr lang="en-US" altLang="ja-JP" dirty="0" smtClean="0">
                <a:cs typeface="ＭＳ Ｐゴシック" charset="0"/>
              </a:rPr>
              <a:t>particle 1 </a:t>
            </a:r>
            <a:r>
              <a:rPr lang="en-US" altLang="ja-JP" dirty="0">
                <a:cs typeface="ＭＳ Ｐゴシック" charset="0"/>
              </a:rPr>
              <a:t>at </a:t>
            </a:r>
            <a:r>
              <a:rPr lang="en-US" altLang="ja-JP" b="1" dirty="0">
                <a:cs typeface="ＭＳ Ｐゴシック" charset="0"/>
              </a:rPr>
              <a:t>r</a:t>
            </a:r>
            <a:r>
              <a:rPr lang="en-US" altLang="ja-JP" baseline="-25000" dirty="0">
                <a:cs typeface="ＭＳ Ｐゴシック" charset="0"/>
              </a:rPr>
              <a:t>2</a:t>
            </a:r>
            <a:r>
              <a:rPr lang="en-US" altLang="ja-JP" dirty="0">
                <a:cs typeface="ＭＳ Ｐゴシック" charset="0"/>
              </a:rPr>
              <a:t> (otherwise we can distinguish the two).</a:t>
            </a:r>
          </a:p>
        </p:txBody>
      </p:sp>
      <p:graphicFrame>
        <p:nvGraphicFramePr>
          <p:cNvPr id="287748" name="Object 4"/>
          <p:cNvGraphicFramePr>
            <a:graphicFrameLocks noChangeAspect="1"/>
          </p:cNvGraphicFramePr>
          <p:nvPr/>
        </p:nvGraphicFramePr>
        <p:xfrm>
          <a:off x="1905000" y="3657600"/>
          <a:ext cx="5272088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410" name="Equation" r:id="rId4" imgW="1422360" imgH="279360" progId="Equation.3">
                  <p:embed/>
                </p:oleObj>
              </mc:Choice>
              <mc:Fallback>
                <p:oleObj name="Equation" r:id="rId4" imgW="1422360" imgH="2793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657600"/>
                        <a:ext cx="5272088" cy="1035050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774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1624319"/>
              </p:ext>
            </p:extLst>
          </p:nvPr>
        </p:nvGraphicFramePr>
        <p:xfrm>
          <a:off x="4876800" y="5791200"/>
          <a:ext cx="3586163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411" name="Equation" r:id="rId6" imgW="1218960" imgH="215640" progId="Equation.3">
                  <p:embed/>
                </p:oleObj>
              </mc:Choice>
              <mc:Fallback>
                <p:oleObj name="Equation" r:id="rId6" imgW="1218960" imgH="215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5791200"/>
                        <a:ext cx="3586163" cy="63500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775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102170"/>
              </p:ext>
            </p:extLst>
          </p:nvPr>
        </p:nvGraphicFramePr>
        <p:xfrm>
          <a:off x="457200" y="5791200"/>
          <a:ext cx="3846513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412" name="Equation" r:id="rId8" imgW="1307880" imgH="215640" progId="Equation.3">
                  <p:embed/>
                </p:oleObj>
              </mc:Choice>
              <mc:Fallback>
                <p:oleObj name="Equation" r:id="rId8" imgW="1307880" imgH="2156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791200"/>
                        <a:ext cx="3846513" cy="63500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7753" name="Text Box 9"/>
          <p:cNvSpPr txBox="1">
            <a:spLocks noChangeArrowheads="1"/>
          </p:cNvSpPr>
          <p:nvPr/>
        </p:nvSpPr>
        <p:spPr bwMode="auto">
          <a:xfrm>
            <a:off x="3165515" y="4703901"/>
            <a:ext cx="281297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ja-JP" sz="2000" dirty="0">
                <a:solidFill>
                  <a:srgbClr val="FF3300"/>
                </a:solidFill>
                <a:cs typeface="ＭＳ Ｐゴシック" charset="0"/>
              </a:rPr>
              <a:t>There are </a:t>
            </a:r>
            <a:r>
              <a:rPr lang="en-US" altLang="ja-JP" sz="2000" dirty="0" smtClean="0">
                <a:solidFill>
                  <a:srgbClr val="FF3300"/>
                </a:solidFill>
                <a:cs typeface="ＭＳ Ｐゴシック" charset="0"/>
              </a:rPr>
              <a:t>two </a:t>
            </a:r>
            <a:r>
              <a:rPr lang="en-US" altLang="ja-JP" sz="2000" dirty="0">
                <a:solidFill>
                  <a:srgbClr val="FF3300"/>
                </a:solidFill>
                <a:cs typeface="ＭＳ Ｐゴシック" charset="0"/>
              </a:rPr>
              <a:t>immediate possibilities</a:t>
            </a:r>
          </a:p>
        </p:txBody>
      </p:sp>
      <p:sp>
        <p:nvSpPr>
          <p:cNvPr id="10" name="Left Arrow 9"/>
          <p:cNvSpPr/>
          <p:nvPr/>
        </p:nvSpPr>
        <p:spPr>
          <a:xfrm rot="19158047">
            <a:off x="1938578" y="5027474"/>
            <a:ext cx="1524302" cy="381000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 rot="13087329">
            <a:off x="5646938" y="5051426"/>
            <a:ext cx="1706462" cy="381000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87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87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957" y="4309379"/>
            <a:ext cx="2767584" cy="2548128"/>
          </a:xfrm>
          <a:prstGeom prst="rect">
            <a:avLst/>
          </a:prstGeom>
        </p:spPr>
      </p:pic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cs typeface="ＭＳ Ｐゴシック" charset="0"/>
              </a:rPr>
              <a:t>Fermions</a:t>
            </a:r>
            <a:endParaRPr lang="ja-JP" altLang="en-US" dirty="0">
              <a:cs typeface="ＭＳ Ｐゴシック" charset="0"/>
            </a:endParaRPr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910137"/>
          </a:xfrm>
        </p:spPr>
        <p:txBody>
          <a:bodyPr/>
          <a:lstStyle/>
          <a:p>
            <a:r>
              <a:rPr lang="en-US" altLang="ja-JP" b="1" dirty="0">
                <a:cs typeface="ＭＳ Ｐゴシック" charset="0"/>
              </a:rPr>
              <a:t>Possibility 1</a:t>
            </a:r>
            <a:r>
              <a:rPr lang="en-US" altLang="ja-JP" b="1" dirty="0" smtClean="0">
                <a:cs typeface="ＭＳ Ｐゴシック" charset="0"/>
              </a:rPr>
              <a:t>:</a:t>
            </a:r>
            <a:r>
              <a:rPr lang="en-US" altLang="ja-JP" dirty="0" smtClean="0">
                <a:cs typeface="ＭＳ Ｐゴシック" charset="0"/>
              </a:rPr>
              <a:t> </a:t>
            </a:r>
            <a:r>
              <a:rPr lang="en-US" altLang="ja-JP" dirty="0">
                <a:cs typeface="ＭＳ Ｐゴシック" charset="0"/>
              </a:rPr>
              <a:t/>
            </a:r>
            <a:br>
              <a:rPr lang="en-US" altLang="ja-JP" dirty="0">
                <a:cs typeface="ＭＳ Ｐゴシック" charset="0"/>
              </a:rPr>
            </a:br>
            <a:r>
              <a:rPr lang="en-US" altLang="ja-JP" b="1" dirty="0" smtClean="0">
                <a:cs typeface="ＭＳ Ｐゴシック" charset="0"/>
              </a:rPr>
              <a:t>Fermions: </a:t>
            </a:r>
            <a:r>
              <a:rPr lang="en-US" altLang="ja-JP" dirty="0">
                <a:cs typeface="ＭＳ Ｐゴシック" charset="0"/>
              </a:rPr>
              <a:t>p</a:t>
            </a:r>
            <a:r>
              <a:rPr lang="en-US" altLang="ja-JP" dirty="0" smtClean="0">
                <a:cs typeface="ＭＳ Ｐゴシック" charset="0"/>
              </a:rPr>
              <a:t>articles having half integer spin quantum numbers (such as electrons).</a:t>
            </a:r>
          </a:p>
          <a:p>
            <a:r>
              <a:rPr lang="en-US" altLang="ja-JP" dirty="0" smtClean="0">
                <a:cs typeface="ＭＳ Ｐゴシック" charset="0"/>
              </a:rPr>
              <a:t>Two fermions of the same spin </a:t>
            </a:r>
            <a:r>
              <a:rPr lang="en-US" altLang="ja-JP" i="1" dirty="0" smtClean="0">
                <a:cs typeface="ＭＳ Ｐゴシック" charset="0"/>
              </a:rPr>
              <a:t>cannot </a:t>
            </a:r>
            <a:r>
              <a:rPr lang="en-US" altLang="ja-JP" dirty="0">
                <a:cs typeface="ＭＳ Ｐゴシック" charset="0"/>
              </a:rPr>
              <a:t>occupy the same position in </a:t>
            </a:r>
            <a:r>
              <a:rPr lang="en-US" altLang="ja-JP" dirty="0" smtClean="0">
                <a:cs typeface="ＭＳ Ｐゴシック" charset="0"/>
              </a:rPr>
              <a:t>space (</a:t>
            </a:r>
            <a:r>
              <a:rPr lang="en-US" altLang="ja-JP" b="1" dirty="0" smtClean="0">
                <a:cs typeface="ＭＳ Ｐゴシック" charset="0"/>
              </a:rPr>
              <a:t>Pauli exclusion principle</a:t>
            </a:r>
            <a:r>
              <a:rPr lang="en-US" altLang="ja-JP" dirty="0" smtClean="0">
                <a:cs typeface="ＭＳ Ｐゴシック" charset="0"/>
              </a:rPr>
              <a:t>). They form matter.</a:t>
            </a:r>
            <a:endParaRPr lang="en-US" altLang="ja-JP" b="1" dirty="0">
              <a:cs typeface="ＭＳ Ｐゴシック" charset="0"/>
            </a:endParaRPr>
          </a:p>
        </p:txBody>
      </p:sp>
      <p:graphicFrame>
        <p:nvGraphicFramePr>
          <p:cNvPr id="28877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9198700"/>
              </p:ext>
            </p:extLst>
          </p:nvPr>
        </p:nvGraphicFramePr>
        <p:xfrm>
          <a:off x="1134110" y="4710318"/>
          <a:ext cx="3149600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386" name="Equation" r:id="rId5" imgW="1143000" imgH="203200" progId="Equation.DSMT4">
                  <p:embed/>
                </p:oleObj>
              </mc:Choice>
              <mc:Fallback>
                <p:oleObj name="Equation" r:id="rId5" imgW="11430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4110" y="4710318"/>
                        <a:ext cx="3149600" cy="560388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7595455"/>
              </p:ext>
            </p:extLst>
          </p:nvPr>
        </p:nvGraphicFramePr>
        <p:xfrm>
          <a:off x="3352800" y="1447800"/>
          <a:ext cx="3846513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387" name="Equation" r:id="rId7" imgW="1307880" imgH="215640" progId="Equation.3">
                  <p:embed/>
                </p:oleObj>
              </mc:Choice>
              <mc:Fallback>
                <p:oleObj name="Equation" r:id="rId7" imgW="13078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1447800"/>
                        <a:ext cx="3846513" cy="63500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599116"/>
              </p:ext>
            </p:extLst>
          </p:nvPr>
        </p:nvGraphicFramePr>
        <p:xfrm>
          <a:off x="1746885" y="5583443"/>
          <a:ext cx="1924050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388" name="Equation" r:id="rId9" imgW="698500" imgH="203200" progId="Equation.DSMT4">
                  <p:embed/>
                </p:oleObj>
              </mc:Choice>
              <mc:Fallback>
                <p:oleObj name="Equation" r:id="rId9" imgW="698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885" y="5583443"/>
                        <a:ext cx="1924050" cy="560388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Left Arrow 14"/>
          <p:cNvSpPr/>
          <p:nvPr/>
        </p:nvSpPr>
        <p:spPr>
          <a:xfrm rot="20156582">
            <a:off x="7239542" y="1393671"/>
            <a:ext cx="838200" cy="381000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Arrow 15"/>
          <p:cNvSpPr/>
          <p:nvPr/>
        </p:nvSpPr>
        <p:spPr>
          <a:xfrm rot="20021017">
            <a:off x="4324728" y="4583381"/>
            <a:ext cx="838200" cy="381000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Arrow 16"/>
          <p:cNvSpPr/>
          <p:nvPr/>
        </p:nvSpPr>
        <p:spPr>
          <a:xfrm rot="20021017">
            <a:off x="3734813" y="5534931"/>
            <a:ext cx="838200" cy="381000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675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500" i="1" dirty="0" smtClean="0">
                <a:cs typeface="ＭＳ Ｐゴシック" charset="0"/>
              </a:rPr>
              <a:t>z</a:t>
            </a:r>
            <a:r>
              <a:rPr lang="en-US" altLang="ja-JP" sz="3500" dirty="0" smtClean="0">
                <a:cs typeface="ＭＳ Ｐゴシック" charset="0"/>
              </a:rPr>
              <a:t>-component angular momentum</a:t>
            </a:r>
            <a:endParaRPr lang="en-US" altLang="ja-JP" sz="3500" dirty="0">
              <a:cs typeface="ＭＳ Ｐゴシック" charset="0"/>
            </a:endParaRPr>
          </a:p>
        </p:txBody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>
                <a:cs typeface="ＭＳ Ｐゴシック" charset="0"/>
              </a:rPr>
              <a:t>The </a:t>
            </a:r>
            <a:r>
              <a:rPr lang="en-US" altLang="ja-JP" i="1" dirty="0">
                <a:cs typeface="ＭＳ Ｐゴシック" charset="0"/>
              </a:rPr>
              <a:t>z</a:t>
            </a:r>
            <a:r>
              <a:rPr lang="en-US" altLang="ja-JP" dirty="0">
                <a:cs typeface="ＭＳ Ｐゴシック" charset="0"/>
              </a:rPr>
              <a:t>-component of the angular momentum operator depends only on </a:t>
            </a:r>
            <a:r>
              <a:rPr lang="el-GR" altLang="ja-JP" i="1" dirty="0">
                <a:cs typeface="Arial" charset="0"/>
              </a:rPr>
              <a:t>φ</a:t>
            </a:r>
            <a:endParaRPr lang="en-US" altLang="ja-JP" i="1" dirty="0">
              <a:cs typeface="Arial" charset="0"/>
            </a:endParaRPr>
          </a:p>
          <a:p>
            <a:endParaRPr lang="en-US" altLang="ja-JP" i="1" dirty="0">
              <a:cs typeface="Arial" charset="0"/>
            </a:endParaRPr>
          </a:p>
          <a:p>
            <a:endParaRPr lang="en-US" altLang="ja-JP" i="1" dirty="0">
              <a:cs typeface="Arial" charset="0"/>
            </a:endParaRPr>
          </a:p>
          <a:p>
            <a:r>
              <a:rPr lang="en-US" altLang="ja-JP" dirty="0">
                <a:cs typeface="Arial" charset="0"/>
              </a:rPr>
              <a:t>The </a:t>
            </a:r>
            <a:r>
              <a:rPr lang="en-US" altLang="ja-JP" dirty="0" smtClean="0">
                <a:cs typeface="Arial" charset="0"/>
              </a:rPr>
              <a:t>particle-on-a-sphere wave </a:t>
            </a:r>
            <a:r>
              <a:rPr lang="en-US" altLang="ja-JP" dirty="0">
                <a:cs typeface="Arial" charset="0"/>
              </a:rPr>
              <a:t>function is the </a:t>
            </a:r>
            <a:r>
              <a:rPr lang="en-US" altLang="ja-JP" dirty="0" err="1">
                <a:cs typeface="Arial" charset="0"/>
              </a:rPr>
              <a:t>eigenfunction</a:t>
            </a:r>
            <a:r>
              <a:rPr lang="en-US" altLang="ja-JP" dirty="0">
                <a:cs typeface="Arial" charset="0"/>
              </a:rPr>
              <a:t> of the </a:t>
            </a:r>
            <a:r>
              <a:rPr lang="en-US" altLang="ja-JP" i="1" dirty="0" err="1">
                <a:cs typeface="Arial" charset="0"/>
              </a:rPr>
              <a:t>l</a:t>
            </a:r>
            <a:r>
              <a:rPr lang="en-US" altLang="ja-JP" i="1" baseline="-25000" dirty="0" err="1">
                <a:cs typeface="Arial" charset="0"/>
              </a:rPr>
              <a:t>z</a:t>
            </a:r>
            <a:r>
              <a:rPr lang="en-US" altLang="ja-JP" dirty="0">
                <a:cs typeface="Arial" charset="0"/>
              </a:rPr>
              <a:t> operator.</a:t>
            </a:r>
            <a:endParaRPr lang="el-GR" altLang="ja-JP" dirty="0">
              <a:cs typeface="Arial" charset="0"/>
            </a:endParaRPr>
          </a:p>
        </p:txBody>
      </p:sp>
      <p:graphicFrame>
        <p:nvGraphicFramePr>
          <p:cNvPr id="2734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8266139"/>
              </p:ext>
            </p:extLst>
          </p:nvPr>
        </p:nvGraphicFramePr>
        <p:xfrm>
          <a:off x="3505200" y="2743200"/>
          <a:ext cx="1727200" cy="101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967" name="Equation" r:id="rId4" imgW="711200" imgH="419100" progId="Equation.DSMT4">
                  <p:embed/>
                </p:oleObj>
              </mc:Choice>
              <mc:Fallback>
                <p:oleObj name="Equation" r:id="rId4" imgW="711200" imgH="4191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2743200"/>
                        <a:ext cx="1727200" cy="1017588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34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957997"/>
              </p:ext>
            </p:extLst>
          </p:nvPr>
        </p:nvGraphicFramePr>
        <p:xfrm>
          <a:off x="609600" y="4953000"/>
          <a:ext cx="7772400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968" name="Equation" r:id="rId6" imgW="2781000" imgH="266400" progId="Equation.3">
                  <p:embed/>
                </p:oleObj>
              </mc:Choice>
              <mc:Fallback>
                <p:oleObj name="Equation" r:id="rId6" imgW="2781000" imgH="2664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953000"/>
                        <a:ext cx="7772400" cy="746125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3414" name="AutoShape 6"/>
          <p:cNvSpPr>
            <a:spLocks/>
          </p:cNvSpPr>
          <p:nvPr/>
        </p:nvSpPr>
        <p:spPr bwMode="auto">
          <a:xfrm rot="16200000">
            <a:off x="6653213" y="5372100"/>
            <a:ext cx="228600" cy="762000"/>
          </a:xfrm>
          <a:prstGeom prst="leftBrace">
            <a:avLst>
              <a:gd name="adj1" fmla="val 27778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3415" name="Text Box 7"/>
          <p:cNvSpPr txBox="1">
            <a:spLocks noChangeArrowheads="1"/>
          </p:cNvSpPr>
          <p:nvPr/>
        </p:nvSpPr>
        <p:spPr bwMode="auto">
          <a:xfrm>
            <a:off x="6019800" y="5867400"/>
            <a:ext cx="152923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ja-JP" sz="2000" dirty="0">
                <a:solidFill>
                  <a:srgbClr val="FF3300"/>
                </a:solidFill>
                <a:cs typeface="ＭＳ Ｐゴシック" charset="0"/>
              </a:rPr>
              <a:t>Angular </a:t>
            </a:r>
            <a:endParaRPr lang="en-US" altLang="ja-JP" sz="2000" dirty="0" smtClean="0">
              <a:solidFill>
                <a:srgbClr val="FF3300"/>
              </a:solidFill>
              <a:cs typeface="ＭＳ Ｐゴシック" charset="0"/>
            </a:endParaRPr>
          </a:p>
          <a:p>
            <a:pPr algn="ctr"/>
            <a:r>
              <a:rPr lang="en-US" altLang="ja-JP" sz="2000" dirty="0" smtClean="0">
                <a:solidFill>
                  <a:srgbClr val="FF3300"/>
                </a:solidFill>
                <a:cs typeface="ＭＳ Ｐゴシック" charset="0"/>
              </a:rPr>
              <a:t>momentum</a:t>
            </a:r>
            <a:endParaRPr lang="el-GR" altLang="ja-JP" sz="2000" i="1" dirty="0">
              <a:solidFill>
                <a:srgbClr val="FF3300"/>
              </a:solidFill>
              <a:cs typeface="Arial" charset="0"/>
            </a:endParaRPr>
          </a:p>
        </p:txBody>
      </p:sp>
      <p:graphicFrame>
        <p:nvGraphicFramePr>
          <p:cNvPr id="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7790532"/>
              </p:ext>
            </p:extLst>
          </p:nvPr>
        </p:nvGraphicFramePr>
        <p:xfrm>
          <a:off x="5029200" y="5867400"/>
          <a:ext cx="7810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969" name="Equation" r:id="rId8" imgW="279400" imgH="190500" progId="Equation.DSMT4">
                  <p:embed/>
                </p:oleObj>
              </mc:Choice>
              <mc:Fallback>
                <p:oleObj name="Equation" r:id="rId8" imgW="2794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5867400"/>
                        <a:ext cx="781050" cy="533400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AutoShape 6"/>
          <p:cNvSpPr>
            <a:spLocks/>
          </p:cNvSpPr>
          <p:nvPr/>
        </p:nvSpPr>
        <p:spPr bwMode="auto">
          <a:xfrm rot="16200000">
            <a:off x="5295900" y="5219700"/>
            <a:ext cx="228600" cy="1066800"/>
          </a:xfrm>
          <a:prstGeom prst="leftBrace">
            <a:avLst>
              <a:gd name="adj1" fmla="val 27778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eft Arrow 9"/>
          <p:cNvSpPr/>
          <p:nvPr/>
        </p:nvSpPr>
        <p:spPr>
          <a:xfrm rot="20274278">
            <a:off x="5391150" y="2963054"/>
            <a:ext cx="838200" cy="381000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 rot="7237354">
            <a:off x="3664772" y="5978605"/>
            <a:ext cx="838200" cy="381000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 rot="3056043">
            <a:off x="7538340" y="5899759"/>
            <a:ext cx="838200" cy="381000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889" y="4010298"/>
            <a:ext cx="3962400" cy="2804160"/>
          </a:xfrm>
          <a:prstGeom prst="rect">
            <a:avLst/>
          </a:prstGeom>
        </p:spPr>
      </p:pic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cs typeface="ＭＳ Ｐゴシック" charset="0"/>
              </a:rPr>
              <a:t>Bosons</a:t>
            </a:r>
            <a:endParaRPr lang="ja-JP" altLang="en-US" dirty="0">
              <a:cs typeface="ＭＳ Ｐゴシック" charset="0"/>
            </a:endParaRPr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910137"/>
          </a:xfrm>
        </p:spPr>
        <p:txBody>
          <a:bodyPr/>
          <a:lstStyle/>
          <a:p>
            <a:r>
              <a:rPr lang="en-US" altLang="ja-JP" b="1" dirty="0">
                <a:cs typeface="ＭＳ Ｐゴシック" charset="0"/>
              </a:rPr>
              <a:t>Possibility </a:t>
            </a:r>
            <a:r>
              <a:rPr lang="en-US" altLang="ja-JP" b="1" dirty="0" smtClean="0">
                <a:cs typeface="ＭＳ Ｐゴシック" charset="0"/>
              </a:rPr>
              <a:t>2:</a:t>
            </a:r>
            <a:r>
              <a:rPr lang="en-US" altLang="ja-JP" dirty="0" smtClean="0">
                <a:cs typeface="ＭＳ Ｐゴシック" charset="0"/>
              </a:rPr>
              <a:t> </a:t>
            </a:r>
            <a:r>
              <a:rPr lang="en-US" altLang="ja-JP" dirty="0">
                <a:cs typeface="ＭＳ Ｐゴシック" charset="0"/>
              </a:rPr>
              <a:t/>
            </a:r>
            <a:br>
              <a:rPr lang="en-US" altLang="ja-JP" dirty="0">
                <a:cs typeface="ＭＳ Ｐゴシック" charset="0"/>
              </a:rPr>
            </a:br>
            <a:r>
              <a:rPr lang="en-US" altLang="ja-JP" b="1" dirty="0" smtClean="0">
                <a:cs typeface="ＭＳ Ｐゴシック" charset="0"/>
              </a:rPr>
              <a:t>Bosons: </a:t>
            </a:r>
            <a:r>
              <a:rPr lang="en-US" altLang="ja-JP" dirty="0" smtClean="0">
                <a:cs typeface="ＭＳ Ｐゴシック" charset="0"/>
              </a:rPr>
              <a:t>particles having full integer spin quantum numbers (such as photons).</a:t>
            </a:r>
          </a:p>
          <a:p>
            <a:r>
              <a:rPr lang="en-US" altLang="ja-JP" dirty="0" smtClean="0">
                <a:cs typeface="ＭＳ Ｐゴシック" charset="0"/>
              </a:rPr>
              <a:t>Two bosons </a:t>
            </a:r>
            <a:r>
              <a:rPr lang="en-US" altLang="ja-JP" i="1" dirty="0">
                <a:cs typeface="ＭＳ Ｐゴシック" charset="0"/>
              </a:rPr>
              <a:t>can </a:t>
            </a:r>
            <a:r>
              <a:rPr lang="en-US" altLang="ja-JP" dirty="0">
                <a:cs typeface="ＭＳ Ｐゴシック" charset="0"/>
              </a:rPr>
              <a:t>occupy the same position in space </a:t>
            </a:r>
            <a:r>
              <a:rPr lang="en-US" altLang="ja-JP" dirty="0" smtClean="0">
                <a:cs typeface="ＭＳ Ｐゴシック" charset="0"/>
              </a:rPr>
              <a:t>(e.g., photons </a:t>
            </a:r>
            <a:r>
              <a:rPr lang="en-US" altLang="ja-JP" dirty="0">
                <a:cs typeface="ＭＳ Ｐゴシック" charset="0"/>
              </a:rPr>
              <a:t>can </a:t>
            </a:r>
            <a:r>
              <a:rPr lang="en-US" altLang="ja-JP" dirty="0" smtClean="0">
                <a:cs typeface="ＭＳ Ｐゴシック" charset="0"/>
              </a:rPr>
              <a:t>overlap). They tend to mediate fundamental interactions.</a:t>
            </a:r>
            <a:endParaRPr lang="en-US" altLang="ja-JP" b="1" dirty="0">
              <a:cs typeface="ＭＳ Ｐゴシック" charset="0"/>
            </a:endParaRPr>
          </a:p>
        </p:txBody>
      </p:sp>
      <p:graphicFrame>
        <p:nvGraphicFramePr>
          <p:cNvPr id="28877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4484234"/>
              </p:ext>
            </p:extLst>
          </p:nvPr>
        </p:nvGraphicFramePr>
        <p:xfrm>
          <a:off x="1371600" y="5257800"/>
          <a:ext cx="2870200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219" name="Equation" r:id="rId5" imgW="1041400" imgH="203200" progId="Equation.DSMT4">
                  <p:embed/>
                </p:oleObj>
              </mc:Choice>
              <mc:Fallback>
                <p:oleObj name="Equation" r:id="rId5" imgW="1041400" imgH="203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5257800"/>
                        <a:ext cx="2870200" cy="560387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2071908"/>
              </p:ext>
            </p:extLst>
          </p:nvPr>
        </p:nvGraphicFramePr>
        <p:xfrm>
          <a:off x="3352800" y="1447800"/>
          <a:ext cx="3586163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220" name="Equation" r:id="rId7" imgW="1218960" imgH="215640" progId="Equation.3">
                  <p:embed/>
                </p:oleObj>
              </mc:Choice>
              <mc:Fallback>
                <p:oleObj name="Equation" r:id="rId7" imgW="12189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1447800"/>
                        <a:ext cx="3586163" cy="63500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eft Arrow 7"/>
          <p:cNvSpPr/>
          <p:nvPr/>
        </p:nvSpPr>
        <p:spPr>
          <a:xfrm rot="20156582">
            <a:off x="7006343" y="1432539"/>
            <a:ext cx="838200" cy="381000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 rot="12261477">
            <a:off x="495301" y="5140296"/>
            <a:ext cx="838200" cy="381000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229600" cy="639762"/>
          </a:xfrm>
        </p:spPr>
        <p:txBody>
          <a:bodyPr/>
          <a:lstStyle/>
          <a:p>
            <a:r>
              <a:rPr lang="en-US" altLang="ja-JP" dirty="0" smtClean="0">
                <a:cs typeface="ＭＳ Ｐゴシック" charset="0"/>
              </a:rPr>
              <a:t>Caveat</a:t>
            </a:r>
            <a:endParaRPr lang="en-US" altLang="ja-JP" dirty="0">
              <a:cs typeface="ＭＳ Ｐゴシック" charset="0"/>
            </a:endParaRP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4411662"/>
          </a:xfrm>
        </p:spPr>
        <p:txBody>
          <a:bodyPr/>
          <a:lstStyle/>
          <a:p>
            <a:r>
              <a:rPr lang="en-US" altLang="ja-JP" dirty="0" smtClean="0">
                <a:cs typeface="ＭＳ Ｐゴシック" charset="0"/>
              </a:rPr>
              <a:t>The origins of </a:t>
            </a:r>
            <a:r>
              <a:rPr lang="en-US" altLang="ja-JP" b="1" dirty="0" smtClean="0">
                <a:cs typeface="ＭＳ Ｐゴシック" charset="0"/>
              </a:rPr>
              <a:t>spin</a:t>
            </a:r>
            <a:r>
              <a:rPr lang="en-US" altLang="ja-JP" dirty="0" smtClean="0">
                <a:cs typeface="ＭＳ Ｐゴシック" charset="0"/>
              </a:rPr>
              <a:t>, </a:t>
            </a:r>
            <a:r>
              <a:rPr lang="en-US" altLang="ja-JP" b="1" dirty="0" smtClean="0">
                <a:cs typeface="ＭＳ Ｐゴシック" charset="0"/>
              </a:rPr>
              <a:t>fermions</a:t>
            </a:r>
            <a:r>
              <a:rPr lang="en-US" altLang="ja-JP" dirty="0" smtClean="0">
                <a:cs typeface="ＭＳ Ｐゴシック" charset="0"/>
              </a:rPr>
              <a:t>, and </a:t>
            </a:r>
            <a:r>
              <a:rPr lang="en-US" altLang="ja-JP" b="1" dirty="0" smtClean="0">
                <a:cs typeface="ＭＳ Ｐゴシック" charset="0"/>
              </a:rPr>
              <a:t>bosons</a:t>
            </a:r>
            <a:r>
              <a:rPr lang="en-US" altLang="ja-JP" dirty="0" smtClean="0">
                <a:cs typeface="ＭＳ Ｐゴシック" charset="0"/>
              </a:rPr>
              <a:t> are beyond</a:t>
            </a:r>
            <a:r>
              <a:rPr lang="en-US" altLang="ja-JP" b="1" dirty="0" smtClean="0">
                <a:cs typeface="ＭＳ Ｐゴシック" charset="0"/>
              </a:rPr>
              <a:t> </a:t>
            </a:r>
            <a:r>
              <a:rPr lang="en-US" altLang="ja-JP" dirty="0" smtClean="0">
                <a:cs typeface="ＭＳ Ｐゴシック" charset="0"/>
              </a:rPr>
              <a:t>the scope of quantum chemistry.</a:t>
            </a:r>
            <a:endParaRPr lang="en-US" altLang="ja-JP" dirty="0">
              <a:cs typeface="ＭＳ Ｐゴシック" charset="0"/>
            </a:endParaRPr>
          </a:p>
          <a:p>
            <a:r>
              <a:rPr lang="en-US" altLang="ja-JP" dirty="0">
                <a:cs typeface="ＭＳ Ｐゴシック" charset="0"/>
              </a:rPr>
              <a:t>However, </a:t>
            </a:r>
            <a:r>
              <a:rPr lang="en-US" altLang="ja-JP" dirty="0" smtClean="0">
                <a:cs typeface="ＭＳ Ｐゴシック" charset="0"/>
              </a:rPr>
              <a:t>spin </a:t>
            </a:r>
            <a:r>
              <a:rPr lang="en-US" altLang="ja-JP" dirty="0">
                <a:cs typeface="ＭＳ Ｐゴシック" charset="0"/>
              </a:rPr>
              <a:t>and </a:t>
            </a:r>
            <a:r>
              <a:rPr lang="en-US" altLang="ja-JP" dirty="0" smtClean="0">
                <a:cs typeface="ＭＳ Ｐゴシック" charset="0"/>
              </a:rPr>
              <a:t>the Pauli </a:t>
            </a:r>
            <a:r>
              <a:rPr lang="en-US" altLang="ja-JP" dirty="0">
                <a:cs typeface="ＭＳ Ｐゴシック" charset="0"/>
              </a:rPr>
              <a:t>exclusion principle </a:t>
            </a:r>
            <a:r>
              <a:rPr lang="en-US" altLang="ja-JP" dirty="0" smtClean="0">
                <a:cs typeface="ＭＳ Ｐゴシック" charset="0"/>
              </a:rPr>
              <a:t>for electrons (as fermions) are a </a:t>
            </a:r>
            <a:r>
              <a:rPr lang="en-US" altLang="ja-JP" b="1" dirty="0" smtClean="0">
                <a:cs typeface="ＭＳ Ｐゴシック" charset="0"/>
              </a:rPr>
              <a:t>crucial element </a:t>
            </a:r>
            <a:r>
              <a:rPr lang="en-US" altLang="ja-JP" b="1" smtClean="0">
                <a:cs typeface="ＭＳ Ｐゴシック" charset="0"/>
              </a:rPr>
              <a:t>of the whole </a:t>
            </a:r>
            <a:r>
              <a:rPr lang="en-US" altLang="ja-JP" b="1" dirty="0" smtClean="0">
                <a:cs typeface="ＭＳ Ｐゴシック" charset="0"/>
              </a:rPr>
              <a:t>chemistry.</a:t>
            </a:r>
            <a:endParaRPr lang="en-US" altLang="ja-JP" dirty="0" smtClean="0">
              <a:cs typeface="ＭＳ Ｐゴシック" charset="0"/>
            </a:endParaRPr>
          </a:p>
          <a:p>
            <a:r>
              <a:rPr lang="en-US" altLang="ja-JP" dirty="0" smtClean="0">
                <a:cs typeface="ＭＳ Ｐゴシック" charset="0"/>
              </a:rPr>
              <a:t>We treat these </a:t>
            </a:r>
            <a:r>
              <a:rPr lang="en-US" altLang="ja-JP" dirty="0">
                <a:cs typeface="ＭＳ Ｐゴシック" charset="0"/>
              </a:rPr>
              <a:t>as external </a:t>
            </a:r>
            <a:r>
              <a:rPr lang="en-US" altLang="ja-JP" dirty="0" smtClean="0">
                <a:cs typeface="ＭＳ Ｐゴシック" charset="0"/>
              </a:rPr>
              <a:t>postulates.</a:t>
            </a:r>
          </a:p>
          <a:p>
            <a:pPr marL="0" indent="0">
              <a:buNone/>
            </a:pPr>
            <a:endParaRPr lang="en-US" altLang="ja-JP" dirty="0">
              <a:cs typeface="ＭＳ Ｐゴシック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06021" y="6024102"/>
            <a:ext cx="24081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Satyendra</a:t>
            </a:r>
            <a:r>
              <a:rPr lang="en-US" dirty="0" smtClean="0"/>
              <a:t> </a:t>
            </a:r>
            <a:r>
              <a:rPr lang="en-US" dirty="0" err="1" smtClean="0"/>
              <a:t>Nath</a:t>
            </a:r>
            <a:r>
              <a:rPr lang="en-US" dirty="0" smtClean="0"/>
              <a:t> Bose</a:t>
            </a:r>
          </a:p>
          <a:p>
            <a:pPr algn="ctr"/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Public 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domain 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image from Wikipedia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62280" y="6024102"/>
            <a:ext cx="1844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Enrico Fermi</a:t>
            </a:r>
          </a:p>
          <a:p>
            <a:pPr algn="ctr"/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Public 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domain 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image from Wikipedia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09200" y="6037165"/>
            <a:ext cx="1844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Wolfgang Pauli</a:t>
            </a:r>
          </a:p>
          <a:p>
            <a:pPr algn="ctr"/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Public 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domain 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image from Wikipedia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385" y="3868783"/>
            <a:ext cx="1493520" cy="2133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523" y="3860039"/>
            <a:ext cx="1597152" cy="2133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048" y="3847847"/>
            <a:ext cx="1712976" cy="2145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cs typeface="ＭＳ Ｐゴシック" charset="0"/>
              </a:rPr>
              <a:t>Challenge </a:t>
            </a:r>
            <a:r>
              <a:rPr lang="en-US" altLang="ja-JP" dirty="0" smtClean="0">
                <a:cs typeface="ＭＳ Ｐゴシック" charset="0"/>
              </a:rPr>
              <a:t>homework </a:t>
            </a:r>
            <a:r>
              <a:rPr lang="en-US" altLang="ja-JP" dirty="0">
                <a:cs typeface="ＭＳ Ｐゴシック" charset="0"/>
              </a:rPr>
              <a:t>#</a:t>
            </a:r>
            <a:r>
              <a:rPr lang="en-US" altLang="ja-JP" dirty="0" smtClean="0">
                <a:cs typeface="ＭＳ Ｐゴシック" charset="0"/>
              </a:rPr>
              <a:t>3</a:t>
            </a:r>
            <a:endParaRPr lang="ja-JP" altLang="en-US" dirty="0">
              <a:cs typeface="ＭＳ Ｐゴシック" charset="0"/>
            </a:endParaRPr>
          </a:p>
        </p:txBody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910137"/>
          </a:xfrm>
        </p:spPr>
        <p:txBody>
          <a:bodyPr/>
          <a:lstStyle/>
          <a:p>
            <a:r>
              <a:rPr lang="en-US" altLang="ja-JP" dirty="0" smtClean="0">
                <a:cs typeface="ＭＳ Ｐゴシック" charset="0"/>
              </a:rPr>
              <a:t>Find the origin of spins. Explain why the spin quantum number of an electron, proton, and neutron is ½, whereas that of a photon is 1.</a:t>
            </a:r>
          </a:p>
          <a:p>
            <a:r>
              <a:rPr lang="en-US" altLang="ja-JP" dirty="0" smtClean="0">
                <a:cs typeface="ＭＳ Ｐゴシック" charset="0"/>
              </a:rPr>
              <a:t>Explain why particles with half integer spin quantum numbers are fermions and have wave functions that are anti-symmetric with respect to particle interchange. Explain why particles with full integer spin quantum numbers are bosons and their wave functions are symmetric with respect to interchange.</a:t>
            </a:r>
            <a:endParaRPr lang="en-US" altLang="ja-JP" dirty="0"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43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500" dirty="0" smtClean="0">
                <a:cs typeface="ＭＳ Ｐゴシック" charset="0"/>
              </a:rPr>
              <a:t>Total angular momentum</a:t>
            </a:r>
            <a:endParaRPr lang="en-US" altLang="ja-JP" sz="3500" dirty="0">
              <a:cs typeface="ＭＳ Ｐゴシック" charset="0"/>
            </a:endParaRPr>
          </a:p>
        </p:txBody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>
                <a:cs typeface="ＭＳ Ｐゴシック" charset="0"/>
              </a:rPr>
              <a:t>The </a:t>
            </a:r>
            <a:r>
              <a:rPr lang="en-US" altLang="ja-JP" dirty="0" smtClean="0">
                <a:cs typeface="ＭＳ Ｐゴシック" charset="0"/>
              </a:rPr>
              <a:t>total </a:t>
            </a:r>
            <a:r>
              <a:rPr lang="en-US" altLang="ja-JP" dirty="0">
                <a:cs typeface="ＭＳ Ｐゴシック" charset="0"/>
              </a:rPr>
              <a:t>angular momentum </a:t>
            </a:r>
            <a:r>
              <a:rPr lang="en-US" altLang="ja-JP" dirty="0" smtClean="0">
                <a:cs typeface="ＭＳ Ｐゴシック" charset="0"/>
              </a:rPr>
              <a:t>operator is</a:t>
            </a:r>
            <a:endParaRPr lang="en-US" altLang="ja-JP" i="1" dirty="0">
              <a:cs typeface="Arial" charset="0"/>
            </a:endParaRPr>
          </a:p>
          <a:p>
            <a:endParaRPr lang="en-US" altLang="ja-JP" i="1" dirty="0">
              <a:cs typeface="Arial" charset="0"/>
            </a:endParaRPr>
          </a:p>
          <a:p>
            <a:endParaRPr lang="en-US" altLang="ja-JP" i="1" dirty="0">
              <a:cs typeface="Arial" charset="0"/>
            </a:endParaRPr>
          </a:p>
          <a:p>
            <a:endParaRPr lang="en-US" altLang="ja-JP" dirty="0" smtClean="0">
              <a:cs typeface="Arial" charset="0"/>
            </a:endParaRPr>
          </a:p>
          <a:p>
            <a:endParaRPr lang="el-GR" altLang="ja-JP" dirty="0">
              <a:cs typeface="Arial" charset="0"/>
            </a:endParaRPr>
          </a:p>
        </p:txBody>
      </p:sp>
      <p:graphicFrame>
        <p:nvGraphicFramePr>
          <p:cNvPr id="2734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3849349"/>
              </p:ext>
            </p:extLst>
          </p:nvPr>
        </p:nvGraphicFramePr>
        <p:xfrm>
          <a:off x="1524000" y="2590800"/>
          <a:ext cx="6019800" cy="11030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" name="Equation" r:id="rId4" imgW="2565400" imgH="469900" progId="Equation.DSMT4">
                  <p:embed/>
                </p:oleObj>
              </mc:Choice>
              <mc:Fallback>
                <p:oleObj name="Equation" r:id="rId4" imgW="25654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590800"/>
                        <a:ext cx="6019800" cy="1103016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2735998"/>
              </p:ext>
            </p:extLst>
          </p:nvPr>
        </p:nvGraphicFramePr>
        <p:xfrm>
          <a:off x="1524000" y="4267200"/>
          <a:ext cx="6042025" cy="198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1" name="Equation" r:id="rId6" imgW="2705100" imgH="889000" progId="Equation.DSMT4">
                  <p:embed/>
                </p:oleObj>
              </mc:Choice>
              <mc:Fallback>
                <p:oleObj name="Equation" r:id="rId6" imgW="2705100" imgH="889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267200"/>
                        <a:ext cx="6042025" cy="1989138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Left Arrow 5"/>
          <p:cNvSpPr/>
          <p:nvPr/>
        </p:nvSpPr>
        <p:spPr>
          <a:xfrm rot="11798426">
            <a:off x="571500" y="2855238"/>
            <a:ext cx="838200" cy="381000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 rot="11798426">
            <a:off x="571500" y="4484251"/>
            <a:ext cx="838200" cy="381000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79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500" dirty="0" smtClean="0">
                <a:cs typeface="ＭＳ Ｐゴシック" charset="0"/>
              </a:rPr>
              <a:t>Total angular momentum</a:t>
            </a:r>
            <a:endParaRPr lang="en-US" altLang="ja-JP" sz="3500" dirty="0">
              <a:cs typeface="ＭＳ Ｐゴシック" charset="0"/>
            </a:endParaRPr>
          </a:p>
        </p:txBody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 smtClean="0">
                <a:cs typeface="Arial" charset="0"/>
              </a:rPr>
              <a:t>The particle-on-a-sphere wave </a:t>
            </a:r>
            <a:r>
              <a:rPr lang="en-US" altLang="ja-JP" dirty="0">
                <a:cs typeface="Arial" charset="0"/>
              </a:rPr>
              <a:t>function is </a:t>
            </a:r>
            <a:r>
              <a:rPr lang="en-US" altLang="ja-JP" dirty="0" smtClean="0">
                <a:cs typeface="Arial" charset="0"/>
              </a:rPr>
              <a:t>also the </a:t>
            </a:r>
            <a:r>
              <a:rPr lang="en-US" altLang="ja-JP" dirty="0" err="1">
                <a:cs typeface="Arial" charset="0"/>
              </a:rPr>
              <a:t>eigenfunction</a:t>
            </a:r>
            <a:r>
              <a:rPr lang="en-US" altLang="ja-JP" dirty="0">
                <a:cs typeface="Arial" charset="0"/>
              </a:rPr>
              <a:t> of the </a:t>
            </a:r>
            <a:r>
              <a:rPr lang="en-US" altLang="ja-JP" i="1" dirty="0" smtClean="0">
                <a:cs typeface="Arial" charset="0"/>
              </a:rPr>
              <a:t>l</a:t>
            </a:r>
            <a:r>
              <a:rPr lang="en-US" altLang="ja-JP" sz="1100" i="1" dirty="0" smtClean="0">
                <a:cs typeface="Arial" charset="0"/>
              </a:rPr>
              <a:t> </a:t>
            </a:r>
            <a:r>
              <a:rPr lang="en-US" altLang="ja-JP" baseline="30000" dirty="0" smtClean="0">
                <a:cs typeface="Arial" charset="0"/>
              </a:rPr>
              <a:t>2</a:t>
            </a:r>
            <a:r>
              <a:rPr lang="en-US" altLang="ja-JP" baseline="-25000" dirty="0" smtClean="0">
                <a:cs typeface="Arial" charset="0"/>
              </a:rPr>
              <a:t>total</a:t>
            </a:r>
            <a:r>
              <a:rPr lang="en-US" altLang="ja-JP" dirty="0" smtClean="0">
                <a:cs typeface="Arial" charset="0"/>
              </a:rPr>
              <a:t> </a:t>
            </a:r>
            <a:r>
              <a:rPr lang="en-US" altLang="ja-JP" dirty="0">
                <a:cs typeface="Arial" charset="0"/>
              </a:rPr>
              <a:t>operator.</a:t>
            </a:r>
            <a:endParaRPr lang="el-GR" altLang="ja-JP" dirty="0">
              <a:cs typeface="Arial" charset="0"/>
            </a:endParaRPr>
          </a:p>
        </p:txBody>
      </p:sp>
      <p:graphicFrame>
        <p:nvGraphicFramePr>
          <p:cNvPr id="2734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2693305"/>
              </p:ext>
            </p:extLst>
          </p:nvPr>
        </p:nvGraphicFramePr>
        <p:xfrm>
          <a:off x="1905000" y="2876490"/>
          <a:ext cx="5110163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304" name="Equation" r:id="rId4" imgW="1828800" imgH="241300" progId="Equation.DSMT4">
                  <p:embed/>
                </p:oleObj>
              </mc:Choice>
              <mc:Fallback>
                <p:oleObj name="Equation" r:id="rId4" imgW="18288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876490"/>
                        <a:ext cx="5110163" cy="674688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3414" name="AutoShape 6"/>
          <p:cNvSpPr>
            <a:spLocks/>
          </p:cNvSpPr>
          <p:nvPr/>
        </p:nvSpPr>
        <p:spPr bwMode="auto">
          <a:xfrm rot="16200000">
            <a:off x="4762500" y="2990790"/>
            <a:ext cx="228600" cy="1371600"/>
          </a:xfrm>
          <a:prstGeom prst="leftBrace">
            <a:avLst>
              <a:gd name="adj1" fmla="val 27778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3415" name="Text Box 7"/>
          <p:cNvSpPr txBox="1">
            <a:spLocks noChangeArrowheads="1"/>
          </p:cNvSpPr>
          <p:nvPr/>
        </p:nvSpPr>
        <p:spPr bwMode="auto">
          <a:xfrm>
            <a:off x="3367087" y="3790890"/>
            <a:ext cx="348264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 dirty="0">
                <a:solidFill>
                  <a:srgbClr val="FF3300"/>
                </a:solidFill>
                <a:cs typeface="ＭＳ Ｐゴシック" charset="0"/>
              </a:rPr>
              <a:t>Angular </a:t>
            </a:r>
            <a:r>
              <a:rPr lang="en-US" altLang="ja-JP" sz="2000" dirty="0" smtClean="0">
                <a:solidFill>
                  <a:srgbClr val="FF3300"/>
                </a:solidFill>
                <a:cs typeface="ＭＳ Ｐゴシック" charset="0"/>
              </a:rPr>
              <a:t>momentum squared</a:t>
            </a:r>
            <a:endParaRPr lang="el-GR" altLang="ja-JP" sz="2000" dirty="0">
              <a:solidFill>
                <a:srgbClr val="FF3300"/>
              </a:solidFill>
              <a:cs typeface="Arial" charset="0"/>
            </a:endParaRPr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8346856"/>
              </p:ext>
            </p:extLst>
          </p:nvPr>
        </p:nvGraphicFramePr>
        <p:xfrm>
          <a:off x="1524000" y="4267200"/>
          <a:ext cx="6042025" cy="198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305" name="Equation" r:id="rId6" imgW="2705100" imgH="889000" progId="Equation.DSMT4">
                  <p:embed/>
                </p:oleObj>
              </mc:Choice>
              <mc:Fallback>
                <p:oleObj name="Equation" r:id="rId6" imgW="2705100" imgH="889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267200"/>
                        <a:ext cx="6042025" cy="1989138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Left Arrow 8"/>
          <p:cNvSpPr/>
          <p:nvPr/>
        </p:nvSpPr>
        <p:spPr>
          <a:xfrm rot="11798426">
            <a:off x="953599" y="2935962"/>
            <a:ext cx="838200" cy="381000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 rot="8890141">
            <a:off x="3382758" y="6165547"/>
            <a:ext cx="838200" cy="381000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494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500" i="1" dirty="0" smtClean="0">
                <a:cs typeface="ＭＳ Ｐゴシック" charset="0"/>
              </a:rPr>
              <a:t>z</a:t>
            </a:r>
            <a:r>
              <a:rPr lang="en-US" altLang="ja-JP" sz="3500" dirty="0" smtClean="0">
                <a:cs typeface="ＭＳ Ｐゴシック" charset="0"/>
              </a:rPr>
              <a:t>-component and total angular momenta</a:t>
            </a:r>
            <a:endParaRPr lang="ja-JP" altLang="en-US" sz="3500" i="1" dirty="0">
              <a:cs typeface="ＭＳ Ｐゴシック" charset="0"/>
            </a:endParaRPr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 smtClean="0">
                <a:cs typeface="ＭＳ Ｐゴシック" charset="0"/>
              </a:rPr>
              <a:t>The particle-on-a-sphere wave function, therefore, has a well-defined total energy and total angular momentum:</a:t>
            </a:r>
          </a:p>
          <a:p>
            <a:endParaRPr lang="en-US" altLang="ja-JP" dirty="0">
              <a:cs typeface="ＭＳ Ｐゴシック" charset="0"/>
            </a:endParaRPr>
          </a:p>
          <a:p>
            <a:endParaRPr lang="en-US" altLang="ja-JP" dirty="0" smtClean="0">
              <a:cs typeface="ＭＳ Ｐゴシック" charset="0"/>
            </a:endParaRPr>
          </a:p>
          <a:p>
            <a:r>
              <a:rPr lang="en-US" altLang="ja-JP" dirty="0" smtClean="0">
                <a:cs typeface="ＭＳ Ｐゴシック" charset="0"/>
              </a:rPr>
              <a:t>… and a well-defined </a:t>
            </a:r>
            <a:r>
              <a:rPr lang="en-US" altLang="ja-JP" i="1" dirty="0" smtClean="0">
                <a:cs typeface="ＭＳ Ｐゴシック" charset="0"/>
              </a:rPr>
              <a:t>z</a:t>
            </a:r>
            <a:r>
              <a:rPr lang="en-US" altLang="ja-JP" dirty="0" smtClean="0">
                <a:cs typeface="ＭＳ Ｐゴシック" charset="0"/>
              </a:rPr>
              <a:t>-component energy and </a:t>
            </a:r>
            <a:r>
              <a:rPr lang="en-US" altLang="ja-JP" i="1" dirty="0" smtClean="0">
                <a:cs typeface="ＭＳ Ｐゴシック" charset="0"/>
              </a:rPr>
              <a:t>z</a:t>
            </a:r>
            <a:r>
              <a:rPr lang="en-US" altLang="ja-JP" dirty="0" smtClean="0">
                <a:cs typeface="ＭＳ Ｐゴシック" charset="0"/>
              </a:rPr>
              <a:t>-component angular momentum:</a:t>
            </a:r>
            <a:endParaRPr lang="en-US" altLang="ja-JP" dirty="0">
              <a:cs typeface="ＭＳ Ｐゴシック" charset="0"/>
            </a:endParaRPr>
          </a:p>
        </p:txBody>
      </p:sp>
      <p:graphicFrame>
        <p:nvGraphicFramePr>
          <p:cNvPr id="27443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563283"/>
              </p:ext>
            </p:extLst>
          </p:nvPr>
        </p:nvGraphicFramePr>
        <p:xfrm>
          <a:off x="2133600" y="3200400"/>
          <a:ext cx="5041900" cy="1027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982" name="Equation" r:id="rId4" imgW="2057400" imgH="419040" progId="Equation.3">
                  <p:embed/>
                </p:oleObj>
              </mc:Choice>
              <mc:Fallback>
                <p:oleObj name="Equation" r:id="rId4" imgW="2057400" imgH="419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200400"/>
                        <a:ext cx="5041900" cy="1027112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443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3606711"/>
              </p:ext>
            </p:extLst>
          </p:nvPr>
        </p:nvGraphicFramePr>
        <p:xfrm>
          <a:off x="2895600" y="5334000"/>
          <a:ext cx="3473450" cy="1004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983" name="Equation" r:id="rId6" imgW="1447560" imgH="419040" progId="Equation.3">
                  <p:embed/>
                </p:oleObj>
              </mc:Choice>
              <mc:Fallback>
                <p:oleObj name="Equation" r:id="rId6" imgW="1447560" imgH="4190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334000"/>
                        <a:ext cx="3473450" cy="1004887"/>
                      </a:xfrm>
                      <a:prstGeom prst="rect">
                        <a:avLst/>
                      </a:prstGeom>
                      <a:solidFill>
                        <a:srgbClr val="FF99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Left Arrow 5"/>
          <p:cNvSpPr/>
          <p:nvPr/>
        </p:nvSpPr>
        <p:spPr>
          <a:xfrm rot="11798426">
            <a:off x="1258399" y="3458183"/>
            <a:ext cx="838200" cy="381000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 rot="20021017">
            <a:off x="7208485" y="3366455"/>
            <a:ext cx="838200" cy="381000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 rot="19777717">
            <a:off x="6407854" y="5531277"/>
            <a:ext cx="838200" cy="381000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 rot="11891169">
            <a:off x="2018879" y="5518148"/>
            <a:ext cx="838200" cy="381000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500" i="1" dirty="0">
                <a:cs typeface="ＭＳ Ｐゴシック" charset="0"/>
              </a:rPr>
              <a:t>x</a:t>
            </a:r>
            <a:r>
              <a:rPr lang="en-US" altLang="ja-JP" sz="3500" dirty="0" smtClean="0">
                <a:cs typeface="ＭＳ Ｐゴシック" charset="0"/>
              </a:rPr>
              <a:t>- and </a:t>
            </a:r>
            <a:r>
              <a:rPr lang="en-US" altLang="ja-JP" sz="3500" i="1" dirty="0" smtClean="0">
                <a:cs typeface="ＭＳ Ｐゴシック" charset="0"/>
              </a:rPr>
              <a:t>y</a:t>
            </a:r>
            <a:r>
              <a:rPr lang="en-US" altLang="ja-JP" sz="3500" dirty="0" smtClean="0">
                <a:cs typeface="ＭＳ Ｐゴシック" charset="0"/>
              </a:rPr>
              <a:t>-component angular momenta</a:t>
            </a:r>
            <a:endParaRPr lang="ja-JP" altLang="en-US" sz="3500" i="1" dirty="0">
              <a:cs typeface="ＭＳ Ｐゴシック" charset="0"/>
            </a:endParaRPr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153400" cy="4411662"/>
          </a:xfrm>
        </p:spPr>
        <p:txBody>
          <a:bodyPr/>
          <a:lstStyle/>
          <a:p>
            <a:r>
              <a:rPr lang="en-US" altLang="ja-JP" dirty="0" smtClean="0">
                <a:cs typeface="ＭＳ Ｐゴシック" charset="0"/>
              </a:rPr>
              <a:t>This is because </a:t>
            </a:r>
            <a:r>
              <a:rPr lang="en-US" altLang="ja-JP" i="1" dirty="0" err="1" smtClean="0">
                <a:cs typeface="ＭＳ Ｐゴシック" charset="0"/>
              </a:rPr>
              <a:t>l</a:t>
            </a:r>
            <a:r>
              <a:rPr lang="en-US" altLang="ja-JP" i="1" baseline="-25000" dirty="0" err="1" smtClean="0">
                <a:cs typeface="ＭＳ Ｐゴシック" charset="0"/>
              </a:rPr>
              <a:t>z</a:t>
            </a:r>
            <a:r>
              <a:rPr lang="en-US" altLang="ja-JP" i="1" dirty="0" smtClean="0">
                <a:cs typeface="ＭＳ Ｐゴシック" charset="0"/>
              </a:rPr>
              <a:t> </a:t>
            </a:r>
            <a:r>
              <a:rPr lang="en-US" altLang="ja-JP" dirty="0" smtClean="0">
                <a:cs typeface="ＭＳ Ｐゴシック" charset="0"/>
              </a:rPr>
              <a:t>and </a:t>
            </a:r>
            <a:r>
              <a:rPr lang="en-US" altLang="ja-JP" i="1" dirty="0" err="1" smtClean="0">
                <a:cs typeface="ＭＳ Ｐゴシック" charset="0"/>
              </a:rPr>
              <a:t>l</a:t>
            </a:r>
            <a:r>
              <a:rPr lang="en-US" altLang="ja-JP" baseline="-25000" dirty="0" err="1" smtClean="0">
                <a:cs typeface="ＭＳ Ｐゴシック" charset="0"/>
              </a:rPr>
              <a:t>total</a:t>
            </a:r>
            <a:r>
              <a:rPr lang="en-US" altLang="ja-JP" dirty="0" smtClean="0">
                <a:cs typeface="ＭＳ Ｐゴシック" charset="0"/>
              </a:rPr>
              <a:t> commute.</a:t>
            </a:r>
            <a:endParaRPr lang="en-US" altLang="ja-JP" i="1" dirty="0" smtClean="0">
              <a:cs typeface="ＭＳ Ｐゴシック" charset="0"/>
            </a:endParaRPr>
          </a:p>
          <a:p>
            <a:endParaRPr lang="en-US" altLang="ja-JP" i="1" dirty="0">
              <a:cs typeface="ＭＳ Ｐゴシック" charset="0"/>
            </a:endParaRPr>
          </a:p>
          <a:p>
            <a:endParaRPr lang="en-US" altLang="ja-JP" i="1" dirty="0">
              <a:cs typeface="ＭＳ Ｐゴシック" charset="0"/>
            </a:endParaRPr>
          </a:p>
          <a:p>
            <a:r>
              <a:rPr lang="en-US" altLang="ja-JP" i="1" dirty="0" smtClean="0">
                <a:cs typeface="ＭＳ Ｐゴシック" charset="0"/>
              </a:rPr>
              <a:t>l</a:t>
            </a:r>
            <a:r>
              <a:rPr lang="en-US" altLang="ja-JP" i="1" baseline="-25000" dirty="0" smtClean="0">
                <a:cs typeface="ＭＳ Ｐゴシック" charset="0"/>
              </a:rPr>
              <a:t>x</a:t>
            </a:r>
            <a:r>
              <a:rPr lang="en-US" altLang="ja-JP" dirty="0" smtClean="0">
                <a:cs typeface="ＭＳ Ｐゴシック" charset="0"/>
              </a:rPr>
              <a:t> </a:t>
            </a:r>
            <a:r>
              <a:rPr lang="en-US" altLang="ja-JP" dirty="0">
                <a:cs typeface="ＭＳ Ｐゴシック" charset="0"/>
              </a:rPr>
              <a:t>and </a:t>
            </a:r>
            <a:r>
              <a:rPr lang="en-US" altLang="ja-JP" i="1" dirty="0" err="1" smtClean="0">
                <a:cs typeface="ＭＳ Ｐゴシック" charset="0"/>
              </a:rPr>
              <a:t>l</a:t>
            </a:r>
            <a:r>
              <a:rPr lang="en-US" altLang="ja-JP" i="1" baseline="-25000" dirty="0" err="1" smtClean="0">
                <a:cs typeface="ＭＳ Ｐゴシック" charset="0"/>
              </a:rPr>
              <a:t>y</a:t>
            </a:r>
            <a:r>
              <a:rPr lang="en-US" altLang="ja-JP" dirty="0" smtClean="0">
                <a:cs typeface="ＭＳ Ｐゴシック" charset="0"/>
              </a:rPr>
              <a:t> operators depend </a:t>
            </a:r>
            <a:r>
              <a:rPr lang="en-US" altLang="ja-JP" dirty="0">
                <a:cs typeface="ＭＳ Ｐゴシック" charset="0"/>
              </a:rPr>
              <a:t>on both </a:t>
            </a:r>
            <a:r>
              <a:rPr lang="el-GR" altLang="ja-JP" i="1" dirty="0">
                <a:cs typeface="Arial" charset="0"/>
              </a:rPr>
              <a:t>θ</a:t>
            </a:r>
            <a:r>
              <a:rPr lang="en-US" altLang="ja-JP" dirty="0">
                <a:cs typeface="Arial" charset="0"/>
              </a:rPr>
              <a:t> and </a:t>
            </a:r>
            <a:r>
              <a:rPr lang="el-GR" altLang="ja-JP" i="1" dirty="0">
                <a:cs typeface="Arial" charset="0"/>
              </a:rPr>
              <a:t>φ</a:t>
            </a:r>
            <a:r>
              <a:rPr lang="en-US" altLang="ja-JP" dirty="0">
                <a:cs typeface="ＭＳ Ｐゴシック" charset="0"/>
              </a:rPr>
              <a:t>. They do not commute with </a:t>
            </a:r>
            <a:r>
              <a:rPr lang="en-US" altLang="ja-JP" i="1" dirty="0" err="1">
                <a:cs typeface="ＭＳ Ｐゴシック" charset="0"/>
              </a:rPr>
              <a:t>l</a:t>
            </a:r>
            <a:r>
              <a:rPr lang="en-US" altLang="ja-JP" i="1" baseline="-25000" dirty="0" err="1">
                <a:cs typeface="ＭＳ Ｐゴシック" charset="0"/>
              </a:rPr>
              <a:t>z</a:t>
            </a:r>
            <a:r>
              <a:rPr lang="en-US" altLang="ja-JP" dirty="0">
                <a:cs typeface="ＭＳ Ｐゴシック" charset="0"/>
              </a:rPr>
              <a:t> or </a:t>
            </a:r>
            <a:r>
              <a:rPr lang="en-US" altLang="ja-JP" i="1" dirty="0" err="1">
                <a:cs typeface="ＭＳ Ｐゴシック" charset="0"/>
              </a:rPr>
              <a:t>l</a:t>
            </a:r>
            <a:r>
              <a:rPr lang="en-US" altLang="ja-JP" baseline="-25000" dirty="0" err="1">
                <a:cs typeface="ＭＳ Ｐゴシック" charset="0"/>
              </a:rPr>
              <a:t>total</a:t>
            </a:r>
            <a:r>
              <a:rPr lang="en-US" altLang="ja-JP" dirty="0">
                <a:cs typeface="ＭＳ Ｐゴシック" charset="0"/>
              </a:rPr>
              <a:t> or </a:t>
            </a:r>
            <a:r>
              <a:rPr lang="en-US" altLang="ja-JP" i="1" dirty="0">
                <a:cs typeface="ＭＳ Ｐゴシック" charset="0"/>
              </a:rPr>
              <a:t>H</a:t>
            </a:r>
            <a:r>
              <a:rPr lang="en-US" altLang="ja-JP" dirty="0">
                <a:cs typeface="ＭＳ Ｐゴシック" charset="0"/>
              </a:rPr>
              <a:t>.</a:t>
            </a:r>
            <a:endParaRPr lang="el-GR" altLang="ja-JP" i="1" dirty="0">
              <a:cs typeface="Arial" charset="0"/>
            </a:endParaRPr>
          </a:p>
        </p:txBody>
      </p:sp>
      <p:graphicFrame>
        <p:nvGraphicFramePr>
          <p:cNvPr id="27546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4351740"/>
              </p:ext>
            </p:extLst>
          </p:nvPr>
        </p:nvGraphicFramePr>
        <p:xfrm>
          <a:off x="774700" y="4572000"/>
          <a:ext cx="3762375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935" name="Equation" r:id="rId4" imgW="1854200" imgH="939800" progId="Equation.DSMT4">
                  <p:embed/>
                </p:oleObj>
              </mc:Choice>
              <mc:Fallback>
                <p:oleObj name="Equation" r:id="rId4" imgW="1854200" imgH="939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700" y="4572000"/>
                        <a:ext cx="3762375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0878906"/>
              </p:ext>
            </p:extLst>
          </p:nvPr>
        </p:nvGraphicFramePr>
        <p:xfrm>
          <a:off x="3505200" y="2514600"/>
          <a:ext cx="2057400" cy="8075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936" name="Equation" r:id="rId6" imgW="774700" imgH="304800" progId="Equation.DSMT4">
                  <p:embed/>
                </p:oleObj>
              </mc:Choice>
              <mc:Fallback>
                <p:oleObj name="Equation" r:id="rId6" imgW="7747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2514600"/>
                        <a:ext cx="2057400" cy="8075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1910623"/>
              </p:ext>
            </p:extLst>
          </p:nvPr>
        </p:nvGraphicFramePr>
        <p:xfrm>
          <a:off x="5257800" y="4675188"/>
          <a:ext cx="2732088" cy="164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937" name="Equation" r:id="rId8" imgW="1028700" imgH="622300" progId="Equation.DSMT4">
                  <p:embed/>
                </p:oleObj>
              </mc:Choice>
              <mc:Fallback>
                <p:oleObj name="Equation" r:id="rId8" imgW="1028700" imgH="622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4675188"/>
                        <a:ext cx="2732088" cy="1649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eft Arrow 7"/>
          <p:cNvSpPr/>
          <p:nvPr/>
        </p:nvSpPr>
        <p:spPr>
          <a:xfrm rot="20137840">
            <a:off x="5603864" y="2580148"/>
            <a:ext cx="838200" cy="381000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 rot="12508291">
            <a:off x="355601" y="4215354"/>
            <a:ext cx="838200" cy="381000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 rot="12543138">
            <a:off x="355248" y="5206360"/>
            <a:ext cx="838200" cy="381000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 rot="20376567">
            <a:off x="8056274" y="4791132"/>
            <a:ext cx="838200" cy="381000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/>
          <p:cNvSpPr/>
          <p:nvPr/>
        </p:nvSpPr>
        <p:spPr>
          <a:xfrm rot="20411414">
            <a:off x="8055922" y="5630653"/>
            <a:ext cx="838200" cy="381000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500" dirty="0" smtClean="0">
                <a:cs typeface="ＭＳ Ｐゴシック" charset="0"/>
              </a:rPr>
              <a:t>Uncertainty principle</a:t>
            </a:r>
            <a:endParaRPr lang="ja-JP" altLang="en-US" sz="3500" dirty="0">
              <a:cs typeface="ＭＳ Ｐゴシック" charset="0"/>
            </a:endParaRPr>
          </a:p>
        </p:txBody>
      </p:sp>
      <p:graphicFrame>
        <p:nvGraphicFramePr>
          <p:cNvPr id="275461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8179169"/>
              </p:ext>
            </p:extLst>
          </p:nvPr>
        </p:nvGraphicFramePr>
        <p:xfrm>
          <a:off x="838200" y="1676400"/>
          <a:ext cx="7543800" cy="4572002"/>
        </p:xfrm>
        <a:graphic>
          <a:graphicData uri="http://schemas.openxmlformats.org/drawingml/2006/table">
            <a:tbl>
              <a:tblPr/>
              <a:tblGrid>
                <a:gridCol w="3771900"/>
                <a:gridCol w="3771900"/>
              </a:tblGrid>
              <a:tr h="836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altLang="ja-JP" sz="3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Observable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Determined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Simultaneously?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657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altLang="ja-JP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Energy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altLang="ja-JP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769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altLang="ja-JP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x</a:t>
                      </a:r>
                      <a:r>
                        <a:rPr kumimoji="0" lang="en-US" altLang="ja-JP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angular momentum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Yes, only for one (say, </a:t>
                      </a:r>
                      <a:r>
                        <a:rPr kumimoji="0" lang="en-US" altLang="ja-JP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z</a:t>
                      </a:r>
                      <a:r>
                        <a:rPr kumimoji="0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) </a:t>
                      </a:r>
                      <a:br>
                        <a:rPr kumimoji="0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</a:br>
                      <a:r>
                        <a:rPr kumimoji="0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No, for the other two (</a:t>
                      </a:r>
                      <a:r>
                        <a:rPr kumimoji="0" lang="en-US" altLang="ja-JP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x </a:t>
                      </a:r>
                      <a:r>
                        <a:rPr kumimoji="0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and </a:t>
                      </a:r>
                      <a:r>
                        <a:rPr kumimoji="0" lang="en-US" altLang="ja-JP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y</a:t>
                      </a:r>
                      <a:r>
                        <a:rPr kumimoji="0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)</a:t>
                      </a:r>
                      <a:endParaRPr kumimoji="0" lang="en-US" altLang="ja-JP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768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altLang="ja-JP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y</a:t>
                      </a:r>
                      <a:r>
                        <a:rPr kumimoji="0" lang="en-US" altLang="ja-JP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angular momentum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69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altLang="ja-JP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z</a:t>
                      </a:r>
                      <a:r>
                        <a:rPr kumimoji="0" lang="en-US" altLang="ja-JP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angular momentum</a:t>
                      </a:r>
                      <a:endParaRPr kumimoji="0" lang="ja-JP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69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altLang="ja-JP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total angular momentum</a:t>
                      </a:r>
                      <a:endParaRPr kumimoji="0" lang="ja-JP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altLang="ja-JP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902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824" y="1556516"/>
            <a:ext cx="4103271" cy="4659831"/>
          </a:xfrm>
          <a:prstGeom prst="rect">
            <a:avLst/>
          </a:prstGeom>
        </p:spPr>
      </p:pic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500" dirty="0" smtClean="0">
                <a:cs typeface="ＭＳ Ｐゴシック" charset="0"/>
              </a:rPr>
              <a:t>Space quantization</a:t>
            </a:r>
            <a:endParaRPr lang="ja-JP" altLang="en-US" sz="3500" dirty="0">
              <a:cs typeface="ＭＳ Ｐゴシック" charset="0"/>
            </a:endParaRPr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9243" y="1525497"/>
            <a:ext cx="4953000" cy="5138737"/>
          </a:xfrm>
        </p:spPr>
        <p:txBody>
          <a:bodyPr/>
          <a:lstStyle/>
          <a:p>
            <a:r>
              <a:rPr lang="en-US" altLang="ja-JP" dirty="0" smtClean="0">
                <a:cs typeface="ＭＳ Ｐゴシック" charset="0"/>
              </a:rPr>
              <a:t>The angular momentum is discretized in its total length </a:t>
            </a:r>
            <a:r>
              <a:rPr lang="en-US" altLang="ja-JP" dirty="0">
                <a:cs typeface="ＭＳ Ｐゴシック" charset="0"/>
              </a:rPr>
              <a:t>(            </a:t>
            </a:r>
            <a:r>
              <a:rPr lang="en-US" altLang="ja-JP" dirty="0" smtClean="0">
                <a:cs typeface="ＭＳ Ｐゴシック" charset="0"/>
              </a:rPr>
              <a:t>) and </a:t>
            </a:r>
            <a:r>
              <a:rPr lang="en-US" altLang="ja-JP" i="1" dirty="0" smtClean="0">
                <a:cs typeface="ＭＳ Ｐゴシック" charset="0"/>
              </a:rPr>
              <a:t>z</a:t>
            </a:r>
            <a:r>
              <a:rPr lang="en-US" altLang="ja-JP" dirty="0" smtClean="0">
                <a:cs typeface="ＭＳ Ｐゴシック" charset="0"/>
              </a:rPr>
              <a:t>-component length </a:t>
            </a:r>
            <a:r>
              <a:rPr lang="en-US" altLang="ja-JP" dirty="0">
                <a:cs typeface="ＭＳ Ｐゴシック" charset="0"/>
              </a:rPr>
              <a:t>(      </a:t>
            </a:r>
            <a:r>
              <a:rPr lang="en-US" altLang="ja-JP" dirty="0" smtClean="0">
                <a:cs typeface="ＭＳ Ｐゴシック" charset="0"/>
              </a:rPr>
              <a:t>). </a:t>
            </a:r>
          </a:p>
          <a:p>
            <a:r>
              <a:rPr lang="en-US" altLang="ja-JP" dirty="0" smtClean="0">
                <a:cs typeface="ＭＳ Ｐゴシック" charset="0"/>
              </a:rPr>
              <a:t>The </a:t>
            </a:r>
            <a:r>
              <a:rPr lang="en-US" altLang="ja-JP" i="1" dirty="0" smtClean="0">
                <a:cs typeface="ＭＳ Ｐゴシック" charset="0"/>
              </a:rPr>
              <a:t>x- </a:t>
            </a:r>
            <a:r>
              <a:rPr lang="en-US" altLang="ja-JP" dirty="0">
                <a:cs typeface="ＭＳ Ｐゴシック" charset="0"/>
              </a:rPr>
              <a:t>and </a:t>
            </a:r>
            <a:r>
              <a:rPr lang="en-US" altLang="ja-JP" i="1" dirty="0" smtClean="0">
                <a:cs typeface="ＭＳ Ｐゴシック" charset="0"/>
              </a:rPr>
              <a:t>y-</a:t>
            </a:r>
            <a:r>
              <a:rPr lang="en-US" altLang="ja-JP" dirty="0" smtClean="0">
                <a:cs typeface="ＭＳ Ｐゴシック" charset="0"/>
              </a:rPr>
              <a:t>components are completely unknown.</a:t>
            </a:r>
          </a:p>
          <a:p>
            <a:r>
              <a:rPr lang="en-US" altLang="ja-JP" dirty="0">
                <a:cs typeface="ＭＳ Ｐゴシック" charset="0"/>
              </a:rPr>
              <a:t>The momentum vector is on the </a:t>
            </a:r>
            <a:r>
              <a:rPr lang="en-US" altLang="ja-JP" dirty="0" smtClean="0">
                <a:cs typeface="ＭＳ Ｐゴシック" charset="0"/>
              </a:rPr>
              <a:t>cone with slant height of              and height of       .</a:t>
            </a:r>
            <a:endParaRPr lang="en-US" altLang="ja-JP" dirty="0">
              <a:cs typeface="ＭＳ Ｐゴシック" charset="0"/>
            </a:endParaRPr>
          </a:p>
          <a:p>
            <a:endParaRPr lang="en-US" altLang="ja-JP" dirty="0">
              <a:cs typeface="ＭＳ Ｐゴシック" charset="0"/>
            </a:endParaRPr>
          </a:p>
        </p:txBody>
      </p:sp>
      <p:graphicFrame>
        <p:nvGraphicFramePr>
          <p:cNvPr id="38195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8210172"/>
              </p:ext>
            </p:extLst>
          </p:nvPr>
        </p:nvGraphicFramePr>
        <p:xfrm>
          <a:off x="1893887" y="2432594"/>
          <a:ext cx="144780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43" name="Equation" r:id="rId5" imgW="622080" imgH="253800" progId="Equation.3">
                  <p:embed/>
                </p:oleObj>
              </mc:Choice>
              <mc:Fallback>
                <p:oleObj name="Equation" r:id="rId5" imgW="6220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3887" y="2432594"/>
                        <a:ext cx="1447800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195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5545840"/>
              </p:ext>
            </p:extLst>
          </p:nvPr>
        </p:nvGraphicFramePr>
        <p:xfrm>
          <a:off x="3951287" y="2946944"/>
          <a:ext cx="620713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44" name="Equation" r:id="rId7" imgW="266400" imgH="228600" progId="Equation.3">
                  <p:embed/>
                </p:oleObj>
              </mc:Choice>
              <mc:Fallback>
                <p:oleObj name="Equation" r:id="rId7" imgW="266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1287" y="2946944"/>
                        <a:ext cx="620713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8602125"/>
              </p:ext>
            </p:extLst>
          </p:nvPr>
        </p:nvGraphicFramePr>
        <p:xfrm>
          <a:off x="2173990" y="5410200"/>
          <a:ext cx="144780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45" name="Equation" r:id="rId9" imgW="622080" imgH="253800" progId="Equation.3">
                  <p:embed/>
                </p:oleObj>
              </mc:Choice>
              <mc:Fallback>
                <p:oleObj name="Equation" r:id="rId9" imgW="6220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3990" y="5410200"/>
                        <a:ext cx="1447800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3290682"/>
              </p:ext>
            </p:extLst>
          </p:nvPr>
        </p:nvGraphicFramePr>
        <p:xfrm>
          <a:off x="2277177" y="5867400"/>
          <a:ext cx="620713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46" name="Equation" r:id="rId10" imgW="266400" imgH="228600" progId="Equation.3">
                  <p:embed/>
                </p:oleObj>
              </mc:Choice>
              <mc:Fallback>
                <p:oleObj name="Equation" r:id="rId10" imgW="266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7177" y="5867400"/>
                        <a:ext cx="620713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34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757" y="1219200"/>
            <a:ext cx="4381188" cy="5147084"/>
          </a:xfrm>
          <a:prstGeom prst="rect">
            <a:avLst/>
          </a:prstGeom>
        </p:spPr>
      </p:pic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500" dirty="0" smtClean="0">
                <a:cs typeface="ＭＳ Ｐゴシック" charset="0"/>
              </a:rPr>
              <a:t>Space quantization</a:t>
            </a:r>
            <a:endParaRPr lang="ja-JP" altLang="en-US" sz="3500" dirty="0">
              <a:cs typeface="ＭＳ Ｐゴシック" charset="0"/>
            </a:endParaRPr>
          </a:p>
        </p:txBody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5638800" cy="4910137"/>
          </a:xfrm>
        </p:spPr>
        <p:txBody>
          <a:bodyPr/>
          <a:lstStyle/>
          <a:p>
            <a:r>
              <a:rPr lang="en-US" altLang="ja-JP" dirty="0" smtClean="0">
                <a:cs typeface="ＭＳ Ｐゴシック" charset="0"/>
              </a:rPr>
              <a:t>Not only the length of the angular momentum vector, but also its orientation is quantized (in a rather complex manner). </a:t>
            </a:r>
          </a:p>
          <a:p>
            <a:endParaRPr lang="en-US" altLang="ja-JP" dirty="0" smtClean="0">
              <a:cs typeface="ＭＳ Ｐゴシック" charset="0"/>
            </a:endParaRPr>
          </a:p>
        </p:txBody>
      </p:sp>
      <p:graphicFrame>
        <p:nvGraphicFramePr>
          <p:cNvPr id="276484" name="Object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25" name="Equation" r:id="rId5" imgW="114120" imgH="215640" progId="Equation.3">
                  <p:embed/>
                </p:oleObj>
              </mc:Choice>
              <mc:Fallback>
                <p:oleObj name="Equation" r:id="rId5" imgW="114120" imgH="215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12100</TotalTime>
  <Words>883</Words>
  <Application>Microsoft Macintosh PowerPoint</Application>
  <PresentationFormat>On-screen Show (4:3)</PresentationFormat>
  <Paragraphs>116</Paragraphs>
  <Slides>22</Slides>
  <Notes>22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ＭＳ Ｐゴシック</vt:lpstr>
      <vt:lpstr>Wingdings</vt:lpstr>
      <vt:lpstr>Arial</vt:lpstr>
      <vt:lpstr>Network</vt:lpstr>
      <vt:lpstr>Equation</vt:lpstr>
      <vt:lpstr>Lecture 13 Space quantization and spin</vt:lpstr>
      <vt:lpstr>z-component angular momentum</vt:lpstr>
      <vt:lpstr>Total angular momentum</vt:lpstr>
      <vt:lpstr>Total angular momentum</vt:lpstr>
      <vt:lpstr>z-component and total angular momenta</vt:lpstr>
      <vt:lpstr>x- and y-component angular momenta</vt:lpstr>
      <vt:lpstr>Uncertainty principle</vt:lpstr>
      <vt:lpstr>Space quantization</vt:lpstr>
      <vt:lpstr>Space quantization</vt:lpstr>
      <vt:lpstr>Space quantization</vt:lpstr>
      <vt:lpstr>Angular momentum as a magnet</vt:lpstr>
      <vt:lpstr>Stern–Gerlach experiment</vt:lpstr>
      <vt:lpstr>Summary so far (not the end!)</vt:lpstr>
      <vt:lpstr>Stern–Gerlach experiment revisited</vt:lpstr>
      <vt:lpstr>Spin</vt:lpstr>
      <vt:lpstr>Spin</vt:lpstr>
      <vt:lpstr>Indistinguishability</vt:lpstr>
      <vt:lpstr>Indistinguishability</vt:lpstr>
      <vt:lpstr>Fermions</vt:lpstr>
      <vt:lpstr>Bosons</vt:lpstr>
      <vt:lpstr>Caveat</vt:lpstr>
      <vt:lpstr>Challenge homework #3</vt:lpstr>
    </vt:vector>
  </TitlesOfParts>
  <Company>University of Florida</Company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CHM 4412 Chapter 12</dc:title>
  <dc:creator>So Hirata</dc:creator>
  <cp:lastModifiedBy>Microsoft Office User</cp:lastModifiedBy>
  <cp:revision>469</cp:revision>
  <dcterms:created xsi:type="dcterms:W3CDTF">2004-12-05T20:47:52Z</dcterms:created>
  <dcterms:modified xsi:type="dcterms:W3CDTF">2017-01-30T00:03:26Z</dcterms:modified>
</cp:coreProperties>
</file>