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2.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1"/>
  </p:notesMasterIdLst>
  <p:sldIdLst>
    <p:sldId id="644" r:id="rId2"/>
    <p:sldId id="492" r:id="rId3"/>
    <p:sldId id="493" r:id="rId4"/>
    <p:sldId id="494" r:id="rId5"/>
    <p:sldId id="495" r:id="rId6"/>
    <p:sldId id="496" r:id="rId7"/>
    <p:sldId id="497" r:id="rId8"/>
    <p:sldId id="615" r:id="rId9"/>
    <p:sldId id="498" r:id="rId10"/>
    <p:sldId id="499" r:id="rId11"/>
    <p:sldId id="614" r:id="rId12"/>
    <p:sldId id="500" r:id="rId13"/>
    <p:sldId id="501" r:id="rId14"/>
    <p:sldId id="638" r:id="rId15"/>
    <p:sldId id="502" r:id="rId16"/>
    <p:sldId id="503" r:id="rId17"/>
    <p:sldId id="506" r:id="rId18"/>
    <p:sldId id="508" r:id="rId19"/>
    <p:sldId id="64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66FF"/>
    <a:srgbClr val="0099FF"/>
    <a:srgbClr val="3399FF"/>
    <a:srgbClr val="99CCFF"/>
    <a:srgbClr val="1409F7"/>
    <a:srgbClr val="FF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1105" autoAdjust="0"/>
  </p:normalViewPr>
  <p:slideViewPr>
    <p:cSldViewPr>
      <p:cViewPr>
        <p:scale>
          <a:sx n="110" d="100"/>
          <a:sy n="110" d="100"/>
        </p:scale>
        <p:origin x="-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 Id="rId3"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image" Target="../media/image14.wmf"/><Relationship Id="rId2"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5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5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5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5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5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5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D2330ED-B21F-6045-87B1-CF29DF4547F2}" type="slidenum">
              <a:rPr lang="en-US"/>
              <a:pPr/>
              <a:t>‹#›</a:t>
            </a:fld>
            <a:endParaRPr lang="en-US"/>
          </a:p>
        </p:txBody>
      </p:sp>
    </p:spTree>
    <p:extLst>
      <p:ext uri="{BB962C8B-B14F-4D97-AF65-F5344CB8AC3E}">
        <p14:creationId xmlns:p14="http://schemas.microsoft.com/office/powerpoint/2010/main" val="2179763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lecture will describe</a:t>
            </a:r>
            <a:r>
              <a:rPr lang="en-US" baseline="0" dirty="0" smtClean="0"/>
              <a:t> the quantum mechanical particle on a sphere.</a:t>
            </a:r>
            <a:endParaRPr lang="en-US" dirty="0"/>
          </a:p>
        </p:txBody>
      </p:sp>
      <p:sp>
        <p:nvSpPr>
          <p:cNvPr id="4" name="Slide Number Placeholder 3"/>
          <p:cNvSpPr>
            <a:spLocks noGrp="1"/>
          </p:cNvSpPr>
          <p:nvPr>
            <p:ph type="sldNum" sz="quarter" idx="10"/>
          </p:nvPr>
        </p:nvSpPr>
        <p:spPr/>
        <p:txBody>
          <a:bodyPr/>
          <a:lstStyle/>
          <a:p>
            <a:fld id="{6D2330ED-B21F-6045-87B1-CF29DF4547F2}" type="slidenum">
              <a:rPr lang="en-US" smtClean="0"/>
              <a:pPr/>
              <a:t>1</a:t>
            </a:fld>
            <a:endParaRPr lang="en-US"/>
          </a:p>
        </p:txBody>
      </p:sp>
    </p:spTree>
    <p:extLst>
      <p:ext uri="{BB962C8B-B14F-4D97-AF65-F5344CB8AC3E}">
        <p14:creationId xmlns:p14="http://schemas.microsoft.com/office/powerpoint/2010/main" val="74914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A79DF-AF81-0940-809E-4195D381939C}" type="slidenum">
              <a:rPr lang="en-US"/>
              <a:pPr/>
              <a:t>10</a:t>
            </a:fld>
            <a:endParaRPr lang="en-US"/>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0739" name="Rectangle 3"/>
          <p:cNvSpPr>
            <a:spLocks noGrp="1" noChangeArrowheads="1"/>
          </p:cNvSpPr>
          <p:nvPr>
            <p:ph type="body" idx="1"/>
          </p:nvPr>
        </p:nvSpPr>
        <p:spPr/>
        <p:txBody>
          <a:bodyPr/>
          <a:lstStyle/>
          <a:p>
            <a:r>
              <a:rPr lang="en-US" dirty="0" smtClean="0"/>
              <a:t>We have divided the</a:t>
            </a:r>
            <a:r>
              <a:rPr lang="en-US" baseline="0" dirty="0" smtClean="0"/>
              <a:t> one two-dimensional SE into two one-dimensional differential equations. Let us call the constant for the function of phi E sub phi. Then the other constant for the function of theta should be negative E sub phi because the sum of these two constants must be zero. </a:t>
            </a:r>
          </a:p>
          <a:p>
            <a:endParaRPr lang="en-US" baseline="0" dirty="0" smtClean="0"/>
          </a:p>
          <a:p>
            <a:r>
              <a:rPr lang="en-US" baseline="0" dirty="0" smtClean="0"/>
              <a:t>We also notice that we have already solved the first equation. If you multiply big Phi on both sides of this equation, you’d see that this is exactly the SE of particle on a ring. So the constant E sub phi is in fact the energy of particle on a ring, that is, m sub l squared </a:t>
            </a:r>
            <a:r>
              <a:rPr lang="en-US" baseline="0" dirty="0" err="1" smtClean="0"/>
              <a:t>hbar</a:t>
            </a:r>
            <a:r>
              <a:rPr lang="en-US" baseline="0" dirty="0" smtClean="0"/>
              <a:t> squared over 2 m r squared. The wave function big Phi is exponential </a:t>
            </a:r>
            <a:r>
              <a:rPr lang="en-US" baseline="0" dirty="0" err="1" smtClean="0"/>
              <a:t>i</a:t>
            </a:r>
            <a:r>
              <a:rPr lang="en-US" baseline="0" dirty="0" smtClean="0"/>
              <a:t> </a:t>
            </a:r>
            <a:r>
              <a:rPr lang="en-US" baseline="0" dirty="0" err="1" smtClean="0"/>
              <a:t>msubl</a:t>
            </a:r>
            <a:r>
              <a:rPr lang="en-US" baseline="0" dirty="0" smtClean="0"/>
              <a:t> phi.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191C2-380B-B54D-AE24-C5B56CBF6E0E}" type="slidenum">
              <a:rPr lang="en-US"/>
              <a:pPr/>
              <a:t>11</a:t>
            </a:fld>
            <a:endParaRPr lang="en-US"/>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r>
              <a:rPr lang="en-US" dirty="0" smtClean="0"/>
              <a:t>The other differential</a:t>
            </a:r>
            <a:r>
              <a:rPr lang="en-US" baseline="0" dirty="0" smtClean="0"/>
              <a:t> equation shown here is rather complicated. We cannot expect to come across solutions by just substituting familiar functions for big Theta. So we use the second plan, which is to seek mathematicians’ help. Sure enough, 18</a:t>
            </a:r>
            <a:r>
              <a:rPr lang="en-US" baseline="30000" dirty="0" smtClean="0"/>
              <a:t>th</a:t>
            </a:r>
            <a:r>
              <a:rPr lang="en-US" baseline="0" dirty="0" smtClean="0"/>
              <a:t> century </a:t>
            </a:r>
            <a:r>
              <a:rPr lang="en-US" baseline="0" dirty="0" err="1" smtClean="0"/>
              <a:t>mathematican</a:t>
            </a:r>
            <a:r>
              <a:rPr lang="en-US" baseline="0" dirty="0" smtClean="0"/>
              <a:t> named Legendre has already studies a differential equation which is essentially of the same form as this and thoroughly characterized the solutions. They are now called associated Legendre polynomials. They are an </a:t>
            </a:r>
            <a:r>
              <a:rPr lang="en-US" baseline="0" dirty="0" err="1" smtClean="0"/>
              <a:t>inifinite</a:t>
            </a:r>
            <a:r>
              <a:rPr lang="en-US" baseline="0" dirty="0" smtClean="0"/>
              <a:t> set of orthogonal functions designed specifically for this equation long before QM and each polynomial is characterized by quantum number l, which is 0 or positive integer, and has the same rank as the value of l. Furthermore, the product of associated </a:t>
            </a:r>
            <a:r>
              <a:rPr lang="en-US" baseline="0" dirty="0" err="1" smtClean="0"/>
              <a:t>legendre</a:t>
            </a:r>
            <a:r>
              <a:rPr lang="en-US" baseline="0" dirty="0" smtClean="0"/>
              <a:t> polynomials and the particle on a ring wave functions are such an important set of functions that they have their own names, they are called spherical harmonics. Spherical harmonics are two dimensional functions of theta and phi and they are the </a:t>
            </a:r>
            <a:r>
              <a:rPr lang="en-US" baseline="0" dirty="0" err="1" smtClean="0"/>
              <a:t>eigenfunctions</a:t>
            </a:r>
            <a:r>
              <a:rPr lang="en-US" baseline="0" dirty="0" smtClean="0"/>
              <a:t> of the particle on a sphere. They are characterized by two quantum numbers l and m sub l. </a:t>
            </a:r>
          </a:p>
          <a:p>
            <a:endParaRPr lang="en-US" baseline="0" dirty="0" smtClean="0"/>
          </a:p>
          <a:p>
            <a:r>
              <a:rPr lang="en-US" baseline="0" dirty="0" smtClean="0"/>
              <a:t>You have learned </a:t>
            </a:r>
            <a:r>
              <a:rPr lang="en-US" baseline="0" dirty="0" err="1" smtClean="0"/>
              <a:t>Hermite</a:t>
            </a:r>
            <a:r>
              <a:rPr lang="en-US" baseline="0" dirty="0" smtClean="0"/>
              <a:t> polynomials in the context of vibrational </a:t>
            </a:r>
            <a:r>
              <a:rPr lang="en-US" baseline="0" dirty="0" err="1" smtClean="0"/>
              <a:t>schrodinger</a:t>
            </a:r>
            <a:r>
              <a:rPr lang="en-US" baseline="0" dirty="0" smtClean="0"/>
              <a:t> equation. Now please add two more special functions, associated Legendre polynomials and spherical harmonics, into your repertories. The more you know these functions and the corresponding differential equations, the more useful you are as a scientist or engineer.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F3B19-46DA-614F-91BB-DA274F5AE80B}" type="slidenum">
              <a:rPr lang="en-US"/>
              <a:pPr/>
              <a:t>12</a:t>
            </a:fld>
            <a:endParaRPr lang="en-US"/>
          </a:p>
        </p:txBody>
      </p:sp>
      <p:sp>
        <p:nvSpPr>
          <p:cNvPr id="50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2787" name="Rectangle 3"/>
          <p:cNvSpPr>
            <a:spLocks noGrp="1" noChangeArrowheads="1"/>
          </p:cNvSpPr>
          <p:nvPr>
            <p:ph type="body" idx="1"/>
          </p:nvPr>
        </p:nvSpPr>
        <p:spPr/>
        <p:txBody>
          <a:bodyPr/>
          <a:lstStyle/>
          <a:p>
            <a:r>
              <a:rPr lang="en-US" dirty="0" smtClean="0"/>
              <a:t>Let me summarize</a:t>
            </a:r>
            <a:r>
              <a:rPr lang="en-US" baseline="0" dirty="0" smtClean="0"/>
              <a:t> what we have found so far. The SE for the particle on a sphere is written like so in spherical coordinates.</a:t>
            </a:r>
          </a:p>
          <a:p>
            <a:endParaRPr lang="en-US" baseline="0" dirty="0" smtClean="0"/>
          </a:p>
          <a:p>
            <a:r>
              <a:rPr lang="en-US" baseline="0" dirty="0" smtClean="0"/>
              <a:t>The </a:t>
            </a:r>
            <a:r>
              <a:rPr lang="en-US" baseline="0" dirty="0" err="1" smtClean="0"/>
              <a:t>eigenfunction</a:t>
            </a:r>
            <a:r>
              <a:rPr lang="en-US" baseline="0" dirty="0" smtClean="0"/>
              <a:t> solutions of this equation are normalization coefficient times spherical harmonics specified by two quantum numbers l and m sub l. l is 0 or positive integer and m sub l is an integer less than or equal to l and greater than or equal to minus l. I will come back to explaining this domain of m sub l later. A spherical harmonics is in turn a product of associated Legendre polynomial of rank l times the particle on a ring wave function exponential </a:t>
            </a:r>
            <a:r>
              <a:rPr lang="en-US" baseline="0" dirty="0" err="1" smtClean="0"/>
              <a:t>i</a:t>
            </a:r>
            <a:r>
              <a:rPr lang="en-US" baseline="0" dirty="0" smtClean="0"/>
              <a:t> m sub l phi. I will talk about the energy eigenvalue in a minute.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E896B-A9E7-9D44-8D27-1B62F21B6790}" type="slidenum">
              <a:rPr lang="en-US"/>
              <a:pPr/>
              <a:t>13</a:t>
            </a:fld>
            <a:endParaRPr lang="en-US"/>
          </a:p>
        </p:txBody>
      </p:sp>
      <p:sp>
        <p:nvSpPr>
          <p:cNvPr id="50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3811" name="Rectangle 3"/>
          <p:cNvSpPr>
            <a:spLocks noGrp="1" noChangeArrowheads="1"/>
          </p:cNvSpPr>
          <p:nvPr>
            <p:ph type="body" idx="1"/>
          </p:nvPr>
        </p:nvSpPr>
        <p:spPr/>
        <p:txBody>
          <a:bodyPr/>
          <a:lstStyle/>
          <a:p>
            <a:r>
              <a:rPr lang="en-US" dirty="0" smtClean="0"/>
              <a:t>We have seen</a:t>
            </a:r>
            <a:r>
              <a:rPr lang="en-US" baseline="0" dirty="0" smtClean="0"/>
              <a:t> from particle in a box of various dimensions that sin, </a:t>
            </a:r>
            <a:r>
              <a:rPr lang="en-US" baseline="0" dirty="0" err="1" smtClean="0"/>
              <a:t>cos</a:t>
            </a:r>
            <a:r>
              <a:rPr lang="en-US" baseline="0" dirty="0" smtClean="0"/>
              <a:t>, and </a:t>
            </a:r>
            <a:r>
              <a:rPr lang="en-US" baseline="0" dirty="0" err="1" smtClean="0"/>
              <a:t>exp</a:t>
            </a:r>
            <a:r>
              <a:rPr lang="en-US" baseline="0" dirty="0" smtClean="0"/>
              <a:t> </a:t>
            </a:r>
            <a:r>
              <a:rPr lang="en-US" baseline="0" dirty="0" err="1" smtClean="0"/>
              <a:t>ikx</a:t>
            </a:r>
            <a:r>
              <a:rPr lang="en-US" baseline="0" dirty="0" smtClean="0"/>
              <a:t> functions have fundamental significance in a rectangular space. They are </a:t>
            </a:r>
            <a:r>
              <a:rPr lang="en-US" baseline="0" dirty="0" err="1" smtClean="0"/>
              <a:t>eigenfunctions</a:t>
            </a:r>
            <a:r>
              <a:rPr lang="en-US" baseline="0" dirty="0" smtClean="0"/>
              <a:t> of these rectangular box shapes in the absence of potentials. Spherical harmonics have the same fundamental importance in the spherical space. They are counterparts of sin and </a:t>
            </a:r>
            <a:r>
              <a:rPr lang="en-US" baseline="0" dirty="0" err="1" smtClean="0"/>
              <a:t>cos</a:t>
            </a:r>
            <a:r>
              <a:rPr lang="en-US" baseline="0" dirty="0" smtClean="0"/>
              <a:t> functions in spherical coordinates. Symbol Y l m is reserved in math, physics and chemistry for spherical </a:t>
            </a:r>
            <a:r>
              <a:rPr lang="en-US" baseline="0" dirty="0" err="1" smtClean="0"/>
              <a:t>harmoncis</a:t>
            </a:r>
            <a:r>
              <a:rPr lang="en-US" baseline="0" dirty="0" smtClean="0"/>
              <a:t>.</a:t>
            </a:r>
          </a:p>
          <a:p>
            <a:endParaRPr lang="en-US" baseline="0" dirty="0" smtClean="0"/>
          </a:p>
          <a:p>
            <a:r>
              <a:rPr lang="en-US" baseline="0" dirty="0" smtClean="0"/>
              <a:t>Some of the low-rank spherical harmonics are given here. There is of course no need to memorize them because there are infinite number of them. Except perhaps you might want to know that Y00 or spherical harmonics with l = 0 and m sub l = 0 is just a constant. These exponential functions of phi are the particle on a ring portion of spherical harmonics and the rest are associated Legendre polynomials and normalization coefficients.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148CD-6A0A-BE45-923D-E37522D4CFA2}" type="slidenum">
              <a:rPr lang="en-US"/>
              <a:pPr/>
              <a:t>14</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r>
              <a:rPr lang="en-US" dirty="0" smtClean="0"/>
              <a:t>Again, the importance of spherical</a:t>
            </a:r>
            <a:r>
              <a:rPr lang="en-US" baseline="0" dirty="0" smtClean="0"/>
              <a:t> harmonics transcends QM. It describes standing waves of a surface of a sphere such as vibrations of floating soap bubbles, vibrations of earth crust such as earthquake. Many objects in nature are spherical and scientists use spherical harmonics to study their structures and dynamics. In fact, Schrodinger was also studying such problems before QM and this is partly why he was surprisingly fast in solving SE for hydrogen atom and showing that the results agree with the experiment.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65349-98B6-374F-AD78-4C88D38B9ED7}" type="slidenum">
              <a:rPr lang="en-US"/>
              <a:pPr/>
              <a:t>15</a:t>
            </a:fld>
            <a:endParaRPr lang="en-US"/>
          </a:p>
        </p:txBody>
      </p:sp>
      <p:sp>
        <p:nvSpPr>
          <p:cNvPr id="50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4835" name="Rectangle 3"/>
          <p:cNvSpPr>
            <a:spLocks noGrp="1" noChangeArrowheads="1"/>
          </p:cNvSpPr>
          <p:nvPr>
            <p:ph type="body" idx="1"/>
          </p:nvPr>
        </p:nvSpPr>
        <p:spPr/>
        <p:txBody>
          <a:bodyPr/>
          <a:lstStyle/>
          <a:p>
            <a:r>
              <a:rPr lang="en-US" dirty="0" smtClean="0"/>
              <a:t>According to Legendre, the energy eigenvalue</a:t>
            </a:r>
            <a:r>
              <a:rPr lang="en-US" baseline="0" dirty="0" smtClean="0"/>
              <a:t> of the SE is determined by quantum number l only. It is l l + 1 </a:t>
            </a:r>
            <a:r>
              <a:rPr lang="en-US" baseline="0" dirty="0" err="1" smtClean="0"/>
              <a:t>hbar</a:t>
            </a:r>
            <a:r>
              <a:rPr lang="en-US" baseline="0" dirty="0" smtClean="0"/>
              <a:t> squared over 2 m r squared. L is 0 or positive integer. So the energy level of the particle on a sphere is increasingly widely separated with l similar to particle in a box or particle on a ring.</a:t>
            </a:r>
          </a:p>
          <a:p>
            <a:endParaRPr lang="en-US" baseline="0" dirty="0" smtClean="0"/>
          </a:p>
          <a:p>
            <a:r>
              <a:rPr lang="en-US" baseline="0" dirty="0" smtClean="0"/>
              <a:t>We have already seen that the energy of the particle on a ring is ml squared </a:t>
            </a:r>
            <a:r>
              <a:rPr lang="en-US" baseline="0" dirty="0" err="1" smtClean="0"/>
              <a:t>hbar</a:t>
            </a:r>
            <a:r>
              <a:rPr lang="en-US" baseline="0" dirty="0" smtClean="0"/>
              <a:t> squared over 2 m r squared. We have also seen that the quantum m sub l is proportional to the angular momentum of the rotational motion around the z axis. </a:t>
            </a:r>
          </a:p>
          <a:p>
            <a:endParaRPr lang="en-US" baseline="0" dirty="0" smtClean="0"/>
          </a:p>
          <a:p>
            <a:r>
              <a:rPr lang="en-US" baseline="0" dirty="0" smtClean="0"/>
              <a:t>If we compare these two expressions, you’d agree with me on the following interpretation without rigorous mathematical proof. This expression is the total energy of the rotating particle on the two dimensional surface of a sphere and l is related to the total angular momentum of this overall rotational motion. This expression is a component or partial energy of the rotating particle or the energy that is coming only from the rotation around the z axis. m sub l is proportional to this z-component angular momentum. Since E sub m is a part of E sub l, E sub m cannot exceed E sub l. This restricts the domain of integers quantum number m sub l can take. It is an integer between l and minus l so that E sub m is always smaller than E sub l. The reason why we have subscript l on m is that the domain of values of m is dependent on the value of l.</a:t>
            </a:r>
          </a:p>
          <a:p>
            <a:endParaRPr lang="en-US" baseline="0" dirty="0" smtClean="0"/>
          </a:p>
          <a:p>
            <a:r>
              <a:rPr lang="en-US" baseline="0" dirty="0" smtClean="0"/>
              <a:t>By now, you must be disturbed by “+1” in the E sub l expression right here. This +1 makes this expression differ in form from this expression. This “+1” is very important and I need to you to memorize its presence. I will discuss how this +1 matters in space quantization and uncertainty principles in the next lecture.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F9AFF-833F-E64E-84B4-12D40701DAE0}" type="slidenum">
              <a:rPr lang="en-US"/>
              <a:pPr/>
              <a:t>16</a:t>
            </a:fld>
            <a:endParaRPr lang="en-US"/>
          </a:p>
        </p:txBody>
      </p:sp>
      <p:sp>
        <p:nvSpPr>
          <p:cNvPr id="50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5859" name="Rectangle 3"/>
          <p:cNvSpPr>
            <a:spLocks noGrp="1" noChangeArrowheads="1"/>
          </p:cNvSpPr>
          <p:nvPr>
            <p:ph type="body" idx="1"/>
          </p:nvPr>
        </p:nvSpPr>
        <p:spPr/>
        <p:txBody>
          <a:bodyPr/>
          <a:lstStyle/>
          <a:p>
            <a:r>
              <a:rPr lang="en-US" dirty="0" smtClean="0"/>
              <a:t>l is called the orbital angular momentum quantum number.</a:t>
            </a:r>
            <a:r>
              <a:rPr lang="en-US" baseline="0" dirty="0" smtClean="0"/>
              <a:t> As I said in the previous page, this is related to the total angular momentum.</a:t>
            </a:r>
          </a:p>
          <a:p>
            <a:endParaRPr lang="en-US" baseline="0" dirty="0" smtClean="0"/>
          </a:p>
          <a:p>
            <a:r>
              <a:rPr lang="en-US" baseline="0" dirty="0" smtClean="0"/>
              <a:t>m sub l is called the magnetic quantum number. It is proportional to the z component angular momentum.</a:t>
            </a:r>
          </a:p>
          <a:p>
            <a:endParaRPr lang="en-US" baseline="0" dirty="0" smtClean="0"/>
          </a:p>
          <a:p>
            <a:r>
              <a:rPr lang="en-US" baseline="0" dirty="0" smtClean="0"/>
              <a:t>Energy is independent of m sub l. So a </a:t>
            </a:r>
            <a:r>
              <a:rPr lang="en-US" baseline="0" dirty="0" err="1" smtClean="0"/>
              <a:t>eigenfunction</a:t>
            </a:r>
            <a:r>
              <a:rPr lang="en-US" baseline="0" dirty="0" smtClean="0"/>
              <a:t> or state specified by one value of l is (2l+1) fold degenerate because there are (2l+1) different values of integers, minus l to plus l, m sub l can take and they all give the same energy. So the particle on a sphere solutions can be highly degenerate. I mentioned that the degeneracy occurs often because of high symmetry and sphere is very highly symmetric.</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DD48E-F25B-784E-9387-183B908E4B1A}" type="slidenum">
              <a:rPr lang="en-US"/>
              <a:pPr/>
              <a:t>17</a:t>
            </a:fld>
            <a:endParaRPr lang="en-US"/>
          </a:p>
        </p:txBody>
      </p:sp>
      <p:sp>
        <p:nvSpPr>
          <p:cNvPr id="50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8931" name="Rectangle 3"/>
          <p:cNvSpPr>
            <a:spLocks noGrp="1" noChangeArrowheads="1"/>
          </p:cNvSpPr>
          <p:nvPr>
            <p:ph type="body" idx="1"/>
          </p:nvPr>
        </p:nvSpPr>
        <p:spPr/>
        <p:txBody>
          <a:bodyPr/>
          <a:lstStyle/>
          <a:p>
            <a:r>
              <a:rPr lang="en-US" dirty="0" smtClean="0"/>
              <a:t>We have not really solved</a:t>
            </a:r>
            <a:r>
              <a:rPr lang="en-US" baseline="0" dirty="0" smtClean="0"/>
              <a:t> the theta-part of the differential equation. We instead obtained the solutions from mathematicians. So what we do in this course is for us to verify that some of the associated Legendre polynomials are indeed the solutions and admire their structures and functions. This slide shows this verification for l = 1 and m sub l = 1 and we also use the energy expression which is a part of the solution. I will include some additional verifications in the problem set.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077A1-503B-1A41-9862-F901E548D8F7}" type="slidenum">
              <a:rPr lang="en-US"/>
              <a:pPr/>
              <a:t>18</a:t>
            </a:fld>
            <a:endParaRPr lang="en-US"/>
          </a:p>
        </p:txBody>
      </p:sp>
      <p:sp>
        <p:nvSpPr>
          <p:cNvPr id="51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0979" name="Rectangle 3"/>
          <p:cNvSpPr>
            <a:spLocks noGrp="1" noChangeArrowheads="1"/>
          </p:cNvSpPr>
          <p:nvPr>
            <p:ph type="body" idx="1"/>
          </p:nvPr>
        </p:nvSpPr>
        <p:spPr/>
        <p:txBody>
          <a:bodyPr/>
          <a:lstStyle/>
          <a:p>
            <a:r>
              <a:rPr lang="en-US" dirty="0" smtClean="0"/>
              <a:t>Spherical</a:t>
            </a:r>
            <a:r>
              <a:rPr lang="en-US" baseline="0" dirty="0" smtClean="0"/>
              <a:t> harmonics describes the amplitudes of standing waves of particle on a sphere or vibrations of a soap bubble or earthquake. Y 0 0 or l = 0 m sub l = 0 is a constant. This corresponds to a breathing of the whole sphere. Y 1 0 or l = 1 m sub l = 1 describes a candy-in-mouth motion, in which one half side of the sphere expand and the other side shrink and vice versa. Y 2 0 corresponds to an accordion-like motion, at one point, two edges expand and the center shrink and at another point, the center expands and the edges shrinks. You do not have to try to memorize these; I just wanted to remind you that spherical harmonics do represent waves of the particle here.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00725-BE43-8240-9AC4-BD8DEAA05014}" type="slidenum">
              <a:rPr lang="en-US"/>
              <a:pPr/>
              <a:t>19</a:t>
            </a:fld>
            <a:endParaRPr lang="en-US"/>
          </a:p>
        </p:txBody>
      </p:sp>
      <p:sp>
        <p:nvSpPr>
          <p:cNvPr id="51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F22E6-A6EF-2442-B400-D4FED09F9FC1}" type="slidenum">
              <a:rPr lang="en-US"/>
              <a:pPr/>
              <a:t>2</a:t>
            </a:fld>
            <a:endParaRPr lang="en-US"/>
          </a:p>
        </p:txBody>
      </p:sp>
      <p:sp>
        <p:nvSpPr>
          <p:cNvPr id="49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2547" name="Rectangle 3"/>
          <p:cNvSpPr>
            <a:spLocks noGrp="1" noChangeArrowheads="1"/>
          </p:cNvSpPr>
          <p:nvPr>
            <p:ph type="body" idx="1"/>
          </p:nvPr>
        </p:nvSpPr>
        <p:spPr/>
        <p:txBody>
          <a:bodyPr/>
          <a:lstStyle/>
          <a:p>
            <a:r>
              <a:rPr lang="en-US" dirty="0" smtClean="0"/>
              <a:t>The particle on a sphere describes the motion of</a:t>
            </a:r>
            <a:r>
              <a:rPr lang="en-US" baseline="0" dirty="0" smtClean="0"/>
              <a:t> a free particle on a sphere. This is a two dimensional motion so it is described by two dimensional Schrodinger equation. For any differential equation beyond one dimension, we must use the separation of variables, which is an almighty dimension reduction method. It works in this case and breaks the original two-dimensional equation into two one-dimensional equations. One of them turns out to be our familiar particle-on-a ring problem. The other is a rather hairy equation, for which we seek mathematicians’ help. The solution for the second equation is known as the associated Legendre polynomials. The products of these two solutions are very important set of functions known as spherical harmonics.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FE3C8-5F24-934F-BF23-E72871AE698D}" type="slidenum">
              <a:rPr lang="en-US"/>
              <a:pPr/>
              <a:t>3</a:t>
            </a:fld>
            <a:endParaRPr lang="en-US"/>
          </a:p>
        </p:txBody>
      </p:sp>
      <p:sp>
        <p:nvSpPr>
          <p:cNvPr id="49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3571" name="Rectangle 3"/>
          <p:cNvSpPr>
            <a:spLocks noGrp="1" noChangeArrowheads="1"/>
          </p:cNvSpPr>
          <p:nvPr>
            <p:ph type="body" idx="1"/>
          </p:nvPr>
        </p:nvSpPr>
        <p:spPr/>
        <p:txBody>
          <a:bodyPr/>
          <a:lstStyle/>
          <a:p>
            <a:r>
              <a:rPr lang="en-US" dirty="0" smtClean="0"/>
              <a:t>Let me define the problem. We let one particle</a:t>
            </a:r>
            <a:r>
              <a:rPr lang="en-US" baseline="0" dirty="0" smtClean="0"/>
              <a:t> of mass m roam freely on a sphere of radius r. The particle cannot leave the surface of the sphere but otherwise does not feel any potential. The surface of a sphere is a two dimensional object so this is essentially a two dimensional problem.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9FB0B-0774-E545-85C1-F9C4E15FEB7E}" type="slidenum">
              <a:rPr lang="en-US"/>
              <a:pPr/>
              <a:t>4</a:t>
            </a:fld>
            <a:endParaRPr lang="en-US"/>
          </a:p>
        </p:txBody>
      </p:sp>
      <p:sp>
        <p:nvSpPr>
          <p:cNvPr id="494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4595" name="Rectangle 3"/>
          <p:cNvSpPr>
            <a:spLocks noGrp="1" noChangeArrowheads="1"/>
          </p:cNvSpPr>
          <p:nvPr>
            <p:ph type="body" idx="1"/>
          </p:nvPr>
        </p:nvSpPr>
        <p:spPr/>
        <p:txBody>
          <a:bodyPr/>
          <a:lstStyle/>
          <a:p>
            <a:r>
              <a:rPr lang="en-US" dirty="0" smtClean="0"/>
              <a:t>The Schrodinger equation for this has no potential. In other words, the Hamiltonian is purely</a:t>
            </a:r>
            <a:r>
              <a:rPr lang="en-US" baseline="0" dirty="0" smtClean="0"/>
              <a:t> kinetic energy operator. Symbolically, we can always write the kinetic energy operator as negative </a:t>
            </a:r>
            <a:r>
              <a:rPr lang="en-US" baseline="0" dirty="0" err="1" smtClean="0"/>
              <a:t>hbar</a:t>
            </a:r>
            <a:r>
              <a:rPr lang="en-US" baseline="0" dirty="0" smtClean="0"/>
              <a:t> squared over 2 m times del squared. In Cartesian coordinates, the del squared has this simple, intuitive form, </a:t>
            </a:r>
            <a:r>
              <a:rPr lang="en-US" baseline="0" dirty="0" err="1" smtClean="0"/>
              <a:t>ddx</a:t>
            </a:r>
            <a:r>
              <a:rPr lang="en-US" baseline="0" dirty="0" smtClean="0"/>
              <a:t> </a:t>
            </a:r>
            <a:r>
              <a:rPr lang="en-US" baseline="0" dirty="0" err="1" smtClean="0"/>
              <a:t>sq</a:t>
            </a:r>
            <a:r>
              <a:rPr lang="en-US" baseline="0" dirty="0" smtClean="0"/>
              <a:t> + </a:t>
            </a:r>
            <a:r>
              <a:rPr lang="en-US" baseline="0" dirty="0" err="1" smtClean="0"/>
              <a:t>ddy</a:t>
            </a:r>
            <a:r>
              <a:rPr lang="en-US" baseline="0" dirty="0" smtClean="0"/>
              <a:t> </a:t>
            </a:r>
            <a:r>
              <a:rPr lang="en-US" baseline="0" dirty="0" err="1" smtClean="0"/>
              <a:t>sq</a:t>
            </a:r>
            <a:r>
              <a:rPr lang="en-US" baseline="0" dirty="0" smtClean="0"/>
              <a:t> + </a:t>
            </a:r>
            <a:r>
              <a:rPr lang="en-US" baseline="0" dirty="0" err="1" smtClean="0"/>
              <a:t>ddz</a:t>
            </a:r>
            <a:r>
              <a:rPr lang="en-US" baseline="0" dirty="0" smtClean="0"/>
              <a:t> sq. This matches our understanding of kinetic energy as being the sum of its x component, y component, and z component. If we insist on working in Cartesian coordinates, our Schrodinger equation is 3 dimensional because the particle on a sphere moves in all of x, y, and z dimension. The simplicity of del squared does not justify the increased dimensionality of the differential equation – we use spherical coordinates to aggressively try to reduce dimension. So, what is the form of del squared in spherical coordinates?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30AF6-6025-C941-933B-1BF43FFABF70}" type="slidenum">
              <a:rPr lang="en-US"/>
              <a:pPr/>
              <a:t>5</a:t>
            </a:fld>
            <a:endParaRPr lang="en-US"/>
          </a:p>
        </p:txBody>
      </p:sp>
      <p:sp>
        <p:nvSpPr>
          <p:cNvPr id="49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5619" name="Rectangle 3"/>
          <p:cNvSpPr>
            <a:spLocks noGrp="1" noChangeArrowheads="1"/>
          </p:cNvSpPr>
          <p:nvPr>
            <p:ph type="body" idx="1"/>
          </p:nvPr>
        </p:nvSpPr>
        <p:spPr/>
        <p:txBody>
          <a:bodyPr/>
          <a:lstStyle/>
          <a:p>
            <a:r>
              <a:rPr lang="en-US" dirty="0" smtClean="0"/>
              <a:t>The answer is this. Deriving this was one</a:t>
            </a:r>
            <a:r>
              <a:rPr lang="en-US" baseline="0" dirty="0" smtClean="0"/>
              <a:t> of the optional, challenge homework problems. If you have managed to obtain this, please submit your derivation to me or TA’s. If you have not tried, the derivation is analogous to the derivation of del squared in cylindrical coordinates. In fact, the strategy is identical so you may now have a clear idea how to do this. You are still invited to derive this.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E3C4F-D277-CC4B-AECF-D8D464AE082E}" type="slidenum">
              <a:rPr lang="en-US"/>
              <a:pPr/>
              <a:t>6</a:t>
            </a:fld>
            <a:endParaRPr lang="en-US"/>
          </a:p>
        </p:txBody>
      </p:sp>
      <p:sp>
        <p:nvSpPr>
          <p:cNvPr id="49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6643" name="Rectangle 3"/>
          <p:cNvSpPr>
            <a:spLocks noGrp="1" noChangeArrowheads="1"/>
          </p:cNvSpPr>
          <p:nvPr>
            <p:ph type="body" idx="1"/>
          </p:nvPr>
        </p:nvSpPr>
        <p:spPr/>
        <p:txBody>
          <a:bodyPr/>
          <a:lstStyle/>
          <a:p>
            <a:r>
              <a:rPr lang="en-US" dirty="0" smtClean="0"/>
              <a:t>At first sight,</a:t>
            </a:r>
            <a:r>
              <a:rPr lang="en-US" baseline="0" dirty="0" smtClean="0"/>
              <a:t> this del square seems to worsen the situation, but that’s not the case. Since the motion of the particle does not change the radius r, the first two terms in the del squared can be erased because the wave function is not a function of r and these derivatives have nothing to act on. </a:t>
            </a:r>
            <a:r>
              <a:rPr lang="en-US" baseline="0" smtClean="0"/>
              <a:t>Remaining </a:t>
            </a:r>
            <a:r>
              <a:rPr lang="en-US" baseline="0" dirty="0" smtClean="0"/>
              <a:t>1/r squared right here is just a constant. So at this point, we see the clear benefit of using spherical coordinates over Cartesian coordinates; our Schrodinger equation is two-dimensional, as it should be, with just two variables theta and phi. So this is how the Schrodinger equation looks. It looks scary, but reducing dimension is always more important than the look of the equation and we have already achieved knocking off one dimension so we should feel good about this.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5076A-A7F0-3B40-AE99-C4B5571F02A3}" type="slidenum">
              <a:rPr lang="en-US"/>
              <a:pPr/>
              <a:t>7</a:t>
            </a:fld>
            <a:endParaRPr lang="en-US"/>
          </a:p>
        </p:txBody>
      </p:sp>
      <p:sp>
        <p:nvSpPr>
          <p:cNvPr id="49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7667" name="Rectangle 3"/>
          <p:cNvSpPr>
            <a:spLocks noGrp="1" noChangeArrowheads="1"/>
          </p:cNvSpPr>
          <p:nvPr>
            <p:ph type="body" idx="1"/>
          </p:nvPr>
        </p:nvSpPr>
        <p:spPr/>
        <p:txBody>
          <a:bodyPr/>
          <a:lstStyle/>
          <a:p>
            <a:r>
              <a:rPr lang="en-US" dirty="0" smtClean="0"/>
              <a:t>We still have two dimensional differential equation, so we must</a:t>
            </a:r>
            <a:r>
              <a:rPr lang="en-US" baseline="0" dirty="0" smtClean="0"/>
              <a:t> try separation of variables, which is probably our best friend in this and many other disciplines. The first step, as usual, is a wishful thinking. We assume that the separation occurs and the solution is a product of a function of theta and a function of phi which we express by big Theta and big Phi. We did the same for two dimensional particle in a well. Substituting this product form of wave function in the </a:t>
            </a:r>
            <a:r>
              <a:rPr lang="en-US" baseline="0" dirty="0" err="1" smtClean="0"/>
              <a:t>schrodinger</a:t>
            </a:r>
            <a:r>
              <a:rPr lang="en-US" baseline="0" dirty="0" smtClean="0"/>
              <a:t> equation we obtain this. For the separation to take place, we must be able to cleanly separate the equation into two parts, each depending on just one variable.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4525C-E43E-D942-876E-E196963B80A0}" type="slidenum">
              <a:rPr lang="en-US"/>
              <a:pPr/>
              <a:t>8</a:t>
            </a:fld>
            <a:endParaRPr lang="en-US"/>
          </a:p>
        </p:txBody>
      </p:sp>
      <p:sp>
        <p:nvSpPr>
          <p:cNvPr id="49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8691" name="Rectangle 3"/>
          <p:cNvSpPr>
            <a:spLocks noGrp="1" noChangeArrowheads="1"/>
          </p:cNvSpPr>
          <p:nvPr>
            <p:ph type="body" idx="1"/>
          </p:nvPr>
        </p:nvSpPr>
        <p:spPr/>
        <p:txBody>
          <a:bodyPr/>
          <a:lstStyle/>
          <a:p>
            <a:r>
              <a:rPr lang="en-US" dirty="0" smtClean="0"/>
              <a:t>So</a:t>
            </a:r>
            <a:r>
              <a:rPr lang="en-US" baseline="0" dirty="0" smtClean="0"/>
              <a:t> let us recognize that the differentiation </a:t>
            </a:r>
            <a:r>
              <a:rPr lang="en-US" baseline="0" dirty="0" err="1" smtClean="0"/>
              <a:t>wrt</a:t>
            </a:r>
            <a:r>
              <a:rPr lang="en-US" baseline="0" dirty="0" smtClean="0"/>
              <a:t> phi will only act on big Phi and big theta is a spectator or just a multiplicative factor in the first term. Differentiation </a:t>
            </a:r>
            <a:r>
              <a:rPr lang="en-US" baseline="0" dirty="0" err="1" smtClean="0"/>
              <a:t>wrt</a:t>
            </a:r>
            <a:r>
              <a:rPr lang="en-US" baseline="0" dirty="0" smtClean="0"/>
              <a:t> theta acts only on big theta and big Phi is just a spectator. Before I forget, I want to clarify what this operator exactly does to an input function. It differentiate an input function </a:t>
            </a:r>
            <a:r>
              <a:rPr lang="en-US" baseline="0" dirty="0" err="1" smtClean="0"/>
              <a:t>wrt</a:t>
            </a:r>
            <a:r>
              <a:rPr lang="en-US" baseline="0" dirty="0" smtClean="0"/>
              <a:t> theta first, then multiply sin theta to the result of this differentiation, then differentiate the resulting product by theta, then divide the result by sin theta. The order is very important and strictly right to left; in other words, operators closer to the input function acts first. </a:t>
            </a:r>
          </a:p>
          <a:p>
            <a:endParaRPr lang="en-US" baseline="0" dirty="0" smtClean="0"/>
          </a:p>
          <a:p>
            <a:r>
              <a:rPr lang="en-US" baseline="0" dirty="0" smtClean="0"/>
              <a:t>The next step is, again as usual, divide the whole expression by the solution big theta times big phi. We did the same for two dimensional particle in a well so this is a routine and so you might want to just remember the whole sequence. At this point, the second term is a function of theta alone. The first term is almost a function of phi alone, but sin square theta prevents the clean separation.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E0CA2-6244-0145-B745-AC280BAEF0A4}" type="slidenum">
              <a:rPr lang="en-US"/>
              <a:pPr/>
              <a:t>9</a:t>
            </a:fld>
            <a:endParaRPr lang="en-US"/>
          </a:p>
        </p:txBody>
      </p:sp>
      <p:sp>
        <p:nvSpPr>
          <p:cNvPr id="49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9715" name="Rectangle 3"/>
          <p:cNvSpPr>
            <a:spLocks noGrp="1" noChangeArrowheads="1"/>
          </p:cNvSpPr>
          <p:nvPr>
            <p:ph type="body" idx="1"/>
          </p:nvPr>
        </p:nvSpPr>
        <p:spPr/>
        <p:txBody>
          <a:bodyPr/>
          <a:lstStyle/>
          <a:p>
            <a:r>
              <a:rPr lang="en-US" dirty="0" smtClean="0"/>
              <a:t>So next</a:t>
            </a:r>
            <a:r>
              <a:rPr lang="en-US" baseline="0" dirty="0" smtClean="0"/>
              <a:t> we multiply both sides by sin square theta. Then the first term becomes the function of phi alone. The second term remains to be a function of theta alone. The problem is that the RHS, which used to be a constant, which we want to remain a constant, becomes a function of theta. But this is not a problem because we can simply subtract the RHS from both sides and the right hand side becomes a constant zero. At this point, we can say we have achieved the separation of variables. We have rewritten the equation into a sum of a function of phi alone and a function of theta alone, which is a constant. This logically means that each function is individually a constant.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9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8197" name="Rectangle 5"/>
          <p:cNvSpPr>
            <a:spLocks noGrp="1" noChangeArrowheads="1"/>
          </p:cNvSpPr>
          <p:nvPr>
            <p:ph type="dt" sz="half" idx="2"/>
          </p:nvPr>
        </p:nvSpPr>
        <p:spPr/>
        <p:txBody>
          <a:bodyPr/>
          <a:lstStyle>
            <a:lvl1pPr>
              <a:defRPr/>
            </a:lvl1pPr>
          </a:lstStyle>
          <a:p>
            <a:endParaRPr lang="en-US"/>
          </a:p>
        </p:txBody>
      </p:sp>
      <p:sp>
        <p:nvSpPr>
          <p:cNvPr id="8198" name="Rectangle 6"/>
          <p:cNvSpPr>
            <a:spLocks noGrp="1" noChangeArrowheads="1"/>
          </p:cNvSpPr>
          <p:nvPr>
            <p:ph type="ftr" sz="quarter" idx="3"/>
          </p:nvPr>
        </p:nvSpPr>
        <p:spPr/>
        <p:txBody>
          <a:bodyPr/>
          <a:lstStyle>
            <a:lvl1pPr>
              <a:defRPr/>
            </a:lvl1pPr>
          </a:lstStyle>
          <a:p>
            <a:endParaRPr lang="en-US"/>
          </a:p>
        </p:txBody>
      </p:sp>
      <p:sp>
        <p:nvSpPr>
          <p:cNvPr id="8199" name="Rectangle 7"/>
          <p:cNvSpPr>
            <a:spLocks noGrp="1" noChangeArrowheads="1"/>
          </p:cNvSpPr>
          <p:nvPr>
            <p:ph type="sldNum" sz="quarter" idx="4"/>
          </p:nvPr>
        </p:nvSpPr>
        <p:spPr/>
        <p:txBody>
          <a:bodyPr/>
          <a:lstStyle>
            <a:lvl1pPr>
              <a:defRPr/>
            </a:lvl1pPr>
          </a:lstStyle>
          <a:p>
            <a:fld id="{F8300040-4A84-7344-BC1D-915BCFBB9DFF}" type="slidenum">
              <a:rPr lang="en-US"/>
              <a:pPr/>
              <a:t>‹#›</a:t>
            </a:fld>
            <a:endParaRPr lang="en-US"/>
          </a:p>
        </p:txBody>
      </p:sp>
      <p:sp>
        <p:nvSpPr>
          <p:cNvPr id="823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 name="Picture 1" descr="imark_1867_pr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0" y="2971800"/>
            <a:ext cx="1143000" cy="19050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9258ED-C216-1F48-87AC-86D7ECBD34DC}" type="slidenum">
              <a:rPr lang="en-US"/>
              <a:pPr/>
              <a:t>‹#›</a:t>
            </a:fld>
            <a:endParaRPr lang="en-US"/>
          </a:p>
        </p:txBody>
      </p:sp>
    </p:spTree>
    <p:extLst>
      <p:ext uri="{BB962C8B-B14F-4D97-AF65-F5344CB8AC3E}">
        <p14:creationId xmlns:p14="http://schemas.microsoft.com/office/powerpoint/2010/main" val="208260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3ED08F-61AE-744D-B444-AA663C651250}" type="slidenum">
              <a:rPr lang="en-US"/>
              <a:pPr/>
              <a:t>‹#›</a:t>
            </a:fld>
            <a:endParaRPr lang="en-US"/>
          </a:p>
        </p:txBody>
      </p:sp>
    </p:spTree>
    <p:extLst>
      <p:ext uri="{BB962C8B-B14F-4D97-AF65-F5344CB8AC3E}">
        <p14:creationId xmlns:p14="http://schemas.microsoft.com/office/powerpoint/2010/main" val="7569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C7C5EB83-10B3-914B-97AB-FBA81920150D}" type="slidenum">
              <a:rPr lang="en-US"/>
              <a:pPr/>
              <a:t>‹#›</a:t>
            </a:fld>
            <a:endParaRPr lang="en-US"/>
          </a:p>
        </p:txBody>
      </p:sp>
    </p:spTree>
    <p:extLst>
      <p:ext uri="{BB962C8B-B14F-4D97-AF65-F5344CB8AC3E}">
        <p14:creationId xmlns:p14="http://schemas.microsoft.com/office/powerpoint/2010/main" val="423087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280BFF-5906-5044-BDEA-FEF4B6E3D6F9}" type="slidenum">
              <a:rPr lang="en-US"/>
              <a:pPr/>
              <a:t>‹#›</a:t>
            </a:fld>
            <a:endParaRPr lang="en-US"/>
          </a:p>
        </p:txBody>
      </p:sp>
    </p:spTree>
    <p:extLst>
      <p:ext uri="{BB962C8B-B14F-4D97-AF65-F5344CB8AC3E}">
        <p14:creationId xmlns:p14="http://schemas.microsoft.com/office/powerpoint/2010/main" val="228516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28B739-CFDC-F147-A3AC-6ECB59A1AF8D}" type="slidenum">
              <a:rPr lang="en-US"/>
              <a:pPr/>
              <a:t>‹#›</a:t>
            </a:fld>
            <a:endParaRPr lang="en-US"/>
          </a:p>
        </p:txBody>
      </p:sp>
    </p:spTree>
    <p:extLst>
      <p:ext uri="{BB962C8B-B14F-4D97-AF65-F5344CB8AC3E}">
        <p14:creationId xmlns:p14="http://schemas.microsoft.com/office/powerpoint/2010/main" val="395875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D73383-05C6-F24A-B24C-1EB60792F427}" type="slidenum">
              <a:rPr lang="en-US"/>
              <a:pPr/>
              <a:t>‹#›</a:t>
            </a:fld>
            <a:endParaRPr lang="en-US"/>
          </a:p>
        </p:txBody>
      </p:sp>
    </p:spTree>
    <p:extLst>
      <p:ext uri="{BB962C8B-B14F-4D97-AF65-F5344CB8AC3E}">
        <p14:creationId xmlns:p14="http://schemas.microsoft.com/office/powerpoint/2010/main" val="145977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885001-E54F-274F-8F2E-8B53E7DB4808}" type="slidenum">
              <a:rPr lang="en-US"/>
              <a:pPr/>
              <a:t>‹#›</a:t>
            </a:fld>
            <a:endParaRPr lang="en-US"/>
          </a:p>
        </p:txBody>
      </p:sp>
    </p:spTree>
    <p:extLst>
      <p:ext uri="{BB962C8B-B14F-4D97-AF65-F5344CB8AC3E}">
        <p14:creationId xmlns:p14="http://schemas.microsoft.com/office/powerpoint/2010/main" val="34776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65597A-8185-A841-93EB-F083CB0981EF}" type="slidenum">
              <a:rPr lang="en-US"/>
              <a:pPr/>
              <a:t>‹#›</a:t>
            </a:fld>
            <a:endParaRPr lang="en-US"/>
          </a:p>
        </p:txBody>
      </p:sp>
    </p:spTree>
    <p:extLst>
      <p:ext uri="{BB962C8B-B14F-4D97-AF65-F5344CB8AC3E}">
        <p14:creationId xmlns:p14="http://schemas.microsoft.com/office/powerpoint/2010/main" val="116266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E2D274-B885-564A-9881-17400955EA9A}" type="slidenum">
              <a:rPr lang="en-US"/>
              <a:pPr/>
              <a:t>‹#›</a:t>
            </a:fld>
            <a:endParaRPr lang="en-US"/>
          </a:p>
        </p:txBody>
      </p:sp>
    </p:spTree>
    <p:extLst>
      <p:ext uri="{BB962C8B-B14F-4D97-AF65-F5344CB8AC3E}">
        <p14:creationId xmlns:p14="http://schemas.microsoft.com/office/powerpoint/2010/main" val="49776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D87E5C-0A72-6A42-9787-B6A70C0AC397}" type="slidenum">
              <a:rPr lang="en-US"/>
              <a:pPr/>
              <a:t>‹#›</a:t>
            </a:fld>
            <a:endParaRPr lang="en-US"/>
          </a:p>
        </p:txBody>
      </p:sp>
    </p:spTree>
    <p:extLst>
      <p:ext uri="{BB962C8B-B14F-4D97-AF65-F5344CB8AC3E}">
        <p14:creationId xmlns:p14="http://schemas.microsoft.com/office/powerpoint/2010/main" val="2674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EB17A8-D2E5-EF47-A763-8786A894F6C6}" type="slidenum">
              <a:rPr lang="en-US"/>
              <a:pPr/>
              <a:t>‹#›</a:t>
            </a:fld>
            <a:endParaRPr lang="en-US"/>
          </a:p>
        </p:txBody>
      </p:sp>
    </p:spTree>
    <p:extLst>
      <p:ext uri="{BB962C8B-B14F-4D97-AF65-F5344CB8AC3E}">
        <p14:creationId xmlns:p14="http://schemas.microsoft.com/office/powerpoint/2010/main" val="184114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457200" y="122238"/>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717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717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EA1C4881-86F6-3A41-BB81-3C13B71FC8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ea typeface="ＭＳ Ｐゴシック" charset="0"/>
        </a:defRPr>
      </a:lvl2pPr>
      <a:lvl3pPr algn="l" rtl="0" fontAlgn="base">
        <a:spcBef>
          <a:spcPct val="0"/>
        </a:spcBef>
        <a:spcAft>
          <a:spcPct val="0"/>
        </a:spcAft>
        <a:defRPr sz="3900" b="1">
          <a:solidFill>
            <a:schemeClr val="tx2"/>
          </a:solidFill>
          <a:latin typeface="Arial" charset="0"/>
          <a:ea typeface="ＭＳ Ｐゴシック" charset="0"/>
        </a:defRPr>
      </a:lvl3pPr>
      <a:lvl4pPr algn="l" rtl="0" fontAlgn="base">
        <a:spcBef>
          <a:spcPct val="0"/>
        </a:spcBef>
        <a:spcAft>
          <a:spcPct val="0"/>
        </a:spcAft>
        <a:defRPr sz="3900" b="1">
          <a:solidFill>
            <a:schemeClr val="tx2"/>
          </a:solidFill>
          <a:latin typeface="Arial" charset="0"/>
          <a:ea typeface="ＭＳ Ｐゴシック" charset="0"/>
        </a:defRPr>
      </a:lvl4pPr>
      <a:lvl5pPr algn="l" rtl="0" fontAlgn="base">
        <a:spcBef>
          <a:spcPct val="0"/>
        </a:spcBef>
        <a:spcAft>
          <a:spcPct val="0"/>
        </a:spcAft>
        <a:defRPr sz="3900" b="1">
          <a:solidFill>
            <a:schemeClr val="tx2"/>
          </a:solidFill>
          <a:latin typeface="Arial" charset="0"/>
          <a:ea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fontAlgn="base">
        <a:spcBef>
          <a:spcPct val="20000"/>
        </a:spcBef>
        <a:spcAft>
          <a:spcPct val="0"/>
        </a:spcAft>
        <a:buClr>
          <a:schemeClr val="tx2"/>
        </a:buClr>
        <a:buSzPct val="70000"/>
        <a:buFont typeface="Wingdings" charset="0"/>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4.wmf"/><Relationship Id="rId6" Type="http://schemas.openxmlformats.org/officeDocument/2006/relationships/oleObject" Target="../embeddings/oleObject13.bin"/><Relationship Id="rId7" Type="http://schemas.openxmlformats.org/officeDocument/2006/relationships/image" Target="../media/image15.wmf"/><Relationship Id="rId8" Type="http://schemas.openxmlformats.org/officeDocument/2006/relationships/oleObject" Target="../embeddings/oleObject14.bin"/><Relationship Id="rId9" Type="http://schemas.openxmlformats.org/officeDocument/2006/relationships/image" Target="../media/image1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7.wmf"/><Relationship Id="rId12" Type="http://schemas.openxmlformats.org/officeDocument/2006/relationships/oleObject" Target="../embeddings/oleObject19.bin"/><Relationship Id="rId13" Type="http://schemas.openxmlformats.org/officeDocument/2006/relationships/image" Target="../media/image8.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15.bin"/><Relationship Id="rId5" Type="http://schemas.openxmlformats.org/officeDocument/2006/relationships/image" Target="../media/image14.wmf"/><Relationship Id="rId6" Type="http://schemas.openxmlformats.org/officeDocument/2006/relationships/oleObject" Target="../embeddings/oleObject16.bin"/><Relationship Id="rId7" Type="http://schemas.openxmlformats.org/officeDocument/2006/relationships/image" Target="../media/image15.wmf"/><Relationship Id="rId8" Type="http://schemas.openxmlformats.org/officeDocument/2006/relationships/oleObject" Target="../embeddings/oleObject17.bin"/><Relationship Id="rId9" Type="http://schemas.openxmlformats.org/officeDocument/2006/relationships/image" Target="../media/image16.wmf"/><Relationship Id="rId10"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0.bin"/><Relationship Id="rId5" Type="http://schemas.openxmlformats.org/officeDocument/2006/relationships/image" Target="../media/image7.wmf"/><Relationship Id="rId6" Type="http://schemas.openxmlformats.org/officeDocument/2006/relationships/oleObject" Target="../embeddings/oleObject21.bin"/><Relationship Id="rId7" Type="http://schemas.openxmlformats.org/officeDocument/2006/relationships/image" Target="../media/image17.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6.png"/><Relationship Id="rId5" Type="http://schemas.openxmlformats.org/officeDocument/2006/relationships/oleObject" Target="../embeddings/oleObject22.bin"/><Relationship Id="rId6" Type="http://schemas.openxmlformats.org/officeDocument/2006/relationships/image" Target="../media/image21.wmf"/><Relationship Id="rId7" Type="http://schemas.openxmlformats.org/officeDocument/2006/relationships/oleObject" Target="../embeddings/oleObject23.bin"/><Relationship Id="rId8" Type="http://schemas.openxmlformats.org/officeDocument/2006/relationships/image" Target="../media/image22.wmf"/><Relationship Id="rId9" Type="http://schemas.openxmlformats.org/officeDocument/2006/relationships/oleObject" Target="../embeddings/oleObject24.bin"/><Relationship Id="rId10" Type="http://schemas.openxmlformats.org/officeDocument/2006/relationships/image" Target="../media/image2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8.png"/><Relationship Id="rId5" Type="http://schemas.openxmlformats.org/officeDocument/2006/relationships/oleObject" Target="../embeddings/oleObject25.bin"/><Relationship Id="rId6" Type="http://schemas.openxmlformats.org/officeDocument/2006/relationships/image" Target="../media/image24.wmf"/><Relationship Id="rId7" Type="http://schemas.openxmlformats.org/officeDocument/2006/relationships/oleObject" Target="../embeddings/oleObject26.bin"/><Relationship Id="rId8" Type="http://schemas.openxmlformats.org/officeDocument/2006/relationships/image" Target="../media/image25.wmf"/><Relationship Id="rId9" Type="http://schemas.openxmlformats.org/officeDocument/2006/relationships/oleObject" Target="../embeddings/oleObject27.bin"/><Relationship Id="rId10" Type="http://schemas.openxmlformats.org/officeDocument/2006/relationships/image" Target="../media/image26.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6.png"/><Relationship Id="rId5" Type="http://schemas.openxmlformats.org/officeDocument/2006/relationships/oleObject" Target="../embeddings/oleObject3.bin"/><Relationship Id="rId6"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5.wmf"/><Relationship Id="rId6" Type="http://schemas.openxmlformats.org/officeDocument/2006/relationships/oleObject" Target="../embeddings/oleObject5.bin"/><Relationship Id="rId7"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image" Target="../media/image8.wmf"/><Relationship Id="rId6" Type="http://schemas.openxmlformats.org/officeDocument/2006/relationships/oleObject" Target="../embeddings/oleObject7.bin"/><Relationship Id="rId7" Type="http://schemas.openxmlformats.org/officeDocument/2006/relationships/image" Target="../media/image9.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10.wmf"/><Relationship Id="rId6" Type="http://schemas.openxmlformats.org/officeDocument/2006/relationships/oleObject" Target="../embeddings/oleObject9.bin"/><Relationship Id="rId7"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2.emf"/><Relationship Id="rId6" Type="http://schemas.openxmlformats.org/officeDocument/2006/relationships/oleObject" Target="../embeddings/oleObject11.bin"/><Relationship Id="rId7" Type="http://schemas.openxmlformats.org/officeDocument/2006/relationships/image" Target="../media/image13.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00"/>
            <a:ext cx="7391400" cy="1249362"/>
          </a:xfrm>
        </p:spPr>
        <p:txBody>
          <a:bodyPr/>
          <a:lstStyle/>
          <a:p>
            <a:pPr algn="ctr"/>
            <a:r>
              <a:rPr lang="en-US" sz="5400" dirty="0" smtClean="0"/>
              <a:t>Lecture 12</a:t>
            </a:r>
            <a:br>
              <a:rPr lang="en-US" sz="5400" dirty="0" smtClean="0"/>
            </a:br>
            <a:r>
              <a:rPr lang="en-US" sz="3200" dirty="0" smtClean="0"/>
              <a:t>Particle on </a:t>
            </a:r>
            <a:r>
              <a:rPr lang="en-US" sz="3200" smtClean="0"/>
              <a:t>a sphere</a:t>
            </a:r>
            <a:endParaRPr lang="en-US" sz="3200" dirty="0"/>
          </a:p>
        </p:txBody>
      </p:sp>
      <p:sp>
        <p:nvSpPr>
          <p:cNvPr id="3" name="TextBox 2"/>
          <p:cNvSpPr txBox="1"/>
          <p:nvPr/>
        </p:nvSpPr>
        <p:spPr>
          <a:xfrm>
            <a:off x="457200" y="5168205"/>
            <a:ext cx="8305800" cy="1384995"/>
          </a:xfrm>
          <a:prstGeom prst="rect">
            <a:avLst/>
          </a:prstGeom>
          <a:noFill/>
        </p:spPr>
        <p:txBody>
          <a:bodyPr wrap="square" rtlCol="0">
            <a:spAutoFit/>
          </a:bodyPr>
          <a:lstStyle/>
          <a:p>
            <a:pPr algn="ctr"/>
            <a:r>
              <a:rPr lang="en-US" sz="1400" dirty="0"/>
              <a:t>(c) So Hirata, Department of Chemistry, University of Illinois at Urbana-Champaign. </a:t>
            </a:r>
            <a:r>
              <a:rPr lang="en-US" sz="1400" dirty="0" smtClean="0"/>
              <a:t>This material has </a:t>
            </a:r>
            <a:r>
              <a:rPr lang="en-US" sz="1400" dirty="0"/>
              <a:t>been developed and made available online by work supported jointly by University of Illinois, the National Science Foundation under Grant CHE-1118616 (CAREER), and the Camille &amp; Henry Dreyfus Foundation, Inc. through the Camille Dreyfus Teacher-Scholar program. Any opinions, findings, and conclusions or recommendations expressed in this material are those of the author(s) and do not necessarily reflect the views of the sponsoring agencies</a:t>
            </a:r>
            <a:r>
              <a:rPr lang="en-US" sz="1400" dirty="0" smtClean="0"/>
              <a:t>.</a:t>
            </a:r>
            <a:endParaRPr lang="en-US" sz="1400" dirty="0"/>
          </a:p>
        </p:txBody>
      </p:sp>
    </p:spTree>
    <p:extLst>
      <p:ext uri="{BB962C8B-B14F-4D97-AF65-F5344CB8AC3E}">
        <p14:creationId xmlns:p14="http://schemas.microsoft.com/office/powerpoint/2010/main" val="2267583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262147" name="Rectangle 3"/>
          <p:cNvSpPr>
            <a:spLocks noGrp="1" noChangeArrowheads="1"/>
          </p:cNvSpPr>
          <p:nvPr>
            <p:ph type="body" idx="1"/>
          </p:nvPr>
        </p:nvSpPr>
        <p:spPr/>
        <p:txBody>
          <a:bodyPr/>
          <a:lstStyle/>
          <a:p>
            <a:r>
              <a:rPr lang="en-US" altLang="ja-JP">
                <a:cs typeface="ＭＳ Ｐゴシック" charset="0"/>
              </a:rPr>
              <a:t>Two independent </a:t>
            </a:r>
            <a:r>
              <a:rPr lang="en-US" altLang="ja-JP" b="1">
                <a:cs typeface="ＭＳ Ｐゴシック" charset="0"/>
              </a:rPr>
              <a:t>one-dimensional </a:t>
            </a:r>
            <a:r>
              <a:rPr lang="en-US" altLang="ja-JP">
                <a:cs typeface="ＭＳ Ｐゴシック" charset="0"/>
              </a:rPr>
              <a:t>equations!</a:t>
            </a:r>
          </a:p>
          <a:p>
            <a:endParaRPr lang="en-US" altLang="ja-JP">
              <a:cs typeface="ＭＳ Ｐゴシック" charset="0"/>
            </a:endParaRPr>
          </a:p>
          <a:p>
            <a:endParaRPr lang="en-US" altLang="ja-JP">
              <a:cs typeface="ＭＳ Ｐゴシック" charset="0"/>
            </a:endParaRPr>
          </a:p>
          <a:p>
            <a:endParaRPr lang="en-US" altLang="ja-JP">
              <a:cs typeface="ＭＳ Ｐゴシック" charset="0"/>
            </a:endParaRPr>
          </a:p>
          <a:p>
            <a:endParaRPr lang="en-US" altLang="ja-JP">
              <a:cs typeface="ＭＳ Ｐゴシック" charset="0"/>
            </a:endParaRPr>
          </a:p>
          <a:p>
            <a:r>
              <a:rPr lang="en-US" altLang="ja-JP">
                <a:cs typeface="ＭＳ Ｐゴシック" charset="0"/>
              </a:rPr>
              <a:t>We have already solved the first equation.</a:t>
            </a:r>
          </a:p>
        </p:txBody>
      </p:sp>
      <p:graphicFrame>
        <p:nvGraphicFramePr>
          <p:cNvPr id="262148" name="Object 4"/>
          <p:cNvGraphicFramePr>
            <a:graphicFrameLocks noChangeAspect="1"/>
          </p:cNvGraphicFramePr>
          <p:nvPr/>
        </p:nvGraphicFramePr>
        <p:xfrm>
          <a:off x="2387600" y="2743200"/>
          <a:ext cx="2892425" cy="993775"/>
        </p:xfrm>
        <a:graphic>
          <a:graphicData uri="http://schemas.openxmlformats.org/presentationml/2006/ole">
            <mc:AlternateContent xmlns:mc="http://schemas.openxmlformats.org/markup-compatibility/2006">
              <mc:Choice xmlns:v="urn:schemas-microsoft-com:vml" Requires="v">
                <p:oleObj spid="_x0000_s262498" name="Equation" r:id="rId4" imgW="1295280" imgH="444240" progId="Equation.3">
                  <p:embed/>
                </p:oleObj>
              </mc:Choice>
              <mc:Fallback>
                <p:oleObj name="Equation" r:id="rId4" imgW="129528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2743200"/>
                        <a:ext cx="2892425" cy="993775"/>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2149" name="Object 5"/>
          <p:cNvGraphicFramePr>
            <a:graphicFrameLocks noChangeAspect="1"/>
          </p:cNvGraphicFramePr>
          <p:nvPr/>
        </p:nvGraphicFramePr>
        <p:xfrm>
          <a:off x="2387600" y="3886200"/>
          <a:ext cx="5842000" cy="936625"/>
        </p:xfrm>
        <a:graphic>
          <a:graphicData uri="http://schemas.openxmlformats.org/presentationml/2006/ole">
            <mc:AlternateContent xmlns:mc="http://schemas.openxmlformats.org/markup-compatibility/2006">
              <mc:Choice xmlns:v="urn:schemas-microsoft-com:vml" Requires="v">
                <p:oleObj spid="_x0000_s262499" name="Equation" r:id="rId6" imgW="2616120" imgH="419040" progId="Equation.3">
                  <p:embed/>
                </p:oleObj>
              </mc:Choice>
              <mc:Fallback>
                <p:oleObj name="Equation" r:id="rId6" imgW="261612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600" y="3886200"/>
                        <a:ext cx="5842000" cy="9366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2150" name="Object 6"/>
          <p:cNvGraphicFramePr>
            <a:graphicFrameLocks noChangeAspect="1"/>
          </p:cNvGraphicFramePr>
          <p:nvPr/>
        </p:nvGraphicFramePr>
        <p:xfrm>
          <a:off x="2216150" y="5562600"/>
          <a:ext cx="4706938" cy="993775"/>
        </p:xfrm>
        <a:graphic>
          <a:graphicData uri="http://schemas.openxmlformats.org/presentationml/2006/ole">
            <mc:AlternateContent xmlns:mc="http://schemas.openxmlformats.org/markup-compatibility/2006">
              <mc:Choice xmlns:v="urn:schemas-microsoft-com:vml" Requires="v">
                <p:oleObj spid="_x0000_s262500" name="Equation" r:id="rId8" imgW="2108160" imgH="444240" progId="Equation.3">
                  <p:embed/>
                </p:oleObj>
              </mc:Choice>
              <mc:Fallback>
                <p:oleObj name="Equation" r:id="rId8" imgW="2108160" imgH="4442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6150" y="5562600"/>
                        <a:ext cx="4706938" cy="993775"/>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2151" name="AutoShape 7"/>
          <p:cNvSpPr>
            <a:spLocks/>
          </p:cNvSpPr>
          <p:nvPr/>
        </p:nvSpPr>
        <p:spPr bwMode="auto">
          <a:xfrm>
            <a:off x="1981200" y="2743200"/>
            <a:ext cx="304800" cy="2133600"/>
          </a:xfrm>
          <a:prstGeom prst="leftBrace">
            <a:avLst>
              <a:gd name="adj1" fmla="val 5833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152" name="Text Box 8"/>
          <p:cNvSpPr txBox="1">
            <a:spLocks noChangeArrowheads="1"/>
          </p:cNvSpPr>
          <p:nvPr/>
        </p:nvSpPr>
        <p:spPr bwMode="auto">
          <a:xfrm>
            <a:off x="304800" y="2819400"/>
            <a:ext cx="1981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400">
                <a:solidFill>
                  <a:srgbClr val="FF3300"/>
                </a:solidFill>
                <a:cs typeface="ＭＳ Ｐゴシック" charset="0"/>
              </a:rPr>
              <a:t>These two parts of the equation must be constant.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22" name="AutoShape 18"/>
          <p:cNvSpPr>
            <a:spLocks noChangeArrowheads="1"/>
          </p:cNvSpPr>
          <p:nvPr/>
        </p:nvSpPr>
        <p:spPr bwMode="auto">
          <a:xfrm rot="2997243">
            <a:off x="5562600" y="50292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24" name="AutoShape 20"/>
          <p:cNvSpPr>
            <a:spLocks noChangeArrowheads="1"/>
          </p:cNvSpPr>
          <p:nvPr/>
        </p:nvSpPr>
        <p:spPr bwMode="auto">
          <a:xfrm rot="-2987273">
            <a:off x="3352800" y="50292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20" name="AutoShape 16"/>
          <p:cNvSpPr>
            <a:spLocks noChangeArrowheads="1"/>
          </p:cNvSpPr>
          <p:nvPr/>
        </p:nvSpPr>
        <p:spPr bwMode="auto">
          <a:xfrm>
            <a:off x="6553200" y="32766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18" name="AutoShape 14"/>
          <p:cNvSpPr>
            <a:spLocks noChangeArrowheads="1"/>
          </p:cNvSpPr>
          <p:nvPr/>
        </p:nvSpPr>
        <p:spPr bwMode="auto">
          <a:xfrm>
            <a:off x="1524000" y="32766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16" name="AutoShape 12"/>
          <p:cNvSpPr>
            <a:spLocks noChangeArrowheads="1"/>
          </p:cNvSpPr>
          <p:nvPr/>
        </p:nvSpPr>
        <p:spPr bwMode="auto">
          <a:xfrm rot="-2987273">
            <a:off x="5029200" y="20574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15" name="AutoShape 11"/>
          <p:cNvSpPr>
            <a:spLocks noChangeArrowheads="1"/>
          </p:cNvSpPr>
          <p:nvPr/>
        </p:nvSpPr>
        <p:spPr bwMode="auto">
          <a:xfrm rot="2997243">
            <a:off x="2590800" y="2057400"/>
            <a:ext cx="457200" cy="1066800"/>
          </a:xfrm>
          <a:prstGeom prst="downArrow">
            <a:avLst>
              <a:gd name="adj1" fmla="val 50000"/>
              <a:gd name="adj2" fmla="val 5833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906" name="Rectangle 2"/>
          <p:cNvSpPr>
            <a:spLocks noGrp="1" noChangeArrowheads="1"/>
          </p:cNvSpPr>
          <p:nvPr>
            <p:ph type="title"/>
          </p:nvPr>
        </p:nvSpPr>
        <p:spPr/>
        <p:txBody>
          <a:bodyPr/>
          <a:lstStyle/>
          <a:p>
            <a:r>
              <a:rPr lang="en-US" altLang="ja-JP">
                <a:cs typeface="ＭＳ Ｐゴシック" charset="0"/>
              </a:rPr>
              <a:t>The particle on a sphere</a:t>
            </a:r>
          </a:p>
        </p:txBody>
      </p:sp>
      <p:graphicFrame>
        <p:nvGraphicFramePr>
          <p:cNvPr id="379908" name="Object 4"/>
          <p:cNvGraphicFramePr>
            <a:graphicFrameLocks noChangeAspect="1"/>
          </p:cNvGraphicFramePr>
          <p:nvPr/>
        </p:nvGraphicFramePr>
        <p:xfrm>
          <a:off x="79375" y="2968625"/>
          <a:ext cx="2892425" cy="993775"/>
        </p:xfrm>
        <a:graphic>
          <a:graphicData uri="http://schemas.openxmlformats.org/presentationml/2006/ole">
            <mc:AlternateContent xmlns:mc="http://schemas.openxmlformats.org/markup-compatibility/2006">
              <mc:Choice xmlns:v="urn:schemas-microsoft-com:vml" Requires="v">
                <p:oleObj spid="_x0000_s380480" name="Equation" r:id="rId4" imgW="1295280" imgH="444240" progId="Equation.3">
                  <p:embed/>
                </p:oleObj>
              </mc:Choice>
              <mc:Fallback>
                <p:oleObj name="Equation" r:id="rId4" imgW="129528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2968625"/>
                        <a:ext cx="2892425" cy="993775"/>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909" name="Object 5"/>
          <p:cNvGraphicFramePr>
            <a:graphicFrameLocks noChangeAspect="1"/>
          </p:cNvGraphicFramePr>
          <p:nvPr/>
        </p:nvGraphicFramePr>
        <p:xfrm>
          <a:off x="3124200" y="2971800"/>
          <a:ext cx="5842000" cy="936625"/>
        </p:xfrm>
        <a:graphic>
          <a:graphicData uri="http://schemas.openxmlformats.org/presentationml/2006/ole">
            <mc:AlternateContent xmlns:mc="http://schemas.openxmlformats.org/markup-compatibility/2006">
              <mc:Choice xmlns:v="urn:schemas-microsoft-com:vml" Requires="v">
                <p:oleObj spid="_x0000_s380481" name="Equation" r:id="rId6" imgW="2616120" imgH="419040" progId="Equation.3">
                  <p:embed/>
                </p:oleObj>
              </mc:Choice>
              <mc:Fallback>
                <p:oleObj name="Equation" r:id="rId6" imgW="2616120" imgH="4190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971800"/>
                        <a:ext cx="5842000" cy="9366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910" name="Object 6"/>
          <p:cNvGraphicFramePr>
            <a:graphicFrameLocks noChangeAspect="1"/>
          </p:cNvGraphicFramePr>
          <p:nvPr/>
        </p:nvGraphicFramePr>
        <p:xfrm>
          <a:off x="93663" y="4340225"/>
          <a:ext cx="4706937" cy="993775"/>
        </p:xfrm>
        <a:graphic>
          <a:graphicData uri="http://schemas.openxmlformats.org/presentationml/2006/ole">
            <mc:AlternateContent xmlns:mc="http://schemas.openxmlformats.org/markup-compatibility/2006">
              <mc:Choice xmlns:v="urn:schemas-microsoft-com:vml" Requires="v">
                <p:oleObj spid="_x0000_s380482" name="Equation" r:id="rId8" imgW="2108160" imgH="444240" progId="Equation.3">
                  <p:embed/>
                </p:oleObj>
              </mc:Choice>
              <mc:Fallback>
                <p:oleObj name="Equation" r:id="rId8" imgW="2108160" imgH="4442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3" y="4340225"/>
                        <a:ext cx="4706937" cy="993775"/>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9914" name="Object 10"/>
          <p:cNvGraphicFramePr>
            <a:graphicFrameLocks noChangeAspect="1"/>
          </p:cNvGraphicFramePr>
          <p:nvPr/>
        </p:nvGraphicFramePr>
        <p:xfrm>
          <a:off x="1219200" y="1447800"/>
          <a:ext cx="6751638" cy="1079500"/>
        </p:xfrm>
        <a:graphic>
          <a:graphicData uri="http://schemas.openxmlformats.org/presentationml/2006/ole">
            <mc:AlternateContent xmlns:mc="http://schemas.openxmlformats.org/markup-compatibility/2006">
              <mc:Choice xmlns:v="urn:schemas-microsoft-com:vml" Requires="v">
                <p:oleObj spid="_x0000_s380483" name="Equation" r:id="rId10" imgW="3022560" imgH="482400" progId="Equation.3">
                  <p:embed/>
                </p:oleObj>
              </mc:Choice>
              <mc:Fallback>
                <p:oleObj name="Equation" r:id="rId10" imgW="3022560" imgH="4824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1447800"/>
                        <a:ext cx="6751638" cy="10795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917" name="Text Box 13"/>
          <p:cNvSpPr txBox="1">
            <a:spLocks noChangeArrowheads="1"/>
          </p:cNvSpPr>
          <p:nvPr/>
        </p:nvSpPr>
        <p:spPr bwMode="auto">
          <a:xfrm>
            <a:off x="2819400" y="25146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Separation of variables</a:t>
            </a:r>
          </a:p>
        </p:txBody>
      </p:sp>
      <p:sp>
        <p:nvSpPr>
          <p:cNvPr id="379919" name="Text Box 15"/>
          <p:cNvSpPr txBox="1">
            <a:spLocks noChangeArrowheads="1"/>
          </p:cNvSpPr>
          <p:nvPr/>
        </p:nvSpPr>
        <p:spPr bwMode="auto">
          <a:xfrm>
            <a:off x="2041525" y="3922713"/>
            <a:ext cx="3011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2D rotation, </a:t>
            </a:r>
            <a:r>
              <a:rPr lang="en-US" i="1"/>
              <a:t>m</a:t>
            </a:r>
            <a:r>
              <a:rPr lang="en-US" i="1" baseline="-25000"/>
              <a:t>l</a:t>
            </a:r>
            <a:r>
              <a:rPr lang="en-US"/>
              <a:t> is introduced</a:t>
            </a:r>
          </a:p>
        </p:txBody>
      </p:sp>
      <p:sp>
        <p:nvSpPr>
          <p:cNvPr id="379921" name="Text Box 17"/>
          <p:cNvSpPr txBox="1">
            <a:spLocks noChangeArrowheads="1"/>
          </p:cNvSpPr>
          <p:nvPr/>
        </p:nvSpPr>
        <p:spPr bwMode="auto">
          <a:xfrm>
            <a:off x="4870450" y="4418013"/>
            <a:ext cx="3892550" cy="9159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t>Custom-made solutions</a:t>
            </a:r>
          </a:p>
          <a:p>
            <a:pPr algn="ctr"/>
            <a:r>
              <a:rPr lang="en-US" b="1"/>
              <a:t>Associated Legendre polynomials</a:t>
            </a:r>
          </a:p>
          <a:p>
            <a:pPr algn="ctr"/>
            <a:r>
              <a:rPr lang="en-US" i="1"/>
              <a:t>l </a:t>
            </a:r>
            <a:r>
              <a:rPr lang="en-US"/>
              <a:t>and </a:t>
            </a:r>
            <a:r>
              <a:rPr lang="en-US" i="1"/>
              <a:t>m</a:t>
            </a:r>
            <a:r>
              <a:rPr lang="en-US" i="1" baseline="-25000"/>
              <a:t>l</a:t>
            </a:r>
            <a:r>
              <a:rPr lang="en-US"/>
              <a:t> are quantum numbers</a:t>
            </a:r>
            <a:endParaRPr lang="en-US" i="1"/>
          </a:p>
        </p:txBody>
      </p:sp>
      <p:graphicFrame>
        <p:nvGraphicFramePr>
          <p:cNvPr id="379923" name="Object 19"/>
          <p:cNvGraphicFramePr>
            <a:graphicFrameLocks noChangeAspect="1"/>
          </p:cNvGraphicFramePr>
          <p:nvPr/>
        </p:nvGraphicFramePr>
        <p:xfrm>
          <a:off x="2566988" y="5943600"/>
          <a:ext cx="4748212" cy="760413"/>
        </p:xfrm>
        <a:graphic>
          <a:graphicData uri="http://schemas.openxmlformats.org/presentationml/2006/ole">
            <mc:AlternateContent xmlns:mc="http://schemas.openxmlformats.org/markup-compatibility/2006">
              <mc:Choice xmlns:v="urn:schemas-microsoft-com:vml" Requires="v">
                <p:oleObj spid="_x0000_s380484" name="Equation" r:id="rId12" imgW="1269720" imgH="203040" progId="Equation.3">
                  <p:embed/>
                </p:oleObj>
              </mc:Choice>
              <mc:Fallback>
                <p:oleObj name="Equation" r:id="rId12" imgW="1269720" imgH="20304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6988" y="5943600"/>
                        <a:ext cx="4748212" cy="760413"/>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925" name="Text Box 21"/>
          <p:cNvSpPr txBox="1">
            <a:spLocks noChangeArrowheads="1"/>
          </p:cNvSpPr>
          <p:nvPr/>
        </p:nvSpPr>
        <p:spPr bwMode="auto">
          <a:xfrm>
            <a:off x="76200" y="6064250"/>
            <a:ext cx="243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t>Custom-made</a:t>
            </a:r>
          </a:p>
          <a:p>
            <a:pPr algn="ctr"/>
            <a:r>
              <a:rPr lang="en-US" b="1"/>
              <a:t>Spherical harmonics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ltLang="ja-JP">
                <a:cs typeface="ＭＳ Ｐゴシック" charset="0"/>
              </a:rPr>
              <a:t>The particle on a sphere</a:t>
            </a:r>
            <a:endParaRPr lang="ja-JP" altLang="en-US">
              <a:cs typeface="ＭＳ Ｐゴシック" charset="0"/>
            </a:endParaRPr>
          </a:p>
        </p:txBody>
      </p:sp>
      <p:sp>
        <p:nvSpPr>
          <p:cNvPr id="263171" name="Rectangle 3"/>
          <p:cNvSpPr>
            <a:spLocks noGrp="1" noChangeArrowheads="1"/>
          </p:cNvSpPr>
          <p:nvPr>
            <p:ph type="body" idx="1"/>
          </p:nvPr>
        </p:nvSpPr>
        <p:spPr/>
        <p:txBody>
          <a:bodyPr/>
          <a:lstStyle/>
          <a:p>
            <a:r>
              <a:rPr lang="en-US" altLang="ja-JP" dirty="0">
                <a:cs typeface="ＭＳ Ｐゴシック" charset="0"/>
              </a:rPr>
              <a:t>To summarize: the Schr</a:t>
            </a:r>
            <a:r>
              <a:rPr lang="en-US" altLang="ja-JP" dirty="0">
                <a:cs typeface="Arial" charset="0"/>
              </a:rPr>
              <a:t>ödinger equation is</a:t>
            </a:r>
          </a:p>
          <a:p>
            <a:endParaRPr lang="en-US" altLang="ja-JP" dirty="0">
              <a:cs typeface="Arial" charset="0"/>
            </a:endParaRPr>
          </a:p>
          <a:p>
            <a:endParaRPr lang="en-US" altLang="ja-JP" dirty="0">
              <a:cs typeface="Arial" charset="0"/>
            </a:endParaRPr>
          </a:p>
          <a:p>
            <a:r>
              <a:rPr lang="en-US" altLang="ja-JP" dirty="0">
                <a:cs typeface="Arial" charset="0"/>
              </a:rPr>
              <a:t>The </a:t>
            </a:r>
            <a:r>
              <a:rPr lang="en-US" altLang="ja-JP" dirty="0" err="1">
                <a:cs typeface="Arial" charset="0"/>
              </a:rPr>
              <a:t>eigenfunctions</a:t>
            </a:r>
            <a:r>
              <a:rPr lang="en-US" altLang="ja-JP" dirty="0">
                <a:cs typeface="Arial" charset="0"/>
              </a:rPr>
              <a:t> are </a:t>
            </a:r>
            <a:r>
              <a:rPr lang="en-US" altLang="ja-JP" b="1" dirty="0" smtClean="0">
                <a:cs typeface="Arial" charset="0"/>
              </a:rPr>
              <a:t>spherical </a:t>
            </a:r>
            <a:r>
              <a:rPr lang="en-US" altLang="ja-JP" b="1" dirty="0">
                <a:cs typeface="Arial" charset="0"/>
              </a:rPr>
              <a:t>harmonics </a:t>
            </a:r>
            <a:r>
              <a:rPr lang="en-US" altLang="ja-JP" dirty="0">
                <a:cs typeface="Arial" charset="0"/>
              </a:rPr>
              <a:t>specified by two quantum numbers </a:t>
            </a:r>
            <a:r>
              <a:rPr lang="en-US" altLang="ja-JP" i="1" dirty="0">
                <a:cs typeface="Arial" charset="0"/>
              </a:rPr>
              <a:t>l </a:t>
            </a:r>
            <a:r>
              <a:rPr lang="en-US" altLang="ja-JP" dirty="0" smtClean="0">
                <a:cs typeface="Arial" charset="0"/>
              </a:rPr>
              <a:t>(= 0, 1, 2, …) and </a:t>
            </a:r>
            <a:r>
              <a:rPr lang="en-US" altLang="ja-JP" i="1" dirty="0" smtClean="0">
                <a:cs typeface="Arial" charset="0"/>
              </a:rPr>
              <a:t>m</a:t>
            </a:r>
            <a:r>
              <a:rPr lang="en-US" altLang="ja-JP" i="1" baseline="-25000" dirty="0" smtClean="0">
                <a:cs typeface="Arial" charset="0"/>
              </a:rPr>
              <a:t>l</a:t>
            </a:r>
            <a:r>
              <a:rPr lang="en-US" altLang="ja-JP" dirty="0" smtClean="0">
                <a:cs typeface="Arial" charset="0"/>
              </a:rPr>
              <a:t> (= </a:t>
            </a:r>
            <a:r>
              <a:rPr lang="en-US" altLang="ja-JP" dirty="0">
                <a:cs typeface="ＭＳ Ｐゴシック" charset="0"/>
              </a:rPr>
              <a:t>–</a:t>
            </a:r>
            <a:r>
              <a:rPr lang="en-US" altLang="ja-JP" i="1" dirty="0" smtClean="0">
                <a:cs typeface="Arial" charset="0"/>
              </a:rPr>
              <a:t>l</a:t>
            </a:r>
            <a:r>
              <a:rPr lang="en-US" altLang="ja-JP" dirty="0" smtClean="0">
                <a:cs typeface="Arial" charset="0"/>
              </a:rPr>
              <a:t>, … </a:t>
            </a:r>
            <a:r>
              <a:rPr lang="en-US" altLang="ja-JP" i="1" dirty="0" smtClean="0">
                <a:cs typeface="Arial" charset="0"/>
              </a:rPr>
              <a:t>l</a:t>
            </a:r>
            <a:r>
              <a:rPr lang="en-US" altLang="ja-JP" dirty="0" smtClean="0">
                <a:cs typeface="Arial" charset="0"/>
              </a:rPr>
              <a:t>), </a:t>
            </a:r>
            <a:r>
              <a:rPr lang="en-US" altLang="ja-JP" dirty="0">
                <a:cs typeface="Arial" charset="0"/>
              </a:rPr>
              <a:t>having the form</a:t>
            </a:r>
          </a:p>
        </p:txBody>
      </p:sp>
      <p:graphicFrame>
        <p:nvGraphicFramePr>
          <p:cNvPr id="263172" name="Object 4"/>
          <p:cNvGraphicFramePr>
            <a:graphicFrameLocks noChangeAspect="1"/>
          </p:cNvGraphicFramePr>
          <p:nvPr/>
        </p:nvGraphicFramePr>
        <p:xfrm>
          <a:off x="1143000" y="2286000"/>
          <a:ext cx="6751638" cy="1079500"/>
        </p:xfrm>
        <a:graphic>
          <a:graphicData uri="http://schemas.openxmlformats.org/presentationml/2006/ole">
            <mc:AlternateContent xmlns:mc="http://schemas.openxmlformats.org/markup-compatibility/2006">
              <mc:Choice xmlns:v="urn:schemas-microsoft-com:vml" Requires="v">
                <p:oleObj spid="_x0000_s263422" name="Equation" r:id="rId4" imgW="3022560" imgH="482400" progId="Equation.3">
                  <p:embed/>
                </p:oleObj>
              </mc:Choice>
              <mc:Fallback>
                <p:oleObj name="Equation" r:id="rId4" imgW="302256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6751638" cy="10795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3173" name="Object 5"/>
          <p:cNvGraphicFramePr>
            <a:graphicFrameLocks noChangeAspect="1"/>
          </p:cNvGraphicFramePr>
          <p:nvPr/>
        </p:nvGraphicFramePr>
        <p:xfrm>
          <a:off x="533400" y="4876800"/>
          <a:ext cx="8077200" cy="720725"/>
        </p:xfrm>
        <a:graphic>
          <a:graphicData uri="http://schemas.openxmlformats.org/presentationml/2006/ole">
            <mc:AlternateContent xmlns:mc="http://schemas.openxmlformats.org/markup-compatibility/2006">
              <mc:Choice xmlns:v="urn:schemas-microsoft-com:vml" Requires="v">
                <p:oleObj spid="_x0000_s263423" name="Equation" r:id="rId6" imgW="2705040" imgH="241200" progId="Equation.3">
                  <p:embed/>
                </p:oleObj>
              </mc:Choice>
              <mc:Fallback>
                <p:oleObj name="Equation" r:id="rId6" imgW="2705040" imgH="241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6800"/>
                        <a:ext cx="8077200" cy="7207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3174" name="AutoShape 6"/>
          <p:cNvSpPr>
            <a:spLocks/>
          </p:cNvSpPr>
          <p:nvPr/>
        </p:nvSpPr>
        <p:spPr bwMode="auto">
          <a:xfrm rot="16200000">
            <a:off x="2628900" y="5372100"/>
            <a:ext cx="228600" cy="762000"/>
          </a:xfrm>
          <a:prstGeom prst="leftBrace">
            <a:avLst>
              <a:gd name="adj1" fmla="val 27778"/>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5" name="Text Box 7"/>
          <p:cNvSpPr txBox="1">
            <a:spLocks noChangeArrowheads="1"/>
          </p:cNvSpPr>
          <p:nvPr/>
        </p:nvSpPr>
        <p:spPr bwMode="auto">
          <a:xfrm>
            <a:off x="1843088" y="5867400"/>
            <a:ext cx="1738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Normalization</a:t>
            </a:r>
            <a:endParaRPr lang="el-GR" altLang="ja-JP" sz="2000" i="1">
              <a:solidFill>
                <a:srgbClr val="FF3300"/>
              </a:solidFill>
              <a:cs typeface="Arial" charset="0"/>
            </a:endParaRPr>
          </a:p>
        </p:txBody>
      </p:sp>
      <p:sp>
        <p:nvSpPr>
          <p:cNvPr id="263176" name="AutoShape 8"/>
          <p:cNvSpPr>
            <a:spLocks/>
          </p:cNvSpPr>
          <p:nvPr/>
        </p:nvSpPr>
        <p:spPr bwMode="auto">
          <a:xfrm rot="16200000">
            <a:off x="3771900" y="5067300"/>
            <a:ext cx="457200" cy="1600200"/>
          </a:xfrm>
          <a:prstGeom prst="leftBrace">
            <a:avLst>
              <a:gd name="adj1" fmla="val 29167"/>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7" name="Text Box 9"/>
          <p:cNvSpPr txBox="1">
            <a:spLocks noChangeArrowheads="1"/>
          </p:cNvSpPr>
          <p:nvPr/>
        </p:nvSpPr>
        <p:spPr bwMode="auto">
          <a:xfrm>
            <a:off x="2743200" y="6248400"/>
            <a:ext cx="248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Spherical harmonics</a:t>
            </a:r>
            <a:endParaRPr lang="el-GR" altLang="ja-JP" sz="2000" i="1">
              <a:solidFill>
                <a:srgbClr val="FF3300"/>
              </a:solidFill>
              <a:cs typeface="Arial" charset="0"/>
            </a:endParaRPr>
          </a:p>
        </p:txBody>
      </p:sp>
      <p:sp>
        <p:nvSpPr>
          <p:cNvPr id="263178" name="AutoShape 10"/>
          <p:cNvSpPr>
            <a:spLocks/>
          </p:cNvSpPr>
          <p:nvPr/>
        </p:nvSpPr>
        <p:spPr bwMode="auto">
          <a:xfrm rot="16200000">
            <a:off x="6469062" y="5097463"/>
            <a:ext cx="244475" cy="1295400"/>
          </a:xfrm>
          <a:prstGeom prst="leftBrace">
            <a:avLst>
              <a:gd name="adj1" fmla="val 44156"/>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179" name="Text Box 11"/>
          <p:cNvSpPr txBox="1">
            <a:spLocks noChangeArrowheads="1"/>
          </p:cNvSpPr>
          <p:nvPr/>
        </p:nvSpPr>
        <p:spPr bwMode="auto">
          <a:xfrm>
            <a:off x="5888038" y="5867400"/>
            <a:ext cx="1427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a:solidFill>
                  <a:srgbClr val="FF3300"/>
                </a:solidFill>
                <a:cs typeface="ＭＳ Ｐゴシック" charset="0"/>
              </a:rPr>
              <a:t>Associated</a:t>
            </a:r>
          </a:p>
          <a:p>
            <a:pPr algn="ctr"/>
            <a:r>
              <a:rPr lang="en-US" altLang="ja-JP" sz="2000">
                <a:solidFill>
                  <a:srgbClr val="FF3300"/>
                </a:solidFill>
                <a:cs typeface="ＭＳ Ｐゴシック" charset="0"/>
              </a:rPr>
              <a:t>Legendre</a:t>
            </a:r>
            <a:endParaRPr lang="el-GR" altLang="ja-JP" sz="2000" i="1">
              <a:solidFill>
                <a:srgbClr val="FF3300"/>
              </a:solidFill>
              <a:cs typeface="Arial" charset="0"/>
            </a:endParaRPr>
          </a:p>
        </p:txBody>
      </p:sp>
      <p:sp>
        <p:nvSpPr>
          <p:cNvPr id="263180" name="AutoShape 12"/>
          <p:cNvSpPr>
            <a:spLocks/>
          </p:cNvSpPr>
          <p:nvPr/>
        </p:nvSpPr>
        <p:spPr bwMode="auto">
          <a:xfrm rot="16200000">
            <a:off x="7764462" y="5113338"/>
            <a:ext cx="244475" cy="1295400"/>
          </a:xfrm>
          <a:prstGeom prst="leftBrace">
            <a:avLst>
              <a:gd name="adj1" fmla="val 44156"/>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ja-JP" altLang="en-US">
              <a:cs typeface="ＭＳ Ｐゴシック" charset="0"/>
            </a:endParaRPr>
          </a:p>
        </p:txBody>
      </p:sp>
      <p:sp>
        <p:nvSpPr>
          <p:cNvPr id="263181" name="Text Box 13"/>
          <p:cNvSpPr txBox="1">
            <a:spLocks noChangeArrowheads="1"/>
          </p:cNvSpPr>
          <p:nvPr/>
        </p:nvSpPr>
        <p:spPr bwMode="auto">
          <a:xfrm>
            <a:off x="7429500" y="5897563"/>
            <a:ext cx="8969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3200" i="1">
                <a:solidFill>
                  <a:srgbClr val="FF3300"/>
                </a:solidFill>
                <a:cs typeface="ＭＳ Ｐゴシック" charset="0"/>
              </a:rPr>
              <a:t>e</a:t>
            </a:r>
            <a:r>
              <a:rPr lang="en-US" altLang="ja-JP" sz="3200" i="1" baseline="30000">
                <a:solidFill>
                  <a:srgbClr val="FF3300"/>
                </a:solidFill>
                <a:cs typeface="ＭＳ Ｐゴシック" charset="0"/>
              </a:rPr>
              <a:t>im</a:t>
            </a:r>
            <a:r>
              <a:rPr lang="en-US" altLang="ja-JP" sz="1600" i="1" baseline="30000">
                <a:solidFill>
                  <a:srgbClr val="FF3300"/>
                </a:solidFill>
                <a:cs typeface="ＭＳ Ｐゴシック" charset="0"/>
              </a:rPr>
              <a:t>l</a:t>
            </a:r>
            <a:r>
              <a:rPr lang="el-GR" altLang="ja-JP" sz="3200" i="1" baseline="30000">
                <a:solidFill>
                  <a:srgbClr val="FF3300"/>
                </a:solidFill>
                <a:cs typeface="Arial" charset="0"/>
              </a:rPr>
              <a:t>φ</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6600" y="2209800"/>
            <a:ext cx="5875678" cy="3379080"/>
          </a:xfrm>
          <a:prstGeom prst="rect">
            <a:avLst/>
          </a:prstGeom>
        </p:spPr>
      </p:pic>
      <p:sp>
        <p:nvSpPr>
          <p:cNvPr id="264194"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264195" name="Rectangle 3"/>
          <p:cNvSpPr>
            <a:spLocks noGrp="1" noChangeArrowheads="1"/>
          </p:cNvSpPr>
          <p:nvPr>
            <p:ph type="body" idx="1"/>
          </p:nvPr>
        </p:nvSpPr>
        <p:spPr>
          <a:xfrm>
            <a:off x="457200" y="1719263"/>
            <a:ext cx="6019800" cy="4411662"/>
          </a:xfrm>
        </p:spPr>
        <p:txBody>
          <a:bodyPr/>
          <a:lstStyle/>
          <a:p>
            <a:r>
              <a:rPr lang="en-US" altLang="ja-JP" dirty="0" smtClean="0">
                <a:cs typeface="ＭＳ Ｐゴシック" charset="0"/>
              </a:rPr>
              <a:t>Some low-rank </a:t>
            </a:r>
            <a:r>
              <a:rPr lang="en-US" altLang="ja-JP" b="1" dirty="0" smtClean="0">
                <a:cs typeface="ＭＳ Ｐゴシック" charset="0"/>
              </a:rPr>
              <a:t>spherical </a:t>
            </a:r>
            <a:r>
              <a:rPr lang="en-US" altLang="ja-JP" b="1" dirty="0" err="1">
                <a:cs typeface="ＭＳ Ｐゴシック" charset="0"/>
              </a:rPr>
              <a:t>hamonics</a:t>
            </a:r>
            <a:r>
              <a:rPr lang="en-US" altLang="ja-JP" b="1" dirty="0">
                <a:cs typeface="ＭＳ Ｐゴシック" charset="0"/>
              </a:rPr>
              <a:t> </a:t>
            </a:r>
            <a:r>
              <a:rPr lang="en-US" altLang="ja-JP" dirty="0" smtClean="0">
                <a:cs typeface="ＭＳ Ｐゴシック" charset="0"/>
              </a:rPr>
              <a:t>are given on </a:t>
            </a:r>
            <a:r>
              <a:rPr lang="en-US" altLang="ja-JP" dirty="0">
                <a:cs typeface="ＭＳ Ｐゴシック" charset="0"/>
              </a:rPr>
              <a:t>the right.</a:t>
            </a:r>
          </a:p>
          <a:p>
            <a:r>
              <a:rPr lang="en-US" altLang="ja-JP" dirty="0">
                <a:cs typeface="ＭＳ Ｐゴシック" charset="0"/>
              </a:rPr>
              <a:t>Spherical harmonics are orthogonal functions. They </a:t>
            </a:r>
            <a:r>
              <a:rPr lang="en-US" altLang="ja-JP" dirty="0" smtClean="0">
                <a:cs typeface="ＭＳ Ｐゴシック" charset="0"/>
              </a:rPr>
              <a:t>as fundamental to spherical coordinates as sin </a:t>
            </a:r>
            <a:r>
              <a:rPr lang="en-US" altLang="ja-JP" dirty="0">
                <a:cs typeface="ＭＳ Ｐゴシック" charset="0"/>
              </a:rPr>
              <a:t>and </a:t>
            </a:r>
            <a:r>
              <a:rPr lang="en-US" altLang="ja-JP" dirty="0" err="1" smtClean="0">
                <a:cs typeface="ＭＳ Ｐゴシック" charset="0"/>
              </a:rPr>
              <a:t>cos</a:t>
            </a:r>
            <a:r>
              <a:rPr lang="en-US" altLang="ja-JP" dirty="0" smtClean="0">
                <a:cs typeface="ＭＳ Ｐゴシック" charset="0"/>
              </a:rPr>
              <a:t> to Cartesian coordinates.</a:t>
            </a:r>
            <a:endParaRPr lang="en-US" altLang="ja-JP"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7800" y="4114800"/>
            <a:ext cx="4153183" cy="2388480"/>
          </a:xfrm>
          <a:prstGeom prst="rect">
            <a:avLst/>
          </a:prstGeom>
        </p:spPr>
      </p:pic>
      <p:sp>
        <p:nvSpPr>
          <p:cNvPr id="595970" name="Rectangle 2"/>
          <p:cNvSpPr>
            <a:spLocks noGrp="1" noChangeArrowheads="1"/>
          </p:cNvSpPr>
          <p:nvPr>
            <p:ph type="title"/>
          </p:nvPr>
        </p:nvSpPr>
        <p:spPr/>
        <p:txBody>
          <a:bodyPr/>
          <a:lstStyle/>
          <a:p>
            <a:r>
              <a:rPr lang="en-US" altLang="ja-JP">
                <a:cs typeface="ＭＳ Ｐゴシック" charset="0"/>
              </a:rPr>
              <a:t>Spherical harmonics</a:t>
            </a:r>
          </a:p>
        </p:txBody>
      </p:sp>
      <p:sp>
        <p:nvSpPr>
          <p:cNvPr id="595971" name="Rectangle 3"/>
          <p:cNvSpPr>
            <a:spLocks noGrp="1" noChangeArrowheads="1"/>
          </p:cNvSpPr>
          <p:nvPr>
            <p:ph type="body" idx="1"/>
          </p:nvPr>
        </p:nvSpPr>
        <p:spPr>
          <a:xfrm>
            <a:off x="457200" y="1719263"/>
            <a:ext cx="4876800" cy="4411662"/>
          </a:xfrm>
        </p:spPr>
        <p:txBody>
          <a:bodyPr/>
          <a:lstStyle/>
          <a:p>
            <a:r>
              <a:rPr lang="en-US" altLang="ja-JP" sz="2800" dirty="0">
                <a:cs typeface="ＭＳ Ｐゴシック" charset="0"/>
              </a:rPr>
              <a:t>Spherical harmonics are the </a:t>
            </a:r>
            <a:r>
              <a:rPr lang="en-US" altLang="ja-JP" sz="2800" b="1" dirty="0">
                <a:cs typeface="ＭＳ Ｐゴシック" charset="0"/>
              </a:rPr>
              <a:t>standing waves </a:t>
            </a:r>
            <a:r>
              <a:rPr lang="en-US" altLang="ja-JP" sz="2800" dirty="0">
                <a:cs typeface="ＭＳ Ｐゴシック" charset="0"/>
              </a:rPr>
              <a:t>of a sphere surface (e.g., </a:t>
            </a:r>
            <a:r>
              <a:rPr lang="en-US" altLang="ja-JP" sz="2800" dirty="0" smtClean="0">
                <a:cs typeface="ＭＳ Ｐゴシック" charset="0"/>
              </a:rPr>
              <a:t>soap bubble, earthquake</a:t>
            </a:r>
            <a:r>
              <a:rPr lang="en-US" altLang="ja-JP" sz="2800" dirty="0">
                <a:cs typeface="ＭＳ Ｐゴシック" charset="0"/>
              </a:rPr>
              <a:t>).</a:t>
            </a:r>
          </a:p>
          <a:p>
            <a:r>
              <a:rPr lang="en-US" altLang="ja-JP" sz="2800" dirty="0">
                <a:cs typeface="ＭＳ Ｐゴシック" charset="0"/>
              </a:rPr>
              <a:t>Imagine a floating bubble. It vibrates – the </a:t>
            </a:r>
            <a:r>
              <a:rPr lang="en-US" altLang="ja-JP" sz="2800" dirty="0" smtClean="0">
                <a:cs typeface="ＭＳ Ｐゴシック" charset="0"/>
              </a:rPr>
              <a:t>amplitudes of the vibration is </a:t>
            </a:r>
            <a:r>
              <a:rPr lang="en-US" altLang="ja-JP" sz="2800" dirty="0">
                <a:cs typeface="ＭＳ Ｐゴシック" charset="0"/>
              </a:rPr>
              <a:t>a linear combination of spherical harmonics</a:t>
            </a:r>
            <a:r>
              <a:rPr lang="en-US" altLang="ja-JP" sz="2800" dirty="0" smtClean="0">
                <a:cs typeface="ＭＳ Ｐゴシック" charset="0"/>
              </a:rPr>
              <a:t>.</a:t>
            </a:r>
            <a:endParaRPr lang="en-US" altLang="ja-JP" sz="2800" dirty="0">
              <a:cs typeface="ＭＳ Ｐゴシック" charset="0"/>
            </a:endParaRPr>
          </a:p>
        </p:txBody>
      </p:sp>
      <p:pic>
        <p:nvPicPr>
          <p:cNvPr id="3" name="Picture 2"/>
          <p:cNvPicPr>
            <a:picLocks noChangeAspect="1"/>
          </p:cNvPicPr>
          <p:nvPr/>
        </p:nvPicPr>
        <p:blipFill>
          <a:blip r:embed="rId4"/>
          <a:stretch>
            <a:fillRect/>
          </a:stretch>
        </p:blipFill>
        <p:spPr>
          <a:xfrm>
            <a:off x="5791200" y="1524000"/>
            <a:ext cx="3048000" cy="2248609"/>
          </a:xfrm>
          <a:prstGeom prst="rect">
            <a:avLst/>
          </a:prstGeom>
        </p:spPr>
      </p:pic>
      <p:sp>
        <p:nvSpPr>
          <p:cNvPr id="4" name="TextBox 3"/>
          <p:cNvSpPr txBox="1"/>
          <p:nvPr/>
        </p:nvSpPr>
        <p:spPr>
          <a:xfrm>
            <a:off x="6324600" y="3733800"/>
            <a:ext cx="2057474" cy="276999"/>
          </a:xfrm>
          <a:prstGeom prst="rect">
            <a:avLst/>
          </a:prstGeom>
          <a:noFill/>
        </p:spPr>
        <p:txBody>
          <a:bodyPr wrap="none" rtlCol="0">
            <a:spAutoFit/>
          </a:bodyPr>
          <a:lstStyle/>
          <a:p>
            <a:r>
              <a:rPr lang="en-US" sz="1200" dirty="0" smtClean="0">
                <a:solidFill>
                  <a:schemeClr val="bg1">
                    <a:lumMod val="50000"/>
                  </a:schemeClr>
                </a:solidFill>
              </a:rPr>
              <a:t>GNU Image from Wikipedia</a:t>
            </a:r>
            <a:endParaRPr lang="en-US" sz="12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6024619" y="4191000"/>
            <a:ext cx="3576581" cy="2056878"/>
          </a:xfrm>
          <a:prstGeom prst="rect">
            <a:avLst/>
          </a:prstGeom>
        </p:spPr>
      </p:pic>
      <p:sp>
        <p:nvSpPr>
          <p:cNvPr id="265218" name="Rectangle 2"/>
          <p:cNvSpPr>
            <a:spLocks noGrp="1" noChangeArrowheads="1"/>
          </p:cNvSpPr>
          <p:nvPr>
            <p:ph type="title"/>
          </p:nvPr>
        </p:nvSpPr>
        <p:spPr/>
        <p:txBody>
          <a:bodyPr/>
          <a:lstStyle/>
          <a:p>
            <a:r>
              <a:rPr lang="en-US" altLang="ja-JP">
                <a:cs typeface="ＭＳ Ｐゴシック" charset="0"/>
              </a:rPr>
              <a:t>The particle on a sphere</a:t>
            </a:r>
            <a:endParaRPr lang="ja-JP" altLang="en-US">
              <a:cs typeface="ＭＳ Ｐゴシック" charset="0"/>
            </a:endParaRPr>
          </a:p>
        </p:txBody>
      </p:sp>
      <p:sp>
        <p:nvSpPr>
          <p:cNvPr id="265219" name="Rectangle 3"/>
          <p:cNvSpPr>
            <a:spLocks noGrp="1" noChangeArrowheads="1"/>
          </p:cNvSpPr>
          <p:nvPr>
            <p:ph type="body" idx="1"/>
          </p:nvPr>
        </p:nvSpPr>
        <p:spPr>
          <a:xfrm>
            <a:off x="457200" y="1719263"/>
            <a:ext cx="8229600" cy="4148137"/>
          </a:xfrm>
        </p:spPr>
        <p:txBody>
          <a:bodyPr/>
          <a:lstStyle/>
          <a:p>
            <a:pPr>
              <a:lnSpc>
                <a:spcPct val="90000"/>
              </a:lnSpc>
            </a:pPr>
            <a:r>
              <a:rPr lang="en-US" altLang="ja-JP" dirty="0">
                <a:cs typeface="ＭＳ Ｐゴシック" charset="0"/>
              </a:rPr>
              <a:t>The total energy is </a:t>
            </a:r>
            <a:r>
              <a:rPr lang="en-US" altLang="ja-JP" dirty="0" smtClean="0">
                <a:cs typeface="ＭＳ Ｐゴシック" charset="0"/>
              </a:rPr>
              <a:t>determined by the </a:t>
            </a:r>
            <a:r>
              <a:rPr lang="en-US" altLang="ja-JP" dirty="0">
                <a:cs typeface="ＭＳ Ｐゴシック" charset="0"/>
              </a:rPr>
              <a:t>quantum number </a:t>
            </a:r>
            <a:r>
              <a:rPr lang="en-US" altLang="ja-JP" i="1" dirty="0" smtClean="0">
                <a:cs typeface="ＭＳ Ｐゴシック" charset="0"/>
              </a:rPr>
              <a:t>l</a:t>
            </a:r>
            <a:r>
              <a:rPr lang="en-US" altLang="ja-JP" dirty="0" smtClean="0">
                <a:cs typeface="ＭＳ Ｐゴシック" charset="0"/>
              </a:rPr>
              <a:t> only:</a:t>
            </a:r>
            <a:endParaRPr lang="en-US" altLang="ja-JP" dirty="0">
              <a:cs typeface="ＭＳ Ｐゴシック" charset="0"/>
            </a:endParaRPr>
          </a:p>
          <a:p>
            <a:pPr>
              <a:lnSpc>
                <a:spcPct val="90000"/>
              </a:lnSpc>
            </a:pPr>
            <a:endParaRPr lang="en-US" altLang="ja-JP" dirty="0">
              <a:cs typeface="ＭＳ Ｐゴシック" charset="0"/>
            </a:endParaRPr>
          </a:p>
          <a:p>
            <a:pPr>
              <a:lnSpc>
                <a:spcPct val="90000"/>
              </a:lnSpc>
            </a:pPr>
            <a:endParaRPr lang="en-US" altLang="ja-JP" dirty="0">
              <a:cs typeface="ＭＳ Ｐゴシック" charset="0"/>
            </a:endParaRPr>
          </a:p>
          <a:p>
            <a:pPr>
              <a:lnSpc>
                <a:spcPct val="90000"/>
              </a:lnSpc>
            </a:pPr>
            <a:r>
              <a:rPr lang="en-US" altLang="ja-JP" dirty="0">
                <a:cs typeface="ＭＳ Ｐゴシック" charset="0"/>
              </a:rPr>
              <a:t>Out of this, the energy arising from the </a:t>
            </a:r>
            <a:r>
              <a:rPr lang="el-GR" altLang="ja-JP" i="1" dirty="0">
                <a:cs typeface="Arial" charset="0"/>
              </a:rPr>
              <a:t>φ</a:t>
            </a:r>
            <a:r>
              <a:rPr lang="en-US" altLang="ja-JP" dirty="0">
                <a:cs typeface="Arial" charset="0"/>
              </a:rPr>
              <a:t> </a:t>
            </a:r>
            <a:r>
              <a:rPr lang="en-US" altLang="ja-JP" dirty="0">
                <a:cs typeface="ＭＳ Ｐゴシック" charset="0"/>
              </a:rPr>
              <a:t>rotation is</a:t>
            </a:r>
          </a:p>
          <a:p>
            <a:pPr>
              <a:lnSpc>
                <a:spcPct val="90000"/>
              </a:lnSpc>
            </a:pPr>
            <a:endParaRPr lang="en-US" altLang="ja-JP" dirty="0">
              <a:cs typeface="ＭＳ Ｐゴシック" charset="0"/>
            </a:endParaRPr>
          </a:p>
          <a:p>
            <a:pPr>
              <a:lnSpc>
                <a:spcPct val="90000"/>
              </a:lnSpc>
            </a:pPr>
            <a:r>
              <a:rPr lang="en-US" altLang="ja-JP" dirty="0">
                <a:cs typeface="ＭＳ Ｐゴシック" charset="0"/>
              </a:rPr>
              <a:t>The latter cannot exceed the former.</a:t>
            </a:r>
          </a:p>
        </p:txBody>
      </p:sp>
      <p:graphicFrame>
        <p:nvGraphicFramePr>
          <p:cNvPr id="265220" name="Object 4"/>
          <p:cNvGraphicFramePr>
            <a:graphicFrameLocks noChangeAspect="1"/>
          </p:cNvGraphicFramePr>
          <p:nvPr/>
        </p:nvGraphicFramePr>
        <p:xfrm>
          <a:off x="2527300" y="2667000"/>
          <a:ext cx="4014788" cy="1027113"/>
        </p:xfrm>
        <a:graphic>
          <a:graphicData uri="http://schemas.openxmlformats.org/presentationml/2006/ole">
            <mc:AlternateContent xmlns:mc="http://schemas.openxmlformats.org/markup-compatibility/2006">
              <mc:Choice xmlns:v="urn:schemas-microsoft-com:vml" Requires="v">
                <p:oleObj spid="_x0000_s265572" name="Equation" r:id="rId5" imgW="1638000" imgH="419040" progId="Equation.3">
                  <p:embed/>
                </p:oleObj>
              </mc:Choice>
              <mc:Fallback>
                <p:oleObj name="Equation" r:id="rId5" imgW="163800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2667000"/>
                        <a:ext cx="4014788" cy="1027113"/>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5221" name="Object 5"/>
          <p:cNvGraphicFramePr>
            <a:graphicFrameLocks noChangeAspect="1"/>
          </p:cNvGraphicFramePr>
          <p:nvPr/>
        </p:nvGraphicFramePr>
        <p:xfrm>
          <a:off x="3581400" y="4114800"/>
          <a:ext cx="1828800" cy="1004888"/>
        </p:xfrm>
        <a:graphic>
          <a:graphicData uri="http://schemas.openxmlformats.org/presentationml/2006/ole">
            <mc:AlternateContent xmlns:mc="http://schemas.openxmlformats.org/markup-compatibility/2006">
              <mc:Choice xmlns:v="urn:schemas-microsoft-com:vml" Requires="v">
                <p:oleObj spid="_x0000_s265573" name="Equation" r:id="rId7" imgW="761760" imgH="419040" progId="Equation.3">
                  <p:embed/>
                </p:oleObj>
              </mc:Choice>
              <mc:Fallback>
                <p:oleObj name="Equation" r:id="rId7" imgW="761760" imgH="4190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114800"/>
                        <a:ext cx="1828800" cy="1004888"/>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5222" name="Object 6"/>
          <p:cNvGraphicFramePr>
            <a:graphicFrameLocks noChangeAspect="1"/>
          </p:cNvGraphicFramePr>
          <p:nvPr>
            <p:extLst>
              <p:ext uri="{D42A27DB-BD31-4B8C-83A1-F6EECF244321}">
                <p14:modId xmlns:p14="http://schemas.microsoft.com/office/powerpoint/2010/main" val="2426527733"/>
              </p:ext>
            </p:extLst>
          </p:nvPr>
        </p:nvGraphicFramePr>
        <p:xfrm>
          <a:off x="1905000" y="5715000"/>
          <a:ext cx="5029200" cy="526456"/>
        </p:xfrm>
        <a:graphic>
          <a:graphicData uri="http://schemas.openxmlformats.org/presentationml/2006/ole">
            <mc:AlternateContent xmlns:mc="http://schemas.openxmlformats.org/markup-compatibility/2006">
              <mc:Choice xmlns:v="urn:schemas-microsoft-com:vml" Requires="v">
                <p:oleObj spid="_x0000_s265574" name="Equation" r:id="rId9" imgW="4000500" imgH="419100" progId="Equation.3">
                  <p:embed/>
                </p:oleObj>
              </mc:Choice>
              <mc:Fallback>
                <p:oleObj name="Equation" r:id="rId9" imgW="4000500" imgH="419100" progId="Equation.3">
                  <p:embed/>
                  <p:pic>
                    <p:nvPicPr>
                      <p:cNvPr id="0" name="Object 6"/>
                      <p:cNvPicPr>
                        <a:picLocks noChangeAspect="1" noChangeArrowheads="1"/>
                      </p:cNvPicPr>
                      <p:nvPr/>
                    </p:nvPicPr>
                    <p:blipFill>
                      <a:blip r:embed="rId10"/>
                      <a:srcRect/>
                      <a:stretch>
                        <a:fillRect/>
                      </a:stretch>
                    </p:blipFill>
                    <p:spPr bwMode="auto">
                      <a:xfrm>
                        <a:off x="1905000" y="5715000"/>
                        <a:ext cx="5029200" cy="526456"/>
                      </a:xfrm>
                      <a:prstGeom prst="rect">
                        <a:avLst/>
                      </a:prstGeom>
                      <a:solidFill>
                        <a:srgbClr val="FFCC00"/>
                      </a:solid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ja-JP">
                <a:cs typeface="ＭＳ Ｐゴシック" charset="0"/>
              </a:rPr>
              <a:t>The particle on a sphere</a:t>
            </a:r>
            <a:endParaRPr lang="ja-JP" altLang="en-US">
              <a:cs typeface="ＭＳ Ｐゴシック" charset="0"/>
            </a:endParaRPr>
          </a:p>
        </p:txBody>
      </p:sp>
      <p:sp>
        <p:nvSpPr>
          <p:cNvPr id="266243" name="Rectangle 3"/>
          <p:cNvSpPr>
            <a:spLocks noGrp="1" noChangeArrowheads="1"/>
          </p:cNvSpPr>
          <p:nvPr>
            <p:ph type="body" idx="1"/>
          </p:nvPr>
        </p:nvSpPr>
        <p:spPr/>
        <p:txBody>
          <a:bodyPr/>
          <a:lstStyle/>
          <a:p>
            <a:r>
              <a:rPr lang="en-US" altLang="ja-JP">
                <a:cs typeface="ＭＳ Ｐゴシック" charset="0"/>
              </a:rPr>
              <a:t>Parameter </a:t>
            </a:r>
            <a:r>
              <a:rPr lang="en-US" altLang="ja-JP" i="1">
                <a:cs typeface="ＭＳ Ｐゴシック" charset="0"/>
              </a:rPr>
              <a:t>l</a:t>
            </a:r>
            <a:r>
              <a:rPr lang="en-US" altLang="ja-JP">
                <a:cs typeface="ＭＳ Ｐゴシック" charset="0"/>
              </a:rPr>
              <a:t> is called the</a:t>
            </a:r>
            <a:r>
              <a:rPr lang="en-US" altLang="ja-JP" b="1">
                <a:cs typeface="ＭＳ Ｐゴシック" charset="0"/>
              </a:rPr>
              <a:t> orbital angular momentum quantum number</a:t>
            </a:r>
            <a:r>
              <a:rPr lang="en-US" altLang="ja-JP">
                <a:cs typeface="ＭＳ Ｐゴシック" charset="0"/>
              </a:rPr>
              <a:t>.</a:t>
            </a:r>
          </a:p>
          <a:p>
            <a:r>
              <a:rPr lang="en-US" altLang="ja-JP">
                <a:cs typeface="ＭＳ Ｐゴシック" charset="0"/>
              </a:rPr>
              <a:t>Parameter </a:t>
            </a:r>
            <a:r>
              <a:rPr lang="en-US" altLang="ja-JP" i="1">
                <a:cs typeface="ＭＳ Ｐゴシック" charset="0"/>
              </a:rPr>
              <a:t>m</a:t>
            </a:r>
            <a:r>
              <a:rPr lang="en-US" altLang="ja-JP" i="1" baseline="-25000">
                <a:cs typeface="ＭＳ Ｐゴシック" charset="0"/>
              </a:rPr>
              <a:t>l</a:t>
            </a:r>
            <a:r>
              <a:rPr lang="en-US" altLang="ja-JP">
                <a:cs typeface="ＭＳ Ｐゴシック" charset="0"/>
              </a:rPr>
              <a:t> is the </a:t>
            </a:r>
            <a:r>
              <a:rPr lang="en-US" altLang="ja-JP" b="1">
                <a:cs typeface="ＭＳ Ｐゴシック" charset="0"/>
              </a:rPr>
              <a:t>magnetic quantum number</a:t>
            </a:r>
            <a:r>
              <a:rPr lang="en-US" altLang="ja-JP">
                <a:cs typeface="ＭＳ Ｐゴシック" charset="0"/>
              </a:rPr>
              <a:t>.</a:t>
            </a:r>
          </a:p>
          <a:p>
            <a:r>
              <a:rPr lang="en-US" altLang="ja-JP">
                <a:cs typeface="ＭＳ Ｐゴシック" charset="0"/>
              </a:rPr>
              <a:t>Energy is independent of </a:t>
            </a:r>
            <a:r>
              <a:rPr lang="en-US" altLang="ja-JP" i="1">
                <a:cs typeface="ＭＳ Ｐゴシック" charset="0"/>
              </a:rPr>
              <a:t>m</a:t>
            </a:r>
            <a:r>
              <a:rPr lang="en-US" altLang="ja-JP" i="1" baseline="-25000">
                <a:cs typeface="ＭＳ Ｐゴシック" charset="0"/>
              </a:rPr>
              <a:t>l</a:t>
            </a:r>
            <a:r>
              <a:rPr lang="en-US" altLang="ja-JP">
                <a:cs typeface="ＭＳ Ｐゴシック" charset="0"/>
              </a:rPr>
              <a:t>. Therefore, a rotational state with </a:t>
            </a:r>
            <a:r>
              <a:rPr lang="en-US" altLang="ja-JP" i="1">
                <a:cs typeface="ＭＳ Ｐゴシック" charset="0"/>
              </a:rPr>
              <a:t>l</a:t>
            </a:r>
            <a:r>
              <a:rPr lang="en-US" altLang="ja-JP">
                <a:cs typeface="ＭＳ Ｐゴシック" charset="0"/>
              </a:rPr>
              <a:t> is (2</a:t>
            </a:r>
            <a:r>
              <a:rPr lang="en-US" altLang="ja-JP" i="1">
                <a:cs typeface="ＭＳ Ｐゴシック" charset="0"/>
              </a:rPr>
              <a:t>l </a:t>
            </a:r>
            <a:r>
              <a:rPr lang="en-US" altLang="ja-JP">
                <a:cs typeface="ＭＳ Ｐゴシック" charset="0"/>
              </a:rPr>
              <a:t>+1)-fold degenerate because there are (2</a:t>
            </a:r>
            <a:r>
              <a:rPr lang="en-US" altLang="ja-JP" i="1">
                <a:cs typeface="ＭＳ Ｐゴシック" charset="0"/>
              </a:rPr>
              <a:t>l </a:t>
            </a:r>
            <a:r>
              <a:rPr lang="en-US" altLang="ja-JP">
                <a:cs typeface="ＭＳ Ｐゴシック" charset="0"/>
              </a:rPr>
              <a:t>+1) permitted integers </a:t>
            </a:r>
            <a:r>
              <a:rPr lang="en-US" altLang="ja-JP" i="1">
                <a:cs typeface="ＭＳ Ｐゴシック" charset="0"/>
              </a:rPr>
              <a:t>m</a:t>
            </a:r>
            <a:r>
              <a:rPr lang="en-US" altLang="ja-JP" i="1" baseline="-25000">
                <a:cs typeface="ＭＳ Ｐゴシック" charset="0"/>
              </a:rPr>
              <a:t>l</a:t>
            </a:r>
            <a:r>
              <a:rPr lang="en-US" altLang="ja-JP">
                <a:cs typeface="ＭＳ Ｐゴシック" charset="0"/>
              </a:rPr>
              <a:t> can take.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3276600" y="2488320"/>
            <a:ext cx="5875678" cy="3379080"/>
          </a:xfrm>
          <a:prstGeom prst="rect">
            <a:avLst/>
          </a:prstGeom>
        </p:spPr>
      </p:pic>
      <p:sp>
        <p:nvSpPr>
          <p:cNvPr id="269314" name="Rectangle 2"/>
          <p:cNvSpPr>
            <a:spLocks noGrp="1" noChangeArrowheads="1"/>
          </p:cNvSpPr>
          <p:nvPr>
            <p:ph type="title"/>
          </p:nvPr>
        </p:nvSpPr>
        <p:spPr/>
        <p:txBody>
          <a:bodyPr/>
          <a:lstStyle/>
          <a:p>
            <a:r>
              <a:rPr lang="en-US" altLang="ja-JP">
                <a:cs typeface="ＭＳ Ｐゴシック" charset="0"/>
              </a:rPr>
              <a:t>The particle on a sphere</a:t>
            </a:r>
            <a:endParaRPr lang="ja-JP" altLang="en-US">
              <a:cs typeface="ＭＳ Ｐゴシック" charset="0"/>
            </a:endParaRPr>
          </a:p>
        </p:txBody>
      </p:sp>
      <p:sp>
        <p:nvSpPr>
          <p:cNvPr id="269315" name="Rectangle 3"/>
          <p:cNvSpPr>
            <a:spLocks noGrp="1" noChangeArrowheads="1"/>
          </p:cNvSpPr>
          <p:nvPr>
            <p:ph type="body" idx="1"/>
          </p:nvPr>
        </p:nvSpPr>
        <p:spPr>
          <a:xfrm>
            <a:off x="457200" y="1447800"/>
            <a:ext cx="8229600" cy="4411662"/>
          </a:xfrm>
        </p:spPr>
        <p:txBody>
          <a:bodyPr/>
          <a:lstStyle/>
          <a:p>
            <a:r>
              <a:rPr lang="en-US" altLang="ja-JP" sz="2400" dirty="0">
                <a:cs typeface="ＭＳ Ｐゴシック" charset="0"/>
              </a:rPr>
              <a:t>Let us verify </a:t>
            </a:r>
            <a:r>
              <a:rPr lang="en-US" altLang="ja-JP" sz="2400" dirty="0" smtClean="0">
                <a:cs typeface="ＭＳ Ｐゴシック" charset="0"/>
              </a:rPr>
              <a:t>that the associated Legendre polynomial is indeed the solution for </a:t>
            </a:r>
            <a:r>
              <a:rPr lang="en-US" altLang="ja-JP" sz="2400" i="1" dirty="0">
                <a:cs typeface="ＭＳ Ｐゴシック" charset="0"/>
              </a:rPr>
              <a:t>l = </a:t>
            </a:r>
            <a:r>
              <a:rPr lang="en-US" altLang="ja-JP" sz="2400" dirty="0">
                <a:cs typeface="ＭＳ Ｐゴシック" charset="0"/>
              </a:rPr>
              <a:t>1 and </a:t>
            </a:r>
            <a:r>
              <a:rPr lang="en-US" altLang="ja-JP" sz="2400" i="1" dirty="0">
                <a:cs typeface="ＭＳ Ｐゴシック" charset="0"/>
              </a:rPr>
              <a:t>m</a:t>
            </a:r>
            <a:r>
              <a:rPr lang="en-US" altLang="ja-JP" sz="2400" i="1" baseline="-25000" dirty="0">
                <a:cs typeface="ＭＳ Ｐゴシック" charset="0"/>
              </a:rPr>
              <a:t>l</a:t>
            </a:r>
            <a:r>
              <a:rPr lang="en-US" altLang="ja-JP" sz="2400" dirty="0">
                <a:cs typeface="ＭＳ Ｐゴシック" charset="0"/>
              </a:rPr>
              <a:t> = 1.</a:t>
            </a:r>
          </a:p>
        </p:txBody>
      </p:sp>
      <p:graphicFrame>
        <p:nvGraphicFramePr>
          <p:cNvPr id="269316" name="Object 4"/>
          <p:cNvGraphicFramePr>
            <a:graphicFrameLocks noChangeAspect="1"/>
          </p:cNvGraphicFramePr>
          <p:nvPr>
            <p:extLst>
              <p:ext uri="{D42A27DB-BD31-4B8C-83A1-F6EECF244321}">
                <p14:modId xmlns:p14="http://schemas.microsoft.com/office/powerpoint/2010/main" val="863020864"/>
              </p:ext>
            </p:extLst>
          </p:nvPr>
        </p:nvGraphicFramePr>
        <p:xfrm>
          <a:off x="609600" y="3276600"/>
          <a:ext cx="5130800" cy="3006725"/>
        </p:xfrm>
        <a:graphic>
          <a:graphicData uri="http://schemas.openxmlformats.org/presentationml/2006/ole">
            <mc:AlternateContent xmlns:mc="http://schemas.openxmlformats.org/markup-compatibility/2006">
              <mc:Choice xmlns:v="urn:schemas-microsoft-com:vml" Requires="v">
                <p:oleObj spid="_x0000_s269666" name="Equation" r:id="rId5" imgW="2908080" imgH="1701720" progId="Equation.3">
                  <p:embed/>
                </p:oleObj>
              </mc:Choice>
              <mc:Fallback>
                <p:oleObj name="Equation" r:id="rId5" imgW="2908080" imgH="170172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276600"/>
                        <a:ext cx="5130800" cy="300672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9318" name="Line 6"/>
          <p:cNvSpPr>
            <a:spLocks noChangeShapeType="1"/>
          </p:cNvSpPr>
          <p:nvPr/>
        </p:nvSpPr>
        <p:spPr bwMode="auto">
          <a:xfrm>
            <a:off x="8382000" y="4317120"/>
            <a:ext cx="38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69319" name="Object 7"/>
          <p:cNvGraphicFramePr>
            <a:graphicFrameLocks noChangeAspect="1"/>
          </p:cNvGraphicFramePr>
          <p:nvPr>
            <p:extLst>
              <p:ext uri="{D42A27DB-BD31-4B8C-83A1-F6EECF244321}">
                <p14:modId xmlns:p14="http://schemas.microsoft.com/office/powerpoint/2010/main" val="2941772207"/>
              </p:ext>
            </p:extLst>
          </p:nvPr>
        </p:nvGraphicFramePr>
        <p:xfrm>
          <a:off x="533400" y="2286000"/>
          <a:ext cx="5295900" cy="792163"/>
        </p:xfrm>
        <a:graphic>
          <a:graphicData uri="http://schemas.openxmlformats.org/presentationml/2006/ole">
            <mc:AlternateContent xmlns:mc="http://schemas.openxmlformats.org/markup-compatibility/2006">
              <mc:Choice xmlns:v="urn:schemas-microsoft-com:vml" Requires="v">
                <p:oleObj spid="_x0000_s269667" name="Equation" r:id="rId7" imgW="2806560" imgH="419040" progId="Equation.3">
                  <p:embed/>
                </p:oleObj>
              </mc:Choice>
              <mc:Fallback>
                <p:oleObj name="Equation" r:id="rId7" imgW="2806560" imgH="4190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86000"/>
                        <a:ext cx="5295900" cy="792163"/>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9320" name="Object 8"/>
          <p:cNvGraphicFramePr>
            <a:graphicFrameLocks noChangeAspect="1"/>
          </p:cNvGraphicFramePr>
          <p:nvPr>
            <p:extLst>
              <p:ext uri="{D42A27DB-BD31-4B8C-83A1-F6EECF244321}">
                <p14:modId xmlns:p14="http://schemas.microsoft.com/office/powerpoint/2010/main" val="4273882635"/>
              </p:ext>
            </p:extLst>
          </p:nvPr>
        </p:nvGraphicFramePr>
        <p:xfrm>
          <a:off x="4648200" y="5867400"/>
          <a:ext cx="1612900" cy="633413"/>
        </p:xfrm>
        <a:graphic>
          <a:graphicData uri="http://schemas.openxmlformats.org/presentationml/2006/ole">
            <mc:AlternateContent xmlns:mc="http://schemas.openxmlformats.org/markup-compatibility/2006">
              <mc:Choice xmlns:v="urn:schemas-microsoft-com:vml" Requires="v">
                <p:oleObj spid="_x0000_s269668" name="Equation" r:id="rId9" imgW="1066680" imgH="419040" progId="Equation.3">
                  <p:embed/>
                </p:oleObj>
              </mc:Choice>
              <mc:Fallback>
                <p:oleObj name="Equation" r:id="rId9" imgW="1066680" imgH="4190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867400"/>
                        <a:ext cx="1612900" cy="633413"/>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9316"/>
                                        </p:tgtEl>
                                        <p:attrNameLst>
                                          <p:attrName>style.visibility</p:attrName>
                                        </p:attrNameLst>
                                      </p:cBhvr>
                                      <p:to>
                                        <p:strVal val="visible"/>
                                      </p:to>
                                    </p:set>
                                    <p:animEffect transition="in" filter="blinds(horizontal)">
                                      <p:cBhvr>
                                        <p:cTn id="7" dur="500"/>
                                        <p:tgtEl>
                                          <p:spTgt spid="26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76600" y="2209800"/>
            <a:ext cx="5875678" cy="3379080"/>
          </a:xfrm>
          <a:prstGeom prst="rect">
            <a:avLst/>
          </a:prstGeom>
        </p:spPr>
      </p:pic>
      <p:sp>
        <p:nvSpPr>
          <p:cNvPr id="271362" name="Rectangle 2"/>
          <p:cNvSpPr>
            <a:spLocks noGrp="1" noChangeArrowheads="1"/>
          </p:cNvSpPr>
          <p:nvPr>
            <p:ph type="title"/>
          </p:nvPr>
        </p:nvSpPr>
        <p:spPr/>
        <p:txBody>
          <a:bodyPr/>
          <a:lstStyle/>
          <a:p>
            <a:r>
              <a:rPr lang="en-US" altLang="ja-JP">
                <a:cs typeface="ＭＳ Ｐゴシック" charset="0"/>
              </a:rPr>
              <a:t>Spherical harmonics</a:t>
            </a:r>
          </a:p>
        </p:txBody>
      </p:sp>
      <p:sp>
        <p:nvSpPr>
          <p:cNvPr id="271364" name="Text Box 4"/>
          <p:cNvSpPr txBox="1">
            <a:spLocks noChangeArrowheads="1"/>
          </p:cNvSpPr>
          <p:nvPr/>
        </p:nvSpPr>
        <p:spPr bwMode="auto">
          <a:xfrm>
            <a:off x="-2309" y="1905000"/>
            <a:ext cx="25931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ja-JP" dirty="0">
                <a:solidFill>
                  <a:srgbClr val="FF3300"/>
                </a:solidFill>
                <a:cs typeface="ＭＳ Ｐゴシック" charset="0"/>
              </a:rPr>
              <a:t>This is a </a:t>
            </a:r>
            <a:r>
              <a:rPr lang="en-US" altLang="ja-JP" b="1" dirty="0">
                <a:solidFill>
                  <a:srgbClr val="FF3300"/>
                </a:solidFill>
                <a:cs typeface="ＭＳ Ｐゴシック" charset="0"/>
              </a:rPr>
              <a:t>breathing</a:t>
            </a:r>
            <a:r>
              <a:rPr lang="en-US" altLang="ja-JP" dirty="0">
                <a:solidFill>
                  <a:srgbClr val="FF3300"/>
                </a:solidFill>
                <a:cs typeface="ＭＳ Ｐゴシック" charset="0"/>
              </a:rPr>
              <a:t> mode of a bubble </a:t>
            </a:r>
          </a:p>
        </p:txBody>
      </p:sp>
      <p:sp>
        <p:nvSpPr>
          <p:cNvPr id="271365" name="Text Box 5"/>
          <p:cNvSpPr txBox="1">
            <a:spLocks noChangeArrowheads="1"/>
          </p:cNvSpPr>
          <p:nvPr/>
        </p:nvSpPr>
        <p:spPr bwMode="auto">
          <a:xfrm>
            <a:off x="-2309" y="3384550"/>
            <a:ext cx="25931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ja-JP">
                <a:solidFill>
                  <a:srgbClr val="FF3300"/>
                </a:solidFill>
                <a:cs typeface="ＭＳ Ｐゴシック" charset="0"/>
              </a:rPr>
              <a:t>This is a </a:t>
            </a:r>
            <a:r>
              <a:rPr lang="en-US" altLang="ja-JP" b="1">
                <a:solidFill>
                  <a:srgbClr val="FF3300"/>
                </a:solidFill>
                <a:cs typeface="ＭＳ Ｐゴシック" charset="0"/>
              </a:rPr>
              <a:t>a-candy-in-mouth</a:t>
            </a:r>
            <a:r>
              <a:rPr lang="en-US" altLang="ja-JP">
                <a:solidFill>
                  <a:srgbClr val="FF3300"/>
                </a:solidFill>
                <a:cs typeface="ＭＳ Ｐゴシック" charset="0"/>
              </a:rPr>
              <a:t> mode of a bubble </a:t>
            </a:r>
          </a:p>
        </p:txBody>
      </p:sp>
      <p:sp>
        <p:nvSpPr>
          <p:cNvPr id="271366" name="Text Box 6"/>
          <p:cNvSpPr txBox="1">
            <a:spLocks noChangeArrowheads="1"/>
          </p:cNvSpPr>
          <p:nvPr/>
        </p:nvSpPr>
        <p:spPr bwMode="auto">
          <a:xfrm>
            <a:off x="-2309" y="5257800"/>
            <a:ext cx="25931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ja-JP">
                <a:solidFill>
                  <a:srgbClr val="FF3300"/>
                </a:solidFill>
                <a:cs typeface="ＭＳ Ｐゴシック" charset="0"/>
              </a:rPr>
              <a:t>This is an </a:t>
            </a:r>
            <a:r>
              <a:rPr lang="en-US" altLang="ja-JP" b="1">
                <a:solidFill>
                  <a:srgbClr val="FF3300"/>
                </a:solidFill>
                <a:cs typeface="ＭＳ Ｐゴシック" charset="0"/>
              </a:rPr>
              <a:t>accordion</a:t>
            </a:r>
            <a:r>
              <a:rPr lang="en-US" altLang="ja-JP">
                <a:solidFill>
                  <a:srgbClr val="FF3300"/>
                </a:solidFill>
                <a:cs typeface="ＭＳ Ｐゴシック" charset="0"/>
              </a:rPr>
              <a:t> mode of a bubble </a:t>
            </a:r>
          </a:p>
        </p:txBody>
      </p:sp>
      <p:pic>
        <p:nvPicPr>
          <p:cNvPr id="3" name="Picture 2"/>
          <p:cNvPicPr>
            <a:picLocks noChangeAspect="1"/>
          </p:cNvPicPr>
          <p:nvPr/>
        </p:nvPicPr>
        <p:blipFill>
          <a:blip r:embed="rId4"/>
          <a:stretch>
            <a:fillRect/>
          </a:stretch>
        </p:blipFill>
        <p:spPr>
          <a:xfrm>
            <a:off x="2590800" y="1295400"/>
            <a:ext cx="3319803" cy="1909206"/>
          </a:xfrm>
          <a:prstGeom prst="rect">
            <a:avLst/>
          </a:prstGeom>
        </p:spPr>
      </p:pic>
      <p:pic>
        <p:nvPicPr>
          <p:cNvPr id="4" name="Picture 3"/>
          <p:cNvPicPr>
            <a:picLocks noChangeAspect="1"/>
          </p:cNvPicPr>
          <p:nvPr/>
        </p:nvPicPr>
        <p:blipFill>
          <a:blip r:embed="rId5"/>
          <a:stretch>
            <a:fillRect/>
          </a:stretch>
        </p:blipFill>
        <p:spPr>
          <a:xfrm>
            <a:off x="2590800" y="2895600"/>
            <a:ext cx="3358186" cy="1931280"/>
          </a:xfrm>
          <a:prstGeom prst="rect">
            <a:avLst/>
          </a:prstGeom>
        </p:spPr>
      </p:pic>
      <p:pic>
        <p:nvPicPr>
          <p:cNvPr id="5" name="Picture 4"/>
          <p:cNvPicPr>
            <a:picLocks noChangeAspect="1"/>
          </p:cNvPicPr>
          <p:nvPr/>
        </p:nvPicPr>
        <p:blipFill>
          <a:blip r:embed="rId6"/>
          <a:stretch>
            <a:fillRect/>
          </a:stretch>
        </p:blipFill>
        <p:spPr>
          <a:xfrm>
            <a:off x="2590800" y="4724400"/>
            <a:ext cx="3358186" cy="19312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122238"/>
            <a:ext cx="8229600" cy="944562"/>
          </a:xfrm>
        </p:spPr>
        <p:txBody>
          <a:bodyPr/>
          <a:lstStyle/>
          <a:p>
            <a:r>
              <a:rPr lang="en-US" altLang="ja-JP" dirty="0" smtClean="0">
                <a:cs typeface="ＭＳ Ｐゴシック" charset="0"/>
              </a:rPr>
              <a:t>Summary</a:t>
            </a:r>
            <a:endParaRPr lang="en-US" altLang="ja-JP" dirty="0">
              <a:cs typeface="ＭＳ Ｐゴシック" charset="0"/>
            </a:endParaRPr>
          </a:p>
        </p:txBody>
      </p:sp>
      <p:sp>
        <p:nvSpPr>
          <p:cNvPr id="281603" name="Rectangle 3"/>
          <p:cNvSpPr>
            <a:spLocks noGrp="1" noChangeArrowheads="1"/>
          </p:cNvSpPr>
          <p:nvPr>
            <p:ph type="body" idx="1"/>
          </p:nvPr>
        </p:nvSpPr>
        <p:spPr>
          <a:xfrm>
            <a:off x="457200" y="1219200"/>
            <a:ext cx="8229600" cy="5138737"/>
          </a:xfrm>
        </p:spPr>
        <p:txBody>
          <a:bodyPr/>
          <a:lstStyle/>
          <a:p>
            <a:r>
              <a:rPr lang="en-US" altLang="ja-JP" sz="2800" dirty="0">
                <a:cs typeface="ＭＳ Ｐゴシック" charset="0"/>
              </a:rPr>
              <a:t>The </a:t>
            </a:r>
            <a:r>
              <a:rPr lang="en-US" altLang="ja-JP" sz="2800" b="1" dirty="0">
                <a:cs typeface="ＭＳ Ｐゴシック" charset="0"/>
              </a:rPr>
              <a:t>spherical harmonics</a:t>
            </a:r>
            <a:r>
              <a:rPr lang="en-US" altLang="ja-JP" sz="2800" dirty="0">
                <a:cs typeface="ＭＳ Ｐゴシック" charset="0"/>
              </a:rPr>
              <a:t> are the most fundamental functions in a spherical coordinates.</a:t>
            </a:r>
          </a:p>
          <a:p>
            <a:r>
              <a:rPr lang="en-US" altLang="ja-JP" sz="2800" dirty="0">
                <a:cs typeface="ＭＳ Ｐゴシック" charset="0"/>
              </a:rPr>
              <a:t>We have encountered a differential equation whose solution involves </a:t>
            </a:r>
            <a:r>
              <a:rPr lang="en-US" altLang="ja-JP" sz="2800" b="1" dirty="0">
                <a:cs typeface="ＭＳ Ｐゴシック" charset="0"/>
              </a:rPr>
              <a:t>associated Legendre polynomials</a:t>
            </a:r>
            <a:r>
              <a:rPr lang="en-US" altLang="ja-JP" sz="2800" dirty="0" smtClean="0">
                <a:cs typeface="ＭＳ Ｐゴシック" charset="0"/>
              </a:rPr>
              <a:t>.</a:t>
            </a:r>
          </a:p>
          <a:p>
            <a:r>
              <a:rPr lang="en-US" altLang="ja-JP" sz="2800" dirty="0" smtClean="0">
                <a:cs typeface="ＭＳ Ｐゴシック" charset="0"/>
              </a:rPr>
              <a:t>The </a:t>
            </a:r>
            <a:r>
              <a:rPr lang="en-US" altLang="ja-JP" sz="2800" dirty="0" err="1" smtClean="0">
                <a:cs typeface="ＭＳ Ｐゴシック" charset="0"/>
              </a:rPr>
              <a:t>eigenfunctions</a:t>
            </a:r>
            <a:r>
              <a:rPr lang="en-US" altLang="ja-JP" sz="2800" dirty="0" smtClean="0">
                <a:cs typeface="ＭＳ Ｐゴシック" charset="0"/>
              </a:rPr>
              <a:t> of the particle on a sphere are spherical harmonics and characterized by two quantum numbers </a:t>
            </a:r>
            <a:r>
              <a:rPr lang="en-US" altLang="ja-JP" sz="2800" i="1" dirty="0" smtClean="0">
                <a:cs typeface="ＭＳ Ｐゴシック" charset="0"/>
              </a:rPr>
              <a:t>l</a:t>
            </a:r>
            <a:r>
              <a:rPr lang="en-US" altLang="ja-JP" sz="2800" dirty="0" smtClean="0">
                <a:cs typeface="ＭＳ Ｐゴシック" charset="0"/>
              </a:rPr>
              <a:t> and </a:t>
            </a:r>
            <a:r>
              <a:rPr lang="en-US" altLang="ja-JP" sz="2800" i="1" dirty="0" smtClean="0">
                <a:cs typeface="ＭＳ Ｐゴシック" charset="0"/>
              </a:rPr>
              <a:t>m</a:t>
            </a:r>
            <a:r>
              <a:rPr lang="en-US" altLang="ja-JP" sz="2800" i="1" baseline="-25000" dirty="0" smtClean="0">
                <a:cs typeface="ＭＳ Ｐゴシック" charset="0"/>
              </a:rPr>
              <a:t>l</a:t>
            </a:r>
            <a:r>
              <a:rPr lang="en-US" altLang="ja-JP" sz="2800" dirty="0" smtClean="0">
                <a:cs typeface="ＭＳ Ｐゴシック" charset="0"/>
              </a:rPr>
              <a:t>.</a:t>
            </a:r>
          </a:p>
          <a:p>
            <a:r>
              <a:rPr lang="en-US" altLang="ja-JP" sz="2800" dirty="0" smtClean="0">
                <a:cs typeface="ＭＳ Ｐゴシック" charset="0"/>
              </a:rPr>
              <a:t>The energy is determined by </a:t>
            </a:r>
            <a:r>
              <a:rPr lang="en-US" altLang="ja-JP" sz="2800" i="1" dirty="0" smtClean="0">
                <a:cs typeface="ＭＳ Ｐゴシック" charset="0"/>
              </a:rPr>
              <a:t>l</a:t>
            </a:r>
            <a:r>
              <a:rPr lang="en-US" altLang="ja-JP" sz="2800" dirty="0" smtClean="0">
                <a:cs typeface="ＭＳ Ｐゴシック" charset="0"/>
              </a:rPr>
              <a:t> only and is proportional to </a:t>
            </a:r>
            <a:r>
              <a:rPr lang="en-US" altLang="ja-JP" sz="2800" i="1" dirty="0" smtClean="0">
                <a:cs typeface="ＭＳ Ｐゴシック" charset="0"/>
              </a:rPr>
              <a:t>l</a:t>
            </a:r>
            <a:r>
              <a:rPr lang="en-US" altLang="ja-JP" sz="2800" dirty="0" smtClean="0">
                <a:cs typeface="ＭＳ Ｐゴシック" charset="0"/>
              </a:rPr>
              <a:t>(</a:t>
            </a:r>
            <a:r>
              <a:rPr lang="en-US" altLang="ja-JP" sz="2800" i="1" dirty="0" smtClean="0">
                <a:cs typeface="ＭＳ Ｐゴシック" charset="0"/>
              </a:rPr>
              <a:t>l</a:t>
            </a:r>
            <a:r>
              <a:rPr lang="en-US" altLang="ja-JP" sz="2800" dirty="0" smtClean="0">
                <a:cs typeface="ＭＳ Ｐゴシック" charset="0"/>
              </a:rPr>
              <a:t> + 1).</a:t>
            </a:r>
            <a:endParaRPr lang="en-US" altLang="ja-JP" sz="2800" dirty="0">
              <a:cs typeface="ＭＳ Ｐゴシック" charset="0"/>
            </a:endParaRPr>
          </a:p>
        </p:txBody>
      </p:sp>
    </p:spTree>
    <p:extLst>
      <p:ext uri="{BB962C8B-B14F-4D97-AF65-F5344CB8AC3E}">
        <p14:creationId xmlns:p14="http://schemas.microsoft.com/office/powerpoint/2010/main" val="3016539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ja-JP" sz="3500" dirty="0" smtClean="0">
                <a:cs typeface="ＭＳ Ｐゴシック" charset="0"/>
              </a:rPr>
              <a:t>The </a:t>
            </a:r>
            <a:r>
              <a:rPr lang="en-US" altLang="ja-JP" sz="3500" dirty="0">
                <a:cs typeface="ＭＳ Ｐゴシック" charset="0"/>
              </a:rPr>
              <a:t>particle on a sphere</a:t>
            </a:r>
          </a:p>
        </p:txBody>
      </p:sp>
      <p:sp>
        <p:nvSpPr>
          <p:cNvPr id="254979" name="Rectangle 3"/>
          <p:cNvSpPr>
            <a:spLocks noGrp="1" noChangeArrowheads="1"/>
          </p:cNvSpPr>
          <p:nvPr>
            <p:ph type="body" idx="1"/>
          </p:nvPr>
        </p:nvSpPr>
        <p:spPr>
          <a:xfrm>
            <a:off x="457200" y="1719263"/>
            <a:ext cx="8229600" cy="4757737"/>
          </a:xfrm>
        </p:spPr>
        <p:txBody>
          <a:bodyPr/>
          <a:lstStyle/>
          <a:p>
            <a:pPr>
              <a:lnSpc>
                <a:spcPct val="90000"/>
              </a:lnSpc>
            </a:pPr>
            <a:r>
              <a:rPr lang="en-US" altLang="ja-JP" b="1" dirty="0">
                <a:cs typeface="ＭＳ Ｐゴシック" charset="0"/>
              </a:rPr>
              <a:t>Main points:</a:t>
            </a:r>
            <a:r>
              <a:rPr lang="en-US" altLang="ja-JP" dirty="0">
                <a:cs typeface="ＭＳ Ｐゴシック" charset="0"/>
              </a:rPr>
              <a:t> the particle on a sphere </a:t>
            </a:r>
            <a:r>
              <a:rPr lang="en-US" altLang="ja-JP" dirty="0" smtClean="0">
                <a:cs typeface="ＭＳ Ｐゴシック" charset="0"/>
              </a:rPr>
              <a:t>leads to a two-dimensional Schrödinger equation and we must use </a:t>
            </a:r>
            <a:r>
              <a:rPr lang="en-US" altLang="ja-JP" b="1" dirty="0" smtClean="0">
                <a:cs typeface="ＭＳ Ｐゴシック" charset="0"/>
              </a:rPr>
              <a:t>the separation of variables</a:t>
            </a:r>
            <a:r>
              <a:rPr lang="en-US" altLang="ja-JP" dirty="0" smtClean="0">
                <a:cs typeface="ＭＳ Ｐゴシック" charset="0"/>
              </a:rPr>
              <a:t>. One of the resulting one-dimensional equations is the particle on a ring. For the other, we seek mathematicians’ help: we introduce </a:t>
            </a:r>
            <a:r>
              <a:rPr lang="en-US" altLang="ja-JP" b="1" dirty="0" smtClean="0">
                <a:cs typeface="ＭＳ Ｐゴシック" charset="0"/>
              </a:rPr>
              <a:t>associated Legendre polynomials</a:t>
            </a:r>
            <a:r>
              <a:rPr lang="en-US" altLang="ja-JP" dirty="0" smtClean="0">
                <a:cs typeface="ＭＳ Ｐゴシック" charset="0"/>
              </a:rPr>
              <a:t>. The product of these and the particle on a ring </a:t>
            </a:r>
            <a:r>
              <a:rPr lang="en-US" altLang="ja-JP" dirty="0" err="1" smtClean="0">
                <a:cs typeface="ＭＳ Ｐゴシック" charset="0"/>
              </a:rPr>
              <a:t>eigenfunctions</a:t>
            </a:r>
            <a:r>
              <a:rPr lang="en-US" altLang="ja-JP" dirty="0" smtClean="0">
                <a:cs typeface="ＭＳ Ｐゴシック" charset="0"/>
              </a:rPr>
              <a:t> are </a:t>
            </a:r>
            <a:r>
              <a:rPr lang="en-US" altLang="ja-JP" b="1" dirty="0" smtClean="0">
                <a:cs typeface="ＭＳ Ｐゴシック" charset="0"/>
              </a:rPr>
              <a:t>spherical harmonics</a:t>
            </a:r>
            <a:r>
              <a:rPr lang="en-US" altLang="ja-JP" dirty="0" smtClean="0">
                <a:cs typeface="ＭＳ Ｐゴシック" charset="0"/>
              </a:rPr>
              <a:t>. </a:t>
            </a:r>
            <a:endParaRPr lang="en-US" altLang="ja-JP"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94520"/>
            <a:ext cx="9144000" cy="5258680"/>
          </a:xfrm>
          <a:prstGeom prst="rect">
            <a:avLst/>
          </a:prstGeom>
        </p:spPr>
      </p:pic>
      <p:sp>
        <p:nvSpPr>
          <p:cNvPr id="256002" name="Rectangle 2"/>
          <p:cNvSpPr>
            <a:spLocks noGrp="1" noChangeArrowheads="1"/>
          </p:cNvSpPr>
          <p:nvPr>
            <p:ph type="title"/>
          </p:nvPr>
        </p:nvSpPr>
        <p:spPr/>
        <p:txBody>
          <a:bodyPr/>
          <a:lstStyle/>
          <a:p>
            <a:r>
              <a:rPr lang="en-US" altLang="ja-JP">
                <a:cs typeface="ＭＳ Ｐゴシック" charset="0"/>
              </a:rPr>
              <a:t>The particle on a sphere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ja-JP">
                <a:cs typeface="ＭＳ Ｐゴシック" charset="0"/>
              </a:rPr>
              <a:t>The particle on a sphere</a:t>
            </a:r>
            <a:endParaRPr lang="en-US" altLang="ja-JP">
              <a:cs typeface="Arial" charset="0"/>
            </a:endParaRPr>
          </a:p>
        </p:txBody>
      </p:sp>
      <p:sp>
        <p:nvSpPr>
          <p:cNvPr id="257027" name="Rectangle 3"/>
          <p:cNvSpPr>
            <a:spLocks noGrp="1" noChangeArrowheads="1"/>
          </p:cNvSpPr>
          <p:nvPr>
            <p:ph type="body" idx="1"/>
          </p:nvPr>
        </p:nvSpPr>
        <p:spPr/>
        <p:txBody>
          <a:bodyPr/>
          <a:lstStyle/>
          <a:p>
            <a:r>
              <a:rPr lang="en-US" altLang="ja-JP" dirty="0">
                <a:cs typeface="ＭＳ Ｐゴシック" charset="0"/>
              </a:rPr>
              <a:t>The potential is zero – only kinetic energy:</a:t>
            </a:r>
          </a:p>
          <a:p>
            <a:endParaRPr lang="en-US" altLang="ja-JP" dirty="0">
              <a:cs typeface="ＭＳ Ｐゴシック" charset="0"/>
            </a:endParaRPr>
          </a:p>
          <a:p>
            <a:endParaRPr lang="en-US" altLang="ja-JP" dirty="0">
              <a:cs typeface="ＭＳ Ｐゴシック" charset="0"/>
            </a:endParaRPr>
          </a:p>
          <a:p>
            <a:r>
              <a:rPr lang="en-US" altLang="ja-JP" dirty="0">
                <a:cs typeface="ＭＳ Ｐゴシック" charset="0"/>
              </a:rPr>
              <a:t>In the Cartesian (</a:t>
            </a:r>
            <a:r>
              <a:rPr lang="en-US" altLang="ja-JP" i="1" dirty="0">
                <a:cs typeface="ＭＳ Ｐゴシック" charset="0"/>
              </a:rPr>
              <a:t>xyz</a:t>
            </a:r>
            <a:r>
              <a:rPr lang="en-US" altLang="ja-JP" dirty="0">
                <a:cs typeface="ＭＳ Ｐゴシック" charset="0"/>
              </a:rPr>
              <a:t>) coordinates, the ‘del squared’ is</a:t>
            </a:r>
          </a:p>
          <a:p>
            <a:endParaRPr lang="en-US" altLang="ja-JP" dirty="0">
              <a:cs typeface="ＭＳ Ｐゴシック" charset="0"/>
            </a:endParaRPr>
          </a:p>
          <a:p>
            <a:endParaRPr lang="en-US" altLang="ja-JP" dirty="0">
              <a:cs typeface="ＭＳ Ｐゴシック" charset="0"/>
            </a:endParaRPr>
          </a:p>
          <a:p>
            <a:r>
              <a:rPr lang="en-US" altLang="ja-JP" dirty="0">
                <a:cs typeface="ＭＳ Ｐゴシック" charset="0"/>
              </a:rPr>
              <a:t>What is it in </a:t>
            </a:r>
            <a:r>
              <a:rPr lang="en-US" altLang="ja-JP" b="1" dirty="0">
                <a:cs typeface="ＭＳ Ｐゴシック" charset="0"/>
              </a:rPr>
              <a:t>spherical coordinates</a:t>
            </a:r>
            <a:r>
              <a:rPr lang="en-US" altLang="ja-JP" dirty="0">
                <a:cs typeface="ＭＳ Ｐゴシック" charset="0"/>
              </a:rPr>
              <a:t>?</a:t>
            </a:r>
          </a:p>
        </p:txBody>
      </p:sp>
      <p:graphicFrame>
        <p:nvGraphicFramePr>
          <p:cNvPr id="257028" name="Object 4"/>
          <p:cNvGraphicFramePr>
            <a:graphicFrameLocks noChangeAspect="1"/>
          </p:cNvGraphicFramePr>
          <p:nvPr/>
        </p:nvGraphicFramePr>
        <p:xfrm>
          <a:off x="2667000" y="2286000"/>
          <a:ext cx="3702050" cy="1062038"/>
        </p:xfrm>
        <a:graphic>
          <a:graphicData uri="http://schemas.openxmlformats.org/presentationml/2006/ole">
            <mc:AlternateContent xmlns:mc="http://schemas.openxmlformats.org/markup-compatibility/2006">
              <mc:Choice xmlns:v="urn:schemas-microsoft-com:vml" Requires="v">
                <p:oleObj spid="_x0000_s257270" name="Equation" r:id="rId4" imgW="1460160" imgH="419040" progId="Equation.3">
                  <p:embed/>
                </p:oleObj>
              </mc:Choice>
              <mc:Fallback>
                <p:oleObj name="Equation" r:id="rId4" imgW="146016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86000"/>
                        <a:ext cx="3702050" cy="106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7029" name="Object 5"/>
          <p:cNvGraphicFramePr>
            <a:graphicFrameLocks noChangeAspect="1"/>
          </p:cNvGraphicFramePr>
          <p:nvPr/>
        </p:nvGraphicFramePr>
        <p:xfrm>
          <a:off x="2819400" y="4267200"/>
          <a:ext cx="3411538" cy="1125538"/>
        </p:xfrm>
        <a:graphic>
          <a:graphicData uri="http://schemas.openxmlformats.org/presentationml/2006/ole">
            <mc:AlternateContent xmlns:mc="http://schemas.openxmlformats.org/markup-compatibility/2006">
              <mc:Choice xmlns:v="urn:schemas-microsoft-com:vml" Requires="v">
                <p:oleObj spid="_x0000_s257271" name="Equation" r:id="rId6" imgW="1346040" imgH="444240" progId="Equation.3">
                  <p:embed/>
                </p:oleObj>
              </mc:Choice>
              <mc:Fallback>
                <p:oleObj name="Equation" r:id="rId6" imgW="1346040" imgH="444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267200"/>
                        <a:ext cx="3411538"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4648200" y="3810000"/>
            <a:ext cx="4948181" cy="2845680"/>
          </a:xfrm>
          <a:prstGeom prst="rect">
            <a:avLst/>
          </a:prstGeom>
        </p:spPr>
      </p:pic>
      <p:sp>
        <p:nvSpPr>
          <p:cNvPr id="258050" name="Rectangle 2"/>
          <p:cNvSpPr>
            <a:spLocks noGrp="1" noChangeArrowheads="1"/>
          </p:cNvSpPr>
          <p:nvPr>
            <p:ph type="title"/>
          </p:nvPr>
        </p:nvSpPr>
        <p:spPr/>
        <p:txBody>
          <a:bodyPr/>
          <a:lstStyle/>
          <a:p>
            <a:r>
              <a:rPr lang="en-US" altLang="ja-JP">
                <a:cs typeface="ＭＳ Ｐゴシック" charset="0"/>
              </a:rPr>
              <a:t>The particle on a sphere</a:t>
            </a:r>
            <a:endParaRPr lang="ja-JP" altLang="en-US">
              <a:cs typeface="ＭＳ Ｐゴシック" charset="0"/>
            </a:endParaRPr>
          </a:p>
        </p:txBody>
      </p:sp>
      <p:sp>
        <p:nvSpPr>
          <p:cNvPr id="258051" name="Rectangle 3"/>
          <p:cNvSpPr>
            <a:spLocks noGrp="1" noChangeArrowheads="1"/>
          </p:cNvSpPr>
          <p:nvPr>
            <p:ph type="body" idx="1"/>
          </p:nvPr>
        </p:nvSpPr>
        <p:spPr>
          <a:xfrm>
            <a:off x="457200" y="1719263"/>
            <a:ext cx="5715000" cy="4411662"/>
          </a:xfrm>
        </p:spPr>
        <p:txBody>
          <a:bodyPr/>
          <a:lstStyle/>
          <a:p>
            <a:r>
              <a:rPr lang="en-US" altLang="ja-JP">
                <a:cs typeface="ＭＳ Ｐゴシック" charset="0"/>
              </a:rPr>
              <a:t>The answer is:</a:t>
            </a:r>
          </a:p>
          <a:p>
            <a:endParaRPr lang="en-US" altLang="ja-JP">
              <a:cs typeface="ＭＳ Ｐゴシック" charset="0"/>
            </a:endParaRPr>
          </a:p>
          <a:p>
            <a:endParaRPr lang="en-US" altLang="ja-JP">
              <a:cs typeface="ＭＳ Ｐゴシック" charset="0"/>
            </a:endParaRPr>
          </a:p>
          <a:p>
            <a:r>
              <a:rPr lang="en-US" altLang="ja-JP">
                <a:cs typeface="ＭＳ Ｐゴシック" charset="0"/>
              </a:rPr>
              <a:t>The derivation is analogous to that for cylindrical coordinates. You are invited to derive!</a:t>
            </a:r>
          </a:p>
        </p:txBody>
      </p:sp>
      <p:graphicFrame>
        <p:nvGraphicFramePr>
          <p:cNvPr id="258053" name="Object 5"/>
          <p:cNvGraphicFramePr>
            <a:graphicFrameLocks noChangeAspect="1"/>
          </p:cNvGraphicFramePr>
          <p:nvPr>
            <p:extLst>
              <p:ext uri="{D42A27DB-BD31-4B8C-83A1-F6EECF244321}">
                <p14:modId xmlns:p14="http://schemas.microsoft.com/office/powerpoint/2010/main" val="3204950637"/>
              </p:ext>
            </p:extLst>
          </p:nvPr>
        </p:nvGraphicFramePr>
        <p:xfrm>
          <a:off x="1828800" y="2438400"/>
          <a:ext cx="5638800" cy="819150"/>
        </p:xfrm>
        <a:graphic>
          <a:graphicData uri="http://schemas.openxmlformats.org/presentationml/2006/ole">
            <mc:AlternateContent xmlns:mc="http://schemas.openxmlformats.org/markup-compatibility/2006">
              <mc:Choice xmlns:v="urn:schemas-microsoft-com:vml" Requires="v">
                <p:oleObj spid="_x0000_s258186" name="Equation" r:id="rId5" imgW="3327120" imgH="482400" progId="Equation.3">
                  <p:embed/>
                </p:oleObj>
              </mc:Choice>
              <mc:Fallback>
                <p:oleObj name="Equation" r:id="rId5" imgW="332712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438400"/>
                        <a:ext cx="563880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259075" name="Rectangle 3"/>
          <p:cNvSpPr>
            <a:spLocks noGrp="1" noChangeArrowheads="1"/>
          </p:cNvSpPr>
          <p:nvPr>
            <p:ph type="body" idx="1"/>
          </p:nvPr>
        </p:nvSpPr>
        <p:spPr/>
        <p:txBody>
          <a:bodyPr/>
          <a:lstStyle/>
          <a:p>
            <a:r>
              <a:rPr lang="en-US" altLang="ja-JP" dirty="0" smtClean="0">
                <a:cs typeface="ＭＳ Ｐゴシック" charset="0"/>
              </a:rPr>
              <a:t>The value of </a:t>
            </a:r>
            <a:r>
              <a:rPr lang="en-US" altLang="ja-JP" i="1" dirty="0" smtClean="0">
                <a:cs typeface="ＭＳ Ｐゴシック" charset="0"/>
              </a:rPr>
              <a:t>r</a:t>
            </a:r>
            <a:r>
              <a:rPr lang="en-US" altLang="ja-JP" dirty="0" smtClean="0">
                <a:cs typeface="ＭＳ Ｐゴシック" charset="0"/>
              </a:rPr>
              <a:t> is </a:t>
            </a:r>
            <a:r>
              <a:rPr lang="en-US" altLang="ja-JP" dirty="0">
                <a:cs typeface="ＭＳ Ｐゴシック" charset="0"/>
              </a:rPr>
              <a:t>held fixed. The derivatives with respect to </a:t>
            </a:r>
            <a:r>
              <a:rPr lang="en-US" altLang="ja-JP" i="1" dirty="0">
                <a:cs typeface="ＭＳ Ｐゴシック" charset="0"/>
              </a:rPr>
              <a:t>r</a:t>
            </a:r>
            <a:r>
              <a:rPr lang="en-US" altLang="ja-JP" dirty="0">
                <a:cs typeface="ＭＳ Ｐゴシック" charset="0"/>
              </a:rPr>
              <a:t> vanish.</a:t>
            </a:r>
          </a:p>
          <a:p>
            <a:endParaRPr lang="en-US" altLang="ja-JP" dirty="0">
              <a:cs typeface="ＭＳ Ｐゴシック" charset="0"/>
            </a:endParaRPr>
          </a:p>
          <a:p>
            <a:endParaRPr lang="en-US" altLang="ja-JP" dirty="0">
              <a:cs typeface="ＭＳ Ｐゴシック" charset="0"/>
            </a:endParaRPr>
          </a:p>
          <a:p>
            <a:r>
              <a:rPr lang="en-US" altLang="ja-JP" dirty="0">
                <a:cs typeface="ＭＳ Ｐゴシック" charset="0"/>
              </a:rPr>
              <a:t>The Schr</a:t>
            </a:r>
            <a:r>
              <a:rPr lang="en-US" altLang="ja-JP" dirty="0">
                <a:cs typeface="Arial" charset="0"/>
              </a:rPr>
              <a:t>ödinger equation is</a:t>
            </a:r>
          </a:p>
        </p:txBody>
      </p:sp>
      <p:graphicFrame>
        <p:nvGraphicFramePr>
          <p:cNvPr id="259076" name="Object 4"/>
          <p:cNvGraphicFramePr>
            <a:graphicFrameLocks noChangeAspect="1"/>
          </p:cNvGraphicFramePr>
          <p:nvPr/>
        </p:nvGraphicFramePr>
        <p:xfrm>
          <a:off x="1371600" y="2838450"/>
          <a:ext cx="5638800" cy="819150"/>
        </p:xfrm>
        <a:graphic>
          <a:graphicData uri="http://schemas.openxmlformats.org/presentationml/2006/ole">
            <mc:AlternateContent xmlns:mc="http://schemas.openxmlformats.org/markup-compatibility/2006">
              <mc:Choice xmlns:v="urn:schemas-microsoft-com:vml" Requires="v">
                <p:oleObj spid="_x0000_s259318" name="Equation" r:id="rId4" imgW="3327120" imgH="482400" progId="Equation.3">
                  <p:embed/>
                </p:oleObj>
              </mc:Choice>
              <mc:Fallback>
                <p:oleObj name="Equation" r:id="rId4" imgW="332712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38450"/>
                        <a:ext cx="563880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9077" name="AutoShape 5"/>
          <p:cNvSpPr>
            <a:spLocks noChangeArrowheads="1"/>
          </p:cNvSpPr>
          <p:nvPr/>
        </p:nvSpPr>
        <p:spPr bwMode="auto">
          <a:xfrm>
            <a:off x="1905000" y="2838450"/>
            <a:ext cx="1219200" cy="762000"/>
          </a:xfrm>
          <a:prstGeom prst="flowChartSummingJunction">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259078" name="Object 6"/>
          <p:cNvGraphicFramePr>
            <a:graphicFrameLocks noChangeAspect="1"/>
          </p:cNvGraphicFramePr>
          <p:nvPr/>
        </p:nvGraphicFramePr>
        <p:xfrm>
          <a:off x="1143000" y="4635500"/>
          <a:ext cx="6751638" cy="1079500"/>
        </p:xfrm>
        <a:graphic>
          <a:graphicData uri="http://schemas.openxmlformats.org/presentationml/2006/ole">
            <mc:AlternateContent xmlns:mc="http://schemas.openxmlformats.org/markup-compatibility/2006">
              <mc:Choice xmlns:v="urn:schemas-microsoft-com:vml" Requires="v">
                <p:oleObj spid="_x0000_s259319" name="Equation" r:id="rId6" imgW="3022560" imgH="482400" progId="Equation.3">
                  <p:embed/>
                </p:oleObj>
              </mc:Choice>
              <mc:Fallback>
                <p:oleObj name="Equation" r:id="rId6" imgW="3022560" imgH="482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635500"/>
                        <a:ext cx="6751638" cy="10795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9079" name="Text Box 7"/>
          <p:cNvSpPr txBox="1">
            <a:spLocks noChangeArrowheads="1"/>
          </p:cNvSpPr>
          <p:nvPr/>
        </p:nvSpPr>
        <p:spPr bwMode="auto">
          <a:xfrm>
            <a:off x="2527300" y="5780088"/>
            <a:ext cx="3797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FF3300"/>
                </a:solidFill>
                <a:cs typeface="ＭＳ Ｐゴシック" charset="0"/>
              </a:rPr>
              <a:t>Two variables </a:t>
            </a:r>
            <a:r>
              <a:rPr lang="el-GR" altLang="ja-JP" sz="2800" i="1">
                <a:solidFill>
                  <a:srgbClr val="FF3300"/>
                </a:solidFill>
                <a:cs typeface="Arial" charset="0"/>
              </a:rPr>
              <a:t>θ</a:t>
            </a:r>
            <a:r>
              <a:rPr lang="en-US" altLang="ja-JP" sz="2800">
                <a:solidFill>
                  <a:srgbClr val="FF3300"/>
                </a:solidFill>
                <a:cs typeface="Arial" charset="0"/>
              </a:rPr>
              <a:t> and </a:t>
            </a:r>
            <a:r>
              <a:rPr lang="el-GR" altLang="ja-JP" sz="2800" i="1">
                <a:solidFill>
                  <a:srgbClr val="FF3300"/>
                </a:solidFill>
                <a:cs typeface="Arial" charset="0"/>
              </a:rPr>
              <a:t>φ</a:t>
            </a:r>
            <a:r>
              <a:rPr lang="en-US" altLang="ja-JP" sz="2800">
                <a:solidFill>
                  <a:srgbClr val="FF3300"/>
                </a:solidFill>
                <a:cs typeface="ＭＳ Ｐゴシック" charset="0"/>
              </a:rPr>
              <a:t>.</a:t>
            </a:r>
            <a:endParaRPr lang="el-GR" altLang="ja-JP" sz="2800">
              <a:solidFill>
                <a:srgbClr val="FF3300"/>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260099" name="Rectangle 3"/>
          <p:cNvSpPr>
            <a:spLocks noGrp="1" noChangeArrowheads="1"/>
          </p:cNvSpPr>
          <p:nvPr>
            <p:ph type="body" idx="1"/>
          </p:nvPr>
        </p:nvSpPr>
        <p:spPr>
          <a:xfrm>
            <a:off x="457200" y="1719263"/>
            <a:ext cx="8229600" cy="5138737"/>
          </a:xfrm>
        </p:spPr>
        <p:txBody>
          <a:bodyPr/>
          <a:lstStyle/>
          <a:p>
            <a:pPr>
              <a:lnSpc>
                <a:spcPct val="90000"/>
              </a:lnSpc>
            </a:pPr>
            <a:r>
              <a:rPr lang="en-US" altLang="ja-JP" dirty="0">
                <a:cs typeface="ＭＳ Ｐゴシック" charset="0"/>
              </a:rPr>
              <a:t>Two variables – let us try </a:t>
            </a:r>
            <a:r>
              <a:rPr lang="en-US" altLang="ja-JP" b="1" dirty="0">
                <a:cs typeface="ＭＳ Ｐゴシック" charset="0"/>
              </a:rPr>
              <a:t>the separation of variables </a:t>
            </a:r>
            <a:r>
              <a:rPr lang="en-US" altLang="ja-JP" dirty="0">
                <a:cs typeface="ＭＳ Ｐゴシック" charset="0"/>
              </a:rPr>
              <a:t>technique.</a:t>
            </a:r>
          </a:p>
          <a:p>
            <a:pPr>
              <a:lnSpc>
                <a:spcPct val="90000"/>
              </a:lnSpc>
            </a:pPr>
            <a:endParaRPr lang="en-US" altLang="ja-JP" dirty="0">
              <a:cs typeface="ＭＳ Ｐゴシック" charset="0"/>
            </a:endParaRPr>
          </a:p>
          <a:p>
            <a:pPr>
              <a:lnSpc>
                <a:spcPct val="90000"/>
              </a:lnSpc>
            </a:pPr>
            <a:endParaRPr lang="en-US" altLang="ja-JP" dirty="0">
              <a:cs typeface="ＭＳ Ｐゴシック" charset="0"/>
            </a:endParaRPr>
          </a:p>
          <a:p>
            <a:pPr>
              <a:lnSpc>
                <a:spcPct val="90000"/>
              </a:lnSpc>
            </a:pPr>
            <a:r>
              <a:rPr lang="en-US" altLang="ja-JP" dirty="0">
                <a:cs typeface="ＭＳ Ｐゴシック" charset="0"/>
              </a:rPr>
              <a:t>Substituting</a:t>
            </a:r>
            <a:br>
              <a:rPr lang="en-US" altLang="ja-JP" dirty="0">
                <a:cs typeface="ＭＳ Ｐゴシック" charset="0"/>
              </a:rPr>
            </a:br>
            <a:r>
              <a:rPr lang="en-US" altLang="ja-JP" dirty="0">
                <a:cs typeface="ＭＳ Ｐゴシック" charset="0"/>
              </a:rPr>
              <a:t/>
            </a:r>
            <a:br>
              <a:rPr lang="en-US" altLang="ja-JP" dirty="0">
                <a:cs typeface="ＭＳ Ｐゴシック" charset="0"/>
              </a:rPr>
            </a:br>
            <a:r>
              <a:rPr lang="en-US" altLang="ja-JP" dirty="0">
                <a:cs typeface="ＭＳ Ｐゴシック" charset="0"/>
              </a:rPr>
              <a:t/>
            </a:r>
            <a:br>
              <a:rPr lang="en-US" altLang="ja-JP" dirty="0">
                <a:cs typeface="ＭＳ Ｐゴシック" charset="0"/>
              </a:rPr>
            </a:br>
            <a:r>
              <a:rPr lang="en-US" altLang="ja-JP" dirty="0">
                <a:cs typeface="ＭＳ Ｐゴシック" charset="0"/>
              </a:rPr>
              <a:t/>
            </a:r>
            <a:br>
              <a:rPr lang="en-US" altLang="ja-JP" dirty="0">
                <a:cs typeface="ＭＳ Ｐゴシック" charset="0"/>
              </a:rPr>
            </a:br>
            <a:r>
              <a:rPr lang="en-US" altLang="ja-JP" dirty="0">
                <a:cs typeface="ＭＳ Ｐゴシック" charset="0"/>
              </a:rPr>
              <a:t>For </a:t>
            </a:r>
            <a:r>
              <a:rPr lang="en-US" altLang="ja-JP" dirty="0" smtClean="0">
                <a:cs typeface="ＭＳ Ｐゴシック" charset="0"/>
              </a:rPr>
              <a:t>the separation to take place, </a:t>
            </a:r>
            <a:r>
              <a:rPr lang="en-US" altLang="ja-JP" dirty="0">
                <a:cs typeface="ＭＳ Ｐゴシック" charset="0"/>
              </a:rPr>
              <a:t>we must </a:t>
            </a:r>
            <a:r>
              <a:rPr lang="en-US" altLang="ja-JP" dirty="0" smtClean="0">
                <a:cs typeface="ＭＳ Ｐゴシック" charset="0"/>
              </a:rPr>
              <a:t>be able to cleanly </a:t>
            </a:r>
            <a:r>
              <a:rPr lang="en-US" altLang="ja-JP" dirty="0">
                <a:cs typeface="ＭＳ Ｐゴシック" charset="0"/>
              </a:rPr>
              <a:t>separate the equation into two </a:t>
            </a:r>
            <a:r>
              <a:rPr lang="en-US" altLang="ja-JP" dirty="0" smtClean="0">
                <a:cs typeface="ＭＳ Ｐゴシック" charset="0"/>
              </a:rPr>
              <a:t>parts, each depending </a:t>
            </a:r>
            <a:r>
              <a:rPr lang="en-US" altLang="ja-JP" dirty="0">
                <a:cs typeface="ＭＳ Ｐゴシック" charset="0"/>
              </a:rPr>
              <a:t>on just one variable.</a:t>
            </a:r>
          </a:p>
        </p:txBody>
      </p:sp>
      <p:graphicFrame>
        <p:nvGraphicFramePr>
          <p:cNvPr id="260100" name="Object 4"/>
          <p:cNvGraphicFramePr>
            <a:graphicFrameLocks noChangeAspect="1"/>
          </p:cNvGraphicFramePr>
          <p:nvPr/>
        </p:nvGraphicFramePr>
        <p:xfrm>
          <a:off x="2057400" y="2743200"/>
          <a:ext cx="4748213" cy="760413"/>
        </p:xfrm>
        <a:graphic>
          <a:graphicData uri="http://schemas.openxmlformats.org/presentationml/2006/ole">
            <mc:AlternateContent xmlns:mc="http://schemas.openxmlformats.org/markup-compatibility/2006">
              <mc:Choice xmlns:v="urn:schemas-microsoft-com:vml" Requires="v">
                <p:oleObj spid="_x0000_s260340" name="Equation" r:id="rId4" imgW="1269720" imgH="203040" progId="Equation.3">
                  <p:embed/>
                </p:oleObj>
              </mc:Choice>
              <mc:Fallback>
                <p:oleObj name="Equation" r:id="rId4" imgW="126972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743200"/>
                        <a:ext cx="4748213" cy="760413"/>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0101" name="Object 5"/>
          <p:cNvGraphicFramePr>
            <a:graphicFrameLocks noChangeAspect="1"/>
          </p:cNvGraphicFramePr>
          <p:nvPr/>
        </p:nvGraphicFramePr>
        <p:xfrm>
          <a:off x="914400" y="4191000"/>
          <a:ext cx="7205663" cy="1079500"/>
        </p:xfrm>
        <a:graphic>
          <a:graphicData uri="http://schemas.openxmlformats.org/presentationml/2006/ole">
            <mc:AlternateContent xmlns:mc="http://schemas.openxmlformats.org/markup-compatibility/2006">
              <mc:Choice xmlns:v="urn:schemas-microsoft-com:vml" Requires="v">
                <p:oleObj spid="_x0000_s260341" name="Equation" r:id="rId6" imgW="3225600" imgH="482400" progId="Equation.3">
                  <p:embed/>
                </p:oleObj>
              </mc:Choice>
              <mc:Fallback>
                <p:oleObj name="Equation" r:id="rId6" imgW="3225600" imgH="4824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191000"/>
                        <a:ext cx="7205663" cy="10795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380931" name="Rectangle 3"/>
          <p:cNvSpPr>
            <a:spLocks noGrp="1" noChangeArrowheads="1"/>
          </p:cNvSpPr>
          <p:nvPr>
            <p:ph type="body" idx="1"/>
          </p:nvPr>
        </p:nvSpPr>
        <p:spPr/>
        <p:txBody>
          <a:bodyPr/>
          <a:lstStyle/>
          <a:p>
            <a:r>
              <a:rPr lang="en-US" altLang="ja-JP">
                <a:cs typeface="ＭＳ Ｐゴシック" charset="0"/>
              </a:rPr>
              <a:t>The differentiation with respect to </a:t>
            </a:r>
            <a:r>
              <a:rPr lang="el-GR" altLang="ja-JP" i="1">
                <a:cs typeface="Arial" charset="0"/>
              </a:rPr>
              <a:t>θ</a:t>
            </a:r>
            <a:r>
              <a:rPr lang="en-US" altLang="ja-JP">
                <a:cs typeface="Arial" charset="0"/>
              </a:rPr>
              <a:t> for example acts on </a:t>
            </a:r>
            <a:r>
              <a:rPr lang="el-GR" altLang="ja-JP">
                <a:cs typeface="Arial" charset="0"/>
              </a:rPr>
              <a:t>Θ</a:t>
            </a:r>
            <a:r>
              <a:rPr lang="en-US" altLang="ja-JP">
                <a:cs typeface="ＭＳ Ｐゴシック" charset="0"/>
              </a:rPr>
              <a:t> alone. Therefore</a:t>
            </a:r>
          </a:p>
          <a:p>
            <a:endParaRPr lang="en-US" altLang="ja-JP">
              <a:cs typeface="ＭＳ Ｐゴシック" charset="0"/>
            </a:endParaRPr>
          </a:p>
          <a:p>
            <a:endParaRPr lang="en-US" altLang="ja-JP">
              <a:cs typeface="ＭＳ Ｐゴシック" charset="0"/>
            </a:endParaRPr>
          </a:p>
          <a:p>
            <a:r>
              <a:rPr lang="en-US" altLang="ja-JP">
                <a:cs typeface="ＭＳ Ｐゴシック" charset="0"/>
              </a:rPr>
              <a:t>Dividing the both sides by </a:t>
            </a:r>
            <a:r>
              <a:rPr lang="el-GR" altLang="ja-JP">
                <a:cs typeface="Arial" charset="0"/>
              </a:rPr>
              <a:t>ΘΦ</a:t>
            </a:r>
            <a:endParaRPr lang="el-GR" altLang="ja-JP" i="1">
              <a:cs typeface="Arial" charset="0"/>
            </a:endParaRPr>
          </a:p>
        </p:txBody>
      </p:sp>
      <p:graphicFrame>
        <p:nvGraphicFramePr>
          <p:cNvPr id="380932" name="Object 4"/>
          <p:cNvGraphicFramePr>
            <a:graphicFrameLocks noChangeAspect="1"/>
          </p:cNvGraphicFramePr>
          <p:nvPr/>
        </p:nvGraphicFramePr>
        <p:xfrm>
          <a:off x="1143000" y="2743200"/>
          <a:ext cx="6751638" cy="1079500"/>
        </p:xfrm>
        <a:graphic>
          <a:graphicData uri="http://schemas.openxmlformats.org/presentationml/2006/ole">
            <mc:AlternateContent xmlns:mc="http://schemas.openxmlformats.org/markup-compatibility/2006">
              <mc:Choice xmlns:v="urn:schemas-microsoft-com:vml" Requires="v">
                <p:oleObj spid="_x0000_s381178" name="Equation" r:id="rId4" imgW="3022560" imgH="482400" progId="Equation.3">
                  <p:embed/>
                </p:oleObj>
              </mc:Choice>
              <mc:Fallback>
                <p:oleObj name="Equation" r:id="rId4" imgW="302256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743200"/>
                        <a:ext cx="6751638" cy="107950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0933" name="Object 5"/>
          <p:cNvGraphicFramePr>
            <a:graphicFrameLocks noChangeAspect="1"/>
          </p:cNvGraphicFramePr>
          <p:nvPr>
            <p:extLst>
              <p:ext uri="{D42A27DB-BD31-4B8C-83A1-F6EECF244321}">
                <p14:modId xmlns:p14="http://schemas.microsoft.com/office/powerpoint/2010/main" val="2815022075"/>
              </p:ext>
            </p:extLst>
          </p:nvPr>
        </p:nvGraphicFramePr>
        <p:xfrm>
          <a:off x="1393825" y="4649788"/>
          <a:ext cx="6211888" cy="1077912"/>
        </p:xfrm>
        <a:graphic>
          <a:graphicData uri="http://schemas.openxmlformats.org/presentationml/2006/ole">
            <mc:AlternateContent xmlns:mc="http://schemas.openxmlformats.org/markup-compatibility/2006">
              <mc:Choice xmlns:v="urn:schemas-microsoft-com:vml" Requires="v">
                <p:oleObj spid="_x0000_s381179" name="Equation" r:id="rId6" imgW="2781300" imgH="482600" progId="Equation.3">
                  <p:embed/>
                </p:oleObj>
              </mc:Choice>
              <mc:Fallback>
                <p:oleObj name="Equation" r:id="rId6" imgW="2781300" imgH="482600" progId="Equation.3">
                  <p:embed/>
                  <p:pic>
                    <p:nvPicPr>
                      <p:cNvPr id="0" name="Object 5"/>
                      <p:cNvPicPr>
                        <a:picLocks noChangeAspect="1" noChangeArrowheads="1"/>
                      </p:cNvPicPr>
                      <p:nvPr/>
                    </p:nvPicPr>
                    <p:blipFill>
                      <a:blip r:embed="rId7"/>
                      <a:srcRect/>
                      <a:stretch>
                        <a:fillRect/>
                      </a:stretch>
                    </p:blipFill>
                    <p:spPr bwMode="auto">
                      <a:xfrm>
                        <a:off x="1393825" y="4649788"/>
                        <a:ext cx="6211888" cy="1077912"/>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0931">
                                            <p:txEl>
                                              <p:pRg st="3" end="3"/>
                                            </p:txEl>
                                          </p:spTgt>
                                        </p:tgtEl>
                                        <p:attrNameLst>
                                          <p:attrName>style.visibility</p:attrName>
                                        </p:attrNameLst>
                                      </p:cBhvr>
                                      <p:to>
                                        <p:strVal val="visible"/>
                                      </p:to>
                                    </p:set>
                                    <p:animEffect transition="in" filter="blinds(horizontal)">
                                      <p:cBhvr>
                                        <p:cTn id="7" dur="500"/>
                                        <p:tgtEl>
                                          <p:spTgt spid="38093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0933"/>
                                        </p:tgtEl>
                                        <p:attrNameLst>
                                          <p:attrName>style.visibility</p:attrName>
                                        </p:attrNameLst>
                                      </p:cBhvr>
                                      <p:to>
                                        <p:strVal val="visible"/>
                                      </p:to>
                                    </p:set>
                                    <p:animEffect transition="in" filter="blinds(horizontal)">
                                      <p:cBhvr>
                                        <p:cTn id="10" dur="500"/>
                                        <p:tgtEl>
                                          <p:spTgt spid="38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ja-JP">
                <a:cs typeface="ＭＳ Ｐゴシック" charset="0"/>
              </a:rPr>
              <a:t>The particle on a sphere</a:t>
            </a:r>
          </a:p>
        </p:txBody>
      </p:sp>
      <p:sp>
        <p:nvSpPr>
          <p:cNvPr id="261123" name="Rectangle 3"/>
          <p:cNvSpPr>
            <a:spLocks noGrp="1" noChangeArrowheads="1"/>
          </p:cNvSpPr>
          <p:nvPr>
            <p:ph type="body" idx="1"/>
          </p:nvPr>
        </p:nvSpPr>
        <p:spPr/>
        <p:txBody>
          <a:bodyPr/>
          <a:lstStyle/>
          <a:p>
            <a:r>
              <a:rPr lang="en-US" altLang="ja-JP" dirty="0" smtClean="0">
                <a:cs typeface="ＭＳ Ｐゴシック" charset="0"/>
              </a:rPr>
              <a:t>Multiplying </a:t>
            </a:r>
            <a:r>
              <a:rPr lang="en-US" altLang="ja-JP" dirty="0">
                <a:cs typeface="ＭＳ Ｐゴシック" charset="0"/>
              </a:rPr>
              <a:t>both by </a:t>
            </a:r>
            <a:r>
              <a:rPr lang="en-US" altLang="ja-JP" dirty="0" smtClean="0">
                <a:cs typeface="ＭＳ Ｐゴシック" charset="0"/>
              </a:rPr>
              <a:t>sin</a:t>
            </a:r>
            <a:r>
              <a:rPr lang="en-US" altLang="ja-JP" baseline="30000" dirty="0" smtClean="0">
                <a:cs typeface="ＭＳ Ｐゴシック" charset="0"/>
              </a:rPr>
              <a:t>2</a:t>
            </a:r>
            <a:r>
              <a:rPr lang="el-GR" altLang="ja-JP" i="1" dirty="0" smtClean="0">
                <a:cs typeface="Arial" charset="0"/>
              </a:rPr>
              <a:t>θ</a:t>
            </a:r>
          </a:p>
          <a:p>
            <a:endParaRPr lang="en-US" altLang="ja-JP" b="1" dirty="0" smtClean="0">
              <a:cs typeface="ＭＳ Ｐゴシック" charset="0"/>
            </a:endParaRPr>
          </a:p>
          <a:p>
            <a:endParaRPr lang="en-US" altLang="ja-JP" dirty="0" smtClean="0">
              <a:cs typeface="ＭＳ Ｐゴシック" charset="0"/>
            </a:endParaRPr>
          </a:p>
          <a:p>
            <a:endParaRPr lang="en-US" altLang="ja-JP" dirty="0">
              <a:cs typeface="ＭＳ Ｐゴシック" charset="0"/>
            </a:endParaRPr>
          </a:p>
          <a:p>
            <a:r>
              <a:rPr lang="en-US" altLang="ja-JP" dirty="0">
                <a:cs typeface="ＭＳ Ｐゴシック" charset="0"/>
              </a:rPr>
              <a:t>Subtracting the RHS from both sides</a:t>
            </a:r>
            <a:endParaRPr lang="el-GR" altLang="ja-JP" i="1" dirty="0">
              <a:cs typeface="Arial" charset="0"/>
            </a:endParaRPr>
          </a:p>
        </p:txBody>
      </p:sp>
      <p:graphicFrame>
        <p:nvGraphicFramePr>
          <p:cNvPr id="261125" name="Object 5"/>
          <p:cNvGraphicFramePr>
            <a:graphicFrameLocks noChangeAspect="1"/>
          </p:cNvGraphicFramePr>
          <p:nvPr>
            <p:extLst>
              <p:ext uri="{D42A27DB-BD31-4B8C-83A1-F6EECF244321}">
                <p14:modId xmlns:p14="http://schemas.microsoft.com/office/powerpoint/2010/main" val="2127912570"/>
              </p:ext>
            </p:extLst>
          </p:nvPr>
        </p:nvGraphicFramePr>
        <p:xfrm>
          <a:off x="1309688" y="4876800"/>
          <a:ext cx="6381750" cy="1079500"/>
        </p:xfrm>
        <a:graphic>
          <a:graphicData uri="http://schemas.openxmlformats.org/presentationml/2006/ole">
            <mc:AlternateContent xmlns:mc="http://schemas.openxmlformats.org/markup-compatibility/2006">
              <mc:Choice xmlns:v="urn:schemas-microsoft-com:vml" Requires="v">
                <p:oleObj spid="_x0000_s261377" name="Equation" r:id="rId4" imgW="2857500" imgH="482600" progId="Equation.3">
                  <p:embed/>
                </p:oleObj>
              </mc:Choice>
              <mc:Fallback>
                <p:oleObj name="Equation" r:id="rId4" imgW="2857500" imgH="482600" progId="Equation.3">
                  <p:embed/>
                  <p:pic>
                    <p:nvPicPr>
                      <p:cNvPr id="0" name="Object 5"/>
                      <p:cNvPicPr>
                        <a:picLocks noChangeAspect="1" noChangeArrowheads="1"/>
                      </p:cNvPicPr>
                      <p:nvPr/>
                    </p:nvPicPr>
                    <p:blipFill>
                      <a:blip r:embed="rId5"/>
                      <a:srcRect/>
                      <a:stretch>
                        <a:fillRect/>
                      </a:stretch>
                    </p:blipFill>
                    <p:spPr bwMode="auto">
                      <a:xfrm>
                        <a:off x="1309688" y="4876800"/>
                        <a:ext cx="6381750" cy="10795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1126" name="AutoShape 6"/>
          <p:cNvSpPr>
            <a:spLocks/>
          </p:cNvSpPr>
          <p:nvPr/>
        </p:nvSpPr>
        <p:spPr bwMode="auto">
          <a:xfrm rot="16200000">
            <a:off x="2781300" y="5524500"/>
            <a:ext cx="228600" cy="914400"/>
          </a:xfrm>
          <a:prstGeom prst="leftBrace">
            <a:avLst>
              <a:gd name="adj1" fmla="val 3333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27" name="AutoShape 7"/>
          <p:cNvSpPr>
            <a:spLocks/>
          </p:cNvSpPr>
          <p:nvPr/>
        </p:nvSpPr>
        <p:spPr bwMode="auto">
          <a:xfrm rot="16200000">
            <a:off x="5295900" y="4305300"/>
            <a:ext cx="228600" cy="3352800"/>
          </a:xfrm>
          <a:prstGeom prst="leftBrace">
            <a:avLst>
              <a:gd name="adj1" fmla="val 12222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28" name="Text Box 8"/>
          <p:cNvSpPr txBox="1">
            <a:spLocks noChangeArrowheads="1"/>
          </p:cNvSpPr>
          <p:nvPr/>
        </p:nvSpPr>
        <p:spPr bwMode="auto">
          <a:xfrm>
            <a:off x="2057400" y="6096000"/>
            <a:ext cx="167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Function of </a:t>
            </a:r>
            <a:r>
              <a:rPr lang="el-GR" altLang="ja-JP" sz="2000" i="1">
                <a:solidFill>
                  <a:srgbClr val="FF3300"/>
                </a:solidFill>
                <a:cs typeface="Arial" charset="0"/>
              </a:rPr>
              <a:t>φ</a:t>
            </a:r>
          </a:p>
        </p:txBody>
      </p:sp>
      <p:sp>
        <p:nvSpPr>
          <p:cNvPr id="261129" name="Text Box 9"/>
          <p:cNvSpPr txBox="1">
            <a:spLocks noChangeArrowheads="1"/>
          </p:cNvSpPr>
          <p:nvPr/>
        </p:nvSpPr>
        <p:spPr bwMode="auto">
          <a:xfrm>
            <a:off x="4600575" y="6096000"/>
            <a:ext cx="1647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Function of </a:t>
            </a:r>
            <a:r>
              <a:rPr lang="el-GR" altLang="ja-JP" sz="2000" i="1">
                <a:solidFill>
                  <a:srgbClr val="FF3300"/>
                </a:solidFill>
                <a:cs typeface="Arial" charset="0"/>
              </a:rPr>
              <a:t>θ</a:t>
            </a:r>
          </a:p>
        </p:txBody>
      </p:sp>
      <p:sp>
        <p:nvSpPr>
          <p:cNvPr id="261130" name="AutoShape 10"/>
          <p:cNvSpPr>
            <a:spLocks/>
          </p:cNvSpPr>
          <p:nvPr/>
        </p:nvSpPr>
        <p:spPr bwMode="auto">
          <a:xfrm rot="16200000">
            <a:off x="7543800" y="5791200"/>
            <a:ext cx="228600" cy="381000"/>
          </a:xfrm>
          <a:prstGeom prst="leftBrace">
            <a:avLst>
              <a:gd name="adj1" fmla="val 1388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1" name="Text Box 11"/>
          <p:cNvSpPr txBox="1">
            <a:spLocks noChangeArrowheads="1"/>
          </p:cNvSpPr>
          <p:nvPr/>
        </p:nvSpPr>
        <p:spPr bwMode="auto">
          <a:xfrm>
            <a:off x="7086600" y="6080125"/>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Constant</a:t>
            </a:r>
            <a:endParaRPr lang="el-GR" altLang="ja-JP" sz="2000" i="1">
              <a:solidFill>
                <a:srgbClr val="FF3300"/>
              </a:solidFill>
              <a:cs typeface="Arial" charset="0"/>
            </a:endParaRPr>
          </a:p>
        </p:txBody>
      </p:sp>
      <p:graphicFrame>
        <p:nvGraphicFramePr>
          <p:cNvPr id="261132" name="Object 12"/>
          <p:cNvGraphicFramePr>
            <a:graphicFrameLocks noChangeAspect="1"/>
          </p:cNvGraphicFramePr>
          <p:nvPr>
            <p:extLst>
              <p:ext uri="{D42A27DB-BD31-4B8C-83A1-F6EECF244321}">
                <p14:modId xmlns:p14="http://schemas.microsoft.com/office/powerpoint/2010/main" val="1309854628"/>
              </p:ext>
            </p:extLst>
          </p:nvPr>
        </p:nvGraphicFramePr>
        <p:xfrm>
          <a:off x="1219200" y="2346325"/>
          <a:ext cx="6580188" cy="1079500"/>
        </p:xfrm>
        <a:graphic>
          <a:graphicData uri="http://schemas.openxmlformats.org/presentationml/2006/ole">
            <mc:AlternateContent xmlns:mc="http://schemas.openxmlformats.org/markup-compatibility/2006">
              <mc:Choice xmlns:v="urn:schemas-microsoft-com:vml" Requires="v">
                <p:oleObj spid="_x0000_s261378" name="Equation" r:id="rId6" imgW="2946240" imgH="482400" progId="Equation.3">
                  <p:embed/>
                </p:oleObj>
              </mc:Choice>
              <mc:Fallback>
                <p:oleObj name="Equation" r:id="rId6" imgW="2946240" imgH="4824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346325"/>
                        <a:ext cx="6580188" cy="1079500"/>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1133" name="AutoShape 13"/>
          <p:cNvSpPr>
            <a:spLocks/>
          </p:cNvSpPr>
          <p:nvPr/>
        </p:nvSpPr>
        <p:spPr bwMode="auto">
          <a:xfrm rot="16200000">
            <a:off x="2941638" y="2994025"/>
            <a:ext cx="228600" cy="914400"/>
          </a:xfrm>
          <a:prstGeom prst="leftBrace">
            <a:avLst>
              <a:gd name="adj1" fmla="val 3333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4" name="AutoShape 14"/>
          <p:cNvSpPr>
            <a:spLocks/>
          </p:cNvSpPr>
          <p:nvPr/>
        </p:nvSpPr>
        <p:spPr bwMode="auto">
          <a:xfrm rot="16200000">
            <a:off x="4960938" y="2270125"/>
            <a:ext cx="228600" cy="2362200"/>
          </a:xfrm>
          <a:prstGeom prst="leftBrace">
            <a:avLst>
              <a:gd name="adj1" fmla="val 86111"/>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5" name="Text Box 15"/>
          <p:cNvSpPr txBox="1">
            <a:spLocks noChangeArrowheads="1"/>
          </p:cNvSpPr>
          <p:nvPr/>
        </p:nvSpPr>
        <p:spPr bwMode="auto">
          <a:xfrm>
            <a:off x="2217738" y="3565525"/>
            <a:ext cx="1674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a:solidFill>
                  <a:srgbClr val="FF3300"/>
                </a:solidFill>
                <a:cs typeface="ＭＳ Ｐゴシック" charset="0"/>
              </a:rPr>
              <a:t>Function of </a:t>
            </a:r>
            <a:r>
              <a:rPr lang="el-GR" altLang="ja-JP" sz="2000" i="1" dirty="0">
                <a:solidFill>
                  <a:srgbClr val="FF3300"/>
                </a:solidFill>
                <a:cs typeface="Arial" charset="0"/>
              </a:rPr>
              <a:t>φ</a:t>
            </a:r>
          </a:p>
        </p:txBody>
      </p:sp>
      <p:sp>
        <p:nvSpPr>
          <p:cNvPr id="261136" name="Text Box 16"/>
          <p:cNvSpPr txBox="1">
            <a:spLocks noChangeArrowheads="1"/>
          </p:cNvSpPr>
          <p:nvPr/>
        </p:nvSpPr>
        <p:spPr bwMode="auto">
          <a:xfrm>
            <a:off x="4275138" y="3565525"/>
            <a:ext cx="1647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a:solidFill>
                  <a:srgbClr val="FF3300"/>
                </a:solidFill>
                <a:cs typeface="ＭＳ Ｐゴシック" charset="0"/>
              </a:rPr>
              <a:t>Function of </a:t>
            </a:r>
            <a:r>
              <a:rPr lang="el-GR" altLang="ja-JP" sz="2000" i="1" dirty="0">
                <a:solidFill>
                  <a:srgbClr val="FF3300"/>
                </a:solidFill>
                <a:cs typeface="Arial" charset="0"/>
              </a:rPr>
              <a:t>θ</a:t>
            </a:r>
          </a:p>
        </p:txBody>
      </p:sp>
      <p:sp>
        <p:nvSpPr>
          <p:cNvPr id="261137" name="AutoShape 17"/>
          <p:cNvSpPr>
            <a:spLocks/>
          </p:cNvSpPr>
          <p:nvPr/>
        </p:nvSpPr>
        <p:spPr bwMode="auto">
          <a:xfrm rot="16200000">
            <a:off x="7094538" y="2803525"/>
            <a:ext cx="228600" cy="1295400"/>
          </a:xfrm>
          <a:prstGeom prst="leftBrace">
            <a:avLst>
              <a:gd name="adj1" fmla="val 47222"/>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138" name="Text Box 18"/>
          <p:cNvSpPr txBox="1">
            <a:spLocks noChangeArrowheads="1"/>
          </p:cNvSpPr>
          <p:nvPr/>
        </p:nvSpPr>
        <p:spPr bwMode="auto">
          <a:xfrm>
            <a:off x="6408738" y="3549650"/>
            <a:ext cx="1647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solidFill>
                  <a:srgbClr val="FF3300"/>
                </a:solidFill>
                <a:cs typeface="ＭＳ Ｐゴシック" charset="0"/>
              </a:rPr>
              <a:t>Function of </a:t>
            </a:r>
            <a:r>
              <a:rPr lang="el-GR" altLang="ja-JP" sz="2000" i="1">
                <a:solidFill>
                  <a:srgbClr val="FF3300"/>
                </a:solidFill>
                <a:cs typeface="Arial" charset="0"/>
              </a:rPr>
              <a:t>θ</a:t>
            </a:r>
          </a:p>
        </p:txBody>
      </p:sp>
      <p:sp>
        <p:nvSpPr>
          <p:cNvPr id="2" name="Rectangle 1"/>
          <p:cNvSpPr/>
          <p:nvPr/>
        </p:nvSpPr>
        <p:spPr>
          <a:xfrm>
            <a:off x="381000" y="4038600"/>
            <a:ext cx="82296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9751</TotalTime>
  <Words>3384</Words>
  <Application>Microsoft Macintosh PowerPoint</Application>
  <PresentationFormat>On-screen Show (4:3)</PresentationFormat>
  <Paragraphs>158</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Network</vt:lpstr>
      <vt:lpstr>Equation</vt:lpstr>
      <vt:lpstr>Lecture 12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The particle on a sphere</vt:lpstr>
      <vt:lpstr>Spherical harmonics</vt:lpstr>
      <vt:lpstr>The particle on a sphere</vt:lpstr>
      <vt:lpstr>The particle on a sphere</vt:lpstr>
      <vt:lpstr>The particle on a sphere</vt:lpstr>
      <vt:lpstr>Spherical harmonics</vt:lpstr>
      <vt:lpstr>Summary</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CHM 4412 Chapter 12</dc:title>
  <dc:creator>So Hirata</dc:creator>
  <cp:lastModifiedBy>So Hirata</cp:lastModifiedBy>
  <cp:revision>368</cp:revision>
  <dcterms:created xsi:type="dcterms:W3CDTF">2004-12-05T20:47:52Z</dcterms:created>
  <dcterms:modified xsi:type="dcterms:W3CDTF">2012-12-21T05:15:17Z</dcterms:modified>
</cp:coreProperties>
</file>