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7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7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8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9.xml" ContentType="application/vnd.openxmlformats-officedocument.presentationml.notesSlide+xml"/>
  <Override PartName="/ppt/embeddings/oleObject24.bin" ContentType="application/vnd.openxmlformats-officedocument.oleObject"/>
  <Override PartName="/ppt/notesSlides/notesSlide20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4"/>
  </p:notesMasterIdLst>
  <p:sldIdLst>
    <p:sldId id="644" r:id="rId2"/>
    <p:sldId id="326" r:id="rId3"/>
    <p:sldId id="455" r:id="rId4"/>
    <p:sldId id="327" r:id="rId5"/>
    <p:sldId id="328" r:id="rId6"/>
    <p:sldId id="329" r:id="rId7"/>
    <p:sldId id="330" r:id="rId8"/>
    <p:sldId id="331" r:id="rId9"/>
    <p:sldId id="648" r:id="rId10"/>
    <p:sldId id="647" r:id="rId11"/>
    <p:sldId id="645" r:id="rId12"/>
    <p:sldId id="341" r:id="rId13"/>
    <p:sldId id="646" r:id="rId14"/>
    <p:sldId id="333" r:id="rId15"/>
    <p:sldId id="336" r:id="rId16"/>
    <p:sldId id="335" r:id="rId17"/>
    <p:sldId id="334" r:id="rId18"/>
    <p:sldId id="460" r:id="rId19"/>
    <p:sldId id="346" r:id="rId20"/>
    <p:sldId id="347" r:id="rId21"/>
    <p:sldId id="353" r:id="rId22"/>
    <p:sldId id="35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99FF"/>
    <a:srgbClr val="0066FF"/>
    <a:srgbClr val="0099FF"/>
    <a:srgbClr val="3399FF"/>
    <a:srgbClr val="99CCFF"/>
    <a:srgbClr val="1409F7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80" d="100"/>
          <a:sy n="80" d="100"/>
        </p:scale>
        <p:origin x="-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5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5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2330ED-B21F-6045-87B1-CF29DF454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66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1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212B7-A68F-ED43-B369-2E8D7D3B2CDE}" type="slidenum">
              <a:rPr lang="en-US"/>
              <a:pPr/>
              <a:t>11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5FEB1-4336-D64B-A197-F40A9A37E525}" type="slidenum">
              <a:rPr lang="en-US"/>
              <a:pPr/>
              <a:t>12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20AC4-C537-384C-8760-39F7931ADA43}" type="slidenum">
              <a:rPr lang="en-US"/>
              <a:pPr/>
              <a:t>13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20AC4-C537-384C-8760-39F7931ADA43}" type="slidenum">
              <a:rPr lang="en-US"/>
              <a:pPr/>
              <a:t>14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894F5-D7C9-614C-B6CE-A1F2CB354842}" type="slidenum">
              <a:rPr lang="en-US"/>
              <a:pPr/>
              <a:t>15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7A537-1599-AF48-B55A-94568C01C980}" type="slidenum">
              <a:rPr lang="en-US"/>
              <a:pPr/>
              <a:t>16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2F47B-6BCC-B345-85CE-A2B16868FAB2}" type="slidenum">
              <a:rPr lang="en-US"/>
              <a:pPr/>
              <a:t>17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DE570-8C80-9543-B4AB-83E9D5D06367}" type="slidenum">
              <a:rPr lang="en-US"/>
              <a:pPr/>
              <a:t>18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A0706-C0EC-274F-B51C-75822C5DBDA5}" type="slidenum">
              <a:rPr lang="en-US"/>
              <a:pPr/>
              <a:t>19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A2242-5438-2446-B3C4-8BE039F3A348}" type="slidenum">
              <a:rPr lang="en-US"/>
              <a:pPr/>
              <a:t>2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7EDFE-3246-994F-A598-87E11642F4CB}" type="slidenum">
              <a:rPr lang="en-US"/>
              <a:pPr/>
              <a:t>20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5724A-0505-704E-B477-61B2C07DAF21}" type="slidenum">
              <a:rPr lang="en-US"/>
              <a:pPr/>
              <a:t>21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2EB94-75C9-234F-9C2F-7D6929858A47}" type="slidenum">
              <a:rPr lang="en-US"/>
              <a:pPr/>
              <a:t>22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F67FE-8B84-9248-B35D-EE54CC178638}" type="slidenum">
              <a:rPr lang="en-US"/>
              <a:pPr/>
              <a:t>3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369C1-9836-9C4E-B0D1-17DDCF7C147C}" type="slidenum">
              <a:rPr lang="en-US"/>
              <a:pPr/>
              <a:t>4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41827-3E49-F24E-99C7-B2EBA503FF91}" type="slidenum">
              <a:rPr lang="en-US"/>
              <a:pPr/>
              <a:t>5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F8B29-D119-2742-ABDC-A5CA069D6644}" type="slidenum">
              <a:rPr lang="en-US"/>
              <a:pPr/>
              <a:t>6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939B8-C201-8A43-BC2D-98B859B22D99}" type="slidenum">
              <a:rPr lang="en-US"/>
              <a:pPr/>
              <a:t>7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5AAF3-FFC2-164E-BEC0-5BC62ACF3FC1}" type="slidenum">
              <a:rPr lang="en-US"/>
              <a:pPr/>
              <a:t>8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6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300040-4A84-7344-BC1D-915BCFBB9D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258ED-C216-1F48-87AC-86D7ECBD3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0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ED08F-61AE-744D-B444-AA663C651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C5EB83-10B3-914B-97AB-FBA819201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80BFF-5906-5044-BDEA-FEF4B6E3D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B739-CFDC-F147-A3AC-6ECB59A1A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3383-05C6-F24A-B24C-1EB60792F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5001-E54F-274F-8F2E-8B53E7DB4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5597A-8185-A841-93EB-F083CB098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D274-B885-564A-9881-17400955E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7E5C-0A72-6A42-9787-B6A70C0AC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17A8-D2E5-EF47-A763-8786A894F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A1C4881-86F6-3A41-BB81-3C13B71FC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5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19.bin"/><Relationship Id="rId11" Type="http://schemas.openxmlformats.org/officeDocument/2006/relationships/image" Target="../media/image3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3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6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10</a:t>
            </a:r>
            <a:br>
              <a:rPr lang="en-US" sz="5400" dirty="0" smtClean="0"/>
            </a:br>
            <a:r>
              <a:rPr lang="en-US" sz="3200" dirty="0" smtClean="0"/>
              <a:t>Harmonic oscillator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682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(c) So Hirata, Department of Chemistry, University of Illinois at Urbana-Champaign. </a:t>
            </a:r>
            <a:r>
              <a:rPr lang="en-US" sz="1400" dirty="0" smtClean="0"/>
              <a:t>This material has </a:t>
            </a:r>
            <a:r>
              <a:rPr lang="en-US" sz="1400" dirty="0"/>
              <a:t>been developed and made available online by work supported jointly by University of Illinois, the National Science Foundation under Grant CHE-1118616 (CAREER), and the Camille &amp; Henry Dreyfus Foundation, Inc. through the Camille Dreyfus Teacher-Scholar program. Any opinions, findings, and conclusions or recommendations expressed in this material are those of the author(s) and do not necessarily reflect the views of the sponsoring agencies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75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971800"/>
            <a:ext cx="2412114" cy="159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5800" y="3810000"/>
            <a:ext cx="4038600" cy="2322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in nature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rcRect t="9623" b="9623"/>
          <a:stretch>
            <a:fillRect/>
          </a:stretch>
        </p:blipFill>
        <p:spPr>
          <a:xfrm>
            <a:off x="2743200" y="2895600"/>
            <a:ext cx="3476629" cy="1863725"/>
          </a:xfrm>
        </p:spPr>
      </p:pic>
      <p:sp>
        <p:nvSpPr>
          <p:cNvPr id="6" name="Oval Callout 5"/>
          <p:cNvSpPr/>
          <p:nvPr/>
        </p:nvSpPr>
        <p:spPr>
          <a:xfrm>
            <a:off x="4572000" y="1981200"/>
            <a:ext cx="2133600" cy="1371600"/>
          </a:xfrm>
          <a:prstGeom prst="wedgeEllipseCallout">
            <a:avLst>
              <a:gd name="adj1" fmla="val -39381"/>
              <a:gd name="adj2" fmla="val 63710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Why is water blue?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14400" y="1676400"/>
            <a:ext cx="2133600" cy="1371600"/>
          </a:xfrm>
          <a:prstGeom prst="wedgeEllipseCallout">
            <a:avLst>
              <a:gd name="adj1" fmla="val 48152"/>
              <a:gd name="adj2" fmla="val 79444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Vibrations of H</a:t>
            </a:r>
            <a:r>
              <a:rPr lang="en-US" baseline="-25000" smtClean="0">
                <a:solidFill>
                  <a:schemeClr val="tx1"/>
                </a:solidFill>
              </a:rPr>
              <a:t>2</a:t>
            </a:r>
            <a:r>
              <a:rPr lang="en-US" smtClean="0">
                <a:solidFill>
                  <a:schemeClr val="tx1"/>
                </a:solidFill>
              </a:rPr>
              <a:t>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4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cs typeface="ＭＳ Ｐゴシック" charset="0"/>
              </a:rPr>
              <a:t>Eigenfunctions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r>
              <a:rPr lang="en-US" altLang="ja-JP" sz="2600" dirty="0" smtClean="0">
                <a:cs typeface="ＭＳ Ｐゴシック" charset="0"/>
              </a:rPr>
              <a:t>The </a:t>
            </a:r>
            <a:r>
              <a:rPr lang="en-US" altLang="ja-JP" sz="2600" dirty="0" err="1" smtClean="0">
                <a:cs typeface="ＭＳ Ｐゴシック" charset="0"/>
              </a:rPr>
              <a:t>eigenfunctions</a:t>
            </a:r>
            <a:r>
              <a:rPr lang="en-US" altLang="ja-JP" sz="2600" dirty="0" smtClean="0">
                <a:cs typeface="ＭＳ Ｐゴシック" charset="0"/>
              </a:rPr>
              <a:t> (wave functions) are</a:t>
            </a:r>
            <a:endParaRPr lang="en-US" altLang="ja-JP" sz="2600" dirty="0">
              <a:cs typeface="Arial" charset="0"/>
            </a:endParaRPr>
          </a:p>
          <a:p>
            <a:endParaRPr lang="en-US" altLang="ja-JP" sz="2600" dirty="0">
              <a:cs typeface="Arial" charset="0"/>
            </a:endParaRPr>
          </a:p>
          <a:p>
            <a:endParaRPr lang="en-US" altLang="ja-JP" sz="2600" dirty="0">
              <a:cs typeface="Arial" charset="0"/>
            </a:endParaRPr>
          </a:p>
          <a:p>
            <a:endParaRPr lang="en-US" altLang="ja-JP" sz="2600" dirty="0">
              <a:cs typeface="Arial" charset="0"/>
            </a:endParaRPr>
          </a:p>
          <a:p>
            <a:endParaRPr lang="en-US" altLang="ja-JP" sz="2600" dirty="0">
              <a:cs typeface="Arial" charset="0"/>
            </a:endParaRPr>
          </a:p>
          <a:p>
            <a:endParaRPr lang="en-US" altLang="ja-JP" sz="2600" dirty="0">
              <a:cs typeface="Arial" charset="0"/>
            </a:endParaRPr>
          </a:p>
          <a:p>
            <a:r>
              <a:rPr lang="en-US" altLang="ja-JP" sz="2600" dirty="0" smtClean="0">
                <a:cs typeface="Arial" charset="0"/>
              </a:rPr>
              <a:t>We do not have to memorize </a:t>
            </a:r>
            <a:r>
              <a:rPr lang="en-US" altLang="ja-JP" sz="2600" dirty="0">
                <a:cs typeface="Arial" charset="0"/>
              </a:rPr>
              <a:t>this precise form but </a:t>
            </a:r>
            <a:r>
              <a:rPr lang="en-US" altLang="ja-JP" sz="2600" dirty="0" smtClean="0">
                <a:cs typeface="Arial" charset="0"/>
              </a:rPr>
              <a:t>we must remember its </a:t>
            </a:r>
            <a:r>
              <a:rPr lang="en-US" altLang="ja-JP" sz="2600" dirty="0">
                <a:cs typeface="Arial" charset="0"/>
              </a:rPr>
              <a:t>overall </a:t>
            </a:r>
            <a:r>
              <a:rPr lang="en-US" altLang="ja-JP" sz="2600" dirty="0" smtClean="0">
                <a:cs typeface="Arial" charset="0"/>
              </a:rPr>
              <a:t>structure: normalization coefficient x </a:t>
            </a:r>
            <a:r>
              <a:rPr lang="en-US" altLang="ja-JP" sz="2600" b="1" dirty="0" err="1" smtClean="0">
                <a:cs typeface="Arial" charset="0"/>
              </a:rPr>
              <a:t>Hermite</a:t>
            </a:r>
            <a:r>
              <a:rPr lang="en-US" altLang="ja-JP" sz="2600" b="1" dirty="0" smtClean="0">
                <a:cs typeface="Arial" charset="0"/>
              </a:rPr>
              <a:t> polynomial</a:t>
            </a:r>
            <a:r>
              <a:rPr lang="en-US" altLang="ja-JP" sz="2600" dirty="0" smtClean="0">
                <a:cs typeface="Arial" charset="0"/>
              </a:rPr>
              <a:t> x </a:t>
            </a:r>
            <a:r>
              <a:rPr lang="en-US" altLang="ja-JP" sz="2600" dirty="0">
                <a:cs typeface="Arial" charset="0"/>
              </a:rPr>
              <a:t>Gaussian </a:t>
            </a:r>
            <a:r>
              <a:rPr lang="en-US" altLang="ja-JP" sz="2600" dirty="0" smtClean="0">
                <a:cs typeface="Arial" charset="0"/>
              </a:rPr>
              <a:t>function.</a:t>
            </a:r>
            <a:endParaRPr lang="en-US" altLang="ja-JP" sz="2600" dirty="0">
              <a:cs typeface="Arial" charset="0"/>
            </a:endParaRPr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944266"/>
              </p:ext>
            </p:extLst>
          </p:nvPr>
        </p:nvGraphicFramePr>
        <p:xfrm>
          <a:off x="1344613" y="2362200"/>
          <a:ext cx="6580187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3022600" imgH="533400" progId="Equation.3">
                  <p:embed/>
                </p:oleObj>
              </mc:Choice>
              <mc:Fallback>
                <p:oleObj name="Equation" r:id="rId4" imgW="3022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362200"/>
                        <a:ext cx="6580187" cy="116205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Line 6"/>
          <p:cNvSpPr>
            <a:spLocks noChangeShapeType="1"/>
          </p:cNvSpPr>
          <p:nvPr/>
        </p:nvSpPr>
        <p:spPr bwMode="auto">
          <a:xfrm flipV="1">
            <a:off x="2133600" y="3184525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295400" y="3983037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cs typeface="ＭＳ Ｐゴシック" charset="0"/>
              </a:rPr>
              <a:t>Normalization</a:t>
            </a: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V="1">
            <a:off x="3048000" y="3184525"/>
            <a:ext cx="22860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981200" y="4237037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cs typeface="ＭＳ Ｐゴシック" charset="0"/>
              </a:rPr>
              <a:t>Hermite</a:t>
            </a:r>
            <a:r>
              <a:rPr lang="en-US" altLang="ja-JP">
                <a:cs typeface="ＭＳ Ｐゴシック" charset="0"/>
              </a:rPr>
              <a:t> polynomial</a:t>
            </a:r>
            <a:endParaRPr lang="en-US" altLang="ja-JP" b="1">
              <a:cs typeface="ＭＳ Ｐゴシック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H="1" flipV="1">
            <a:off x="4572000" y="3108325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3886200" y="3932237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cs typeface="ＭＳ Ｐゴシック" charset="0"/>
              </a:rPr>
              <a:t>Gaussian function</a:t>
            </a:r>
          </a:p>
        </p:txBody>
      </p:sp>
    </p:spTree>
    <p:extLst>
      <p:ext uri="{BB962C8B-B14F-4D97-AF65-F5344CB8AC3E}">
        <p14:creationId xmlns:p14="http://schemas.microsoft.com/office/powerpoint/2010/main" val="22719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Orthogonal polynomials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105400" cy="5138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 err="1" smtClean="0">
                <a:cs typeface="ＭＳ Ｐゴシック" charset="0"/>
              </a:rPr>
              <a:t>Hermite</a:t>
            </a:r>
            <a:r>
              <a:rPr lang="en-US" altLang="ja-JP" dirty="0" smtClean="0"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>polynomials are </a:t>
            </a:r>
            <a:r>
              <a:rPr lang="en-US" altLang="ja-JP" dirty="0" smtClean="0">
                <a:cs typeface="ＭＳ Ｐゴシック" charset="0"/>
              </a:rPr>
              <a:t>one </a:t>
            </a:r>
            <a:r>
              <a:rPr lang="en-US" altLang="ja-JP" dirty="0">
                <a:cs typeface="ＭＳ Ｐゴシック" charset="0"/>
              </a:rPr>
              <a:t>example of </a:t>
            </a:r>
            <a:r>
              <a:rPr lang="en-US" altLang="ja-JP" b="1" dirty="0">
                <a:cs typeface="ＭＳ Ｐゴシック" charset="0"/>
              </a:rPr>
              <a:t>orthogonal </a:t>
            </a:r>
            <a:r>
              <a:rPr lang="en-US" altLang="ja-JP" b="1" dirty="0" smtClean="0">
                <a:cs typeface="ＭＳ Ｐゴシック" charset="0"/>
              </a:rPr>
              <a:t>polynomials</a:t>
            </a:r>
            <a:r>
              <a:rPr lang="en-US" altLang="ja-JP" dirty="0" smtClean="0">
                <a:cs typeface="ＭＳ Ｐゴシック" charset="0"/>
              </a:rPr>
              <a:t>.</a:t>
            </a: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They </a:t>
            </a:r>
            <a:r>
              <a:rPr lang="en-US" altLang="ja-JP" dirty="0" smtClean="0">
                <a:cs typeface="ＭＳ Ｐゴシック" charset="0"/>
              </a:rPr>
              <a:t>are discovered or invented as </a:t>
            </a:r>
            <a:r>
              <a:rPr lang="en-US" altLang="ja-JP" dirty="0">
                <a:cs typeface="ＭＳ Ｐゴシック" charset="0"/>
              </a:rPr>
              <a:t>the solutions of </a:t>
            </a:r>
            <a:r>
              <a:rPr lang="en-US" altLang="ja-JP" dirty="0" smtClean="0">
                <a:cs typeface="ＭＳ Ｐゴシック" charset="0"/>
              </a:rPr>
              <a:t>important differential equations</a:t>
            </a:r>
            <a:r>
              <a:rPr lang="en-US" altLang="ja-JP" dirty="0" smtClean="0">
                <a:cs typeface="Arial" charset="0"/>
              </a:rPr>
              <a:t>. </a:t>
            </a:r>
            <a:r>
              <a:rPr lang="en-US" altLang="ja-JP" dirty="0">
                <a:cs typeface="Arial" charset="0"/>
              </a:rPr>
              <a:t>They </a:t>
            </a:r>
            <a:r>
              <a:rPr lang="en-US" altLang="ja-JP" dirty="0" smtClean="0">
                <a:cs typeface="Arial" charset="0"/>
              </a:rPr>
              <a:t>ensure </a:t>
            </a:r>
            <a:r>
              <a:rPr lang="en-US" altLang="ja-JP" b="1" dirty="0" err="1">
                <a:cs typeface="Arial" charset="0"/>
              </a:rPr>
              <a:t>orthogonality</a:t>
            </a:r>
            <a:r>
              <a:rPr lang="en-US" altLang="ja-JP" b="1" dirty="0">
                <a:cs typeface="Arial" charset="0"/>
              </a:rPr>
              <a:t> and completeness </a:t>
            </a:r>
            <a:r>
              <a:rPr lang="en-US" altLang="ja-JP" dirty="0">
                <a:cs typeface="Arial" charset="0"/>
              </a:rPr>
              <a:t>of </a:t>
            </a:r>
            <a:r>
              <a:rPr lang="en-US" altLang="ja-JP" dirty="0" err="1">
                <a:cs typeface="Arial" charset="0"/>
              </a:rPr>
              <a:t>eigenfunctions</a:t>
            </a:r>
            <a:r>
              <a:rPr lang="en-US" altLang="ja-JP" dirty="0">
                <a:cs typeface="Arial" charset="0"/>
              </a:rPr>
              <a:t>.</a:t>
            </a:r>
          </a:p>
        </p:txBody>
      </p:sp>
      <p:graphicFrame>
        <p:nvGraphicFramePr>
          <p:cNvPr id="9526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10462"/>
              </p:ext>
            </p:extLst>
          </p:nvPr>
        </p:nvGraphicFramePr>
        <p:xfrm>
          <a:off x="5486400" y="2133600"/>
          <a:ext cx="3276600" cy="3467100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</a:tblGrid>
              <a:tr h="1155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Hermite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Vibrational wave 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Laguerre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Radial part of atomic wave 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Legendre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Angular part of atomic wave 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 err="1" smtClean="0">
                <a:cs typeface="ＭＳ Ｐゴシック" charset="0"/>
              </a:rPr>
              <a:t>Hermite</a:t>
            </a:r>
            <a:r>
              <a:rPr lang="en-US" altLang="ja-JP" dirty="0" smtClean="0"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>polynomials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828800"/>
            <a:ext cx="7391400" cy="42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0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057400"/>
            <a:ext cx="6008177" cy="3455280"/>
          </a:xfrm>
          <a:prstGeom prst="rect">
            <a:avLst/>
          </a:prstGeom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Ground-state </a:t>
            </a:r>
            <a:br>
              <a:rPr lang="en-US" altLang="ja-JP" dirty="0" smtClean="0">
                <a:cs typeface="ＭＳ Ｐゴシック" charset="0"/>
              </a:rPr>
            </a:br>
            <a:r>
              <a:rPr lang="en-US" altLang="ja-JP" dirty="0" smtClean="0">
                <a:cs typeface="ＭＳ Ｐゴシック" charset="0"/>
              </a:rPr>
              <a:t>wave function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105400" cy="44116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Since </a:t>
            </a:r>
            <a:r>
              <a:rPr lang="en-US" altLang="ja-JP" i="1" dirty="0" smtClean="0">
                <a:cs typeface="ＭＳ Ｐゴシック" charset="0"/>
              </a:rPr>
              <a:t>H</a:t>
            </a:r>
            <a:r>
              <a:rPr lang="en-US" altLang="ja-JP" baseline="-25000" dirty="0" smtClean="0">
                <a:cs typeface="ＭＳ Ｐゴシック" charset="0"/>
              </a:rPr>
              <a:t>0</a:t>
            </a:r>
            <a:r>
              <a:rPr lang="en-US" altLang="ja-JP" dirty="0" smtClean="0">
                <a:cs typeface="ＭＳ Ｐゴシック" charset="0"/>
              </a:rPr>
              <a:t> = 1, the </a:t>
            </a:r>
            <a:r>
              <a:rPr lang="en-US" altLang="ja-JP" dirty="0">
                <a:cs typeface="ＭＳ Ｐゴシック" charset="0"/>
              </a:rPr>
              <a:t>ground state wave function </a:t>
            </a:r>
            <a:r>
              <a:rPr lang="en-US" altLang="ja-JP" dirty="0" smtClean="0">
                <a:cs typeface="ＭＳ Ｐゴシック" charset="0"/>
              </a:rPr>
              <a:t>is simply a Gaussian </a:t>
            </a:r>
            <a:r>
              <a:rPr lang="en-US" altLang="ja-JP" dirty="0">
                <a:cs typeface="ＭＳ Ｐゴシック" charset="0"/>
              </a:rPr>
              <a:t>function.</a:t>
            </a: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888916"/>
              </p:ext>
            </p:extLst>
          </p:nvPr>
        </p:nvGraphicFramePr>
        <p:xfrm>
          <a:off x="762000" y="3810000"/>
          <a:ext cx="4540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6" name="Equation" r:id="rId5" imgW="1815840" imgH="266400" progId="Equation.DSMT4">
                  <p:embed/>
                </p:oleObj>
              </mc:Choice>
              <mc:Fallback>
                <p:oleObj name="Equation" r:id="rId5" imgW="181584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45402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638525"/>
              </p:ext>
            </p:extLst>
          </p:nvPr>
        </p:nvGraphicFramePr>
        <p:xfrm>
          <a:off x="1699306" y="4648200"/>
          <a:ext cx="2720294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7" name="Equation" r:id="rId7" imgW="1270000" imgH="533400" progId="Equation.3">
                  <p:embed/>
                </p:oleObj>
              </mc:Choice>
              <mc:Fallback>
                <p:oleObj name="Equation" r:id="rId7" imgW="1270000" imgH="533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306" y="4648200"/>
                        <a:ext cx="2720294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 err="1" smtClean="0">
                <a:cs typeface="ＭＳ Ｐゴシック" charset="0"/>
              </a:rPr>
              <a:t>Hermite</a:t>
            </a:r>
            <a:r>
              <a:rPr lang="en-US" altLang="ja-JP" dirty="0" smtClean="0"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>polynomials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 err="1" smtClean="0">
                <a:cs typeface="ＭＳ Ｐゴシック" charset="0"/>
              </a:rPr>
              <a:t>Hermite</a:t>
            </a:r>
            <a:r>
              <a:rPr lang="en-US" altLang="ja-JP" dirty="0" smtClean="0">
                <a:cs typeface="ＭＳ Ｐゴシック" charset="0"/>
              </a:rPr>
              <a:t> polynomials have the following important mathematical properties: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They </a:t>
            </a:r>
            <a:r>
              <a:rPr lang="en-US" altLang="ja-JP" dirty="0">
                <a:cs typeface="ＭＳ Ｐゴシック" charset="0"/>
              </a:rPr>
              <a:t>are the solution of the differential equation:</a:t>
            </a: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They satisfy the recursion relation:</a:t>
            </a: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 err="1">
                <a:cs typeface="ＭＳ Ｐゴシック" charset="0"/>
              </a:rPr>
              <a:t>Orthogonality</a:t>
            </a: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2590800" y="3505200"/>
          <a:ext cx="40386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6" name="Equation" r:id="rId4" imgW="1688760" imgH="444240" progId="Equation.DSMT4">
                  <p:embed/>
                </p:oleObj>
              </mc:Choice>
              <mc:Fallback>
                <p:oleObj name="Equation" r:id="rId4" imgW="168876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40386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3200400" y="5715000"/>
          <a:ext cx="5334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7" name="Equation" r:id="rId6" imgW="2311200" imgH="342720" progId="Equation.DSMT4">
                  <p:embed/>
                </p:oleObj>
              </mc:Choice>
              <mc:Fallback>
                <p:oleObj name="Equation" r:id="rId6" imgW="231120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715000"/>
                        <a:ext cx="53340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2819400" y="5029200"/>
          <a:ext cx="3733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8" name="Equation" r:id="rId8" imgW="1562040" imgH="228600" progId="Equation.DSMT4">
                  <p:embed/>
                </p:oleObj>
              </mc:Choice>
              <mc:Fallback>
                <p:oleObj name="Equation" r:id="rId8" imgW="15620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29200"/>
                        <a:ext cx="3733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Verification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Second derivatives of a product of two functions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74900"/>
              </p:ext>
            </p:extLst>
          </p:nvPr>
        </p:nvGraphicFramePr>
        <p:xfrm>
          <a:off x="3276600" y="4527550"/>
          <a:ext cx="26479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4" name="Equation" r:id="rId4" imgW="1333440" imgH="393480" progId="Equation.DSMT4">
                  <p:embed/>
                </p:oleObj>
              </mc:Choice>
              <mc:Fallback>
                <p:oleObj name="Equation" r:id="rId4" imgW="13334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27550"/>
                        <a:ext cx="2647950" cy="7810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764119"/>
              </p:ext>
            </p:extLst>
          </p:nvPr>
        </p:nvGraphicFramePr>
        <p:xfrm>
          <a:off x="2419350" y="5416550"/>
          <a:ext cx="43624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5" name="Equation" r:id="rId6" imgW="2197080" imgH="419040" progId="Equation.DSMT4">
                  <p:embed/>
                </p:oleObj>
              </mc:Choice>
              <mc:Fallback>
                <p:oleObj name="Equation" r:id="rId6" imgW="219708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5416550"/>
                        <a:ext cx="4362450" cy="8318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468757"/>
              </p:ext>
            </p:extLst>
          </p:nvPr>
        </p:nvGraphicFramePr>
        <p:xfrm>
          <a:off x="2087563" y="2514600"/>
          <a:ext cx="511968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6" name="Equation" r:id="rId8" imgW="2095500" imgH="495300" progId="Equation.3">
                  <p:embed/>
                </p:oleObj>
              </mc:Choice>
              <mc:Fallback>
                <p:oleObj name="Equation" r:id="rId8" imgW="2095500" imgH="495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2514600"/>
                        <a:ext cx="5119687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3200400" y="3657600"/>
            <a:ext cx="3048000" cy="533400"/>
          </a:xfrm>
          <a:prstGeom prst="curvedUpArrow">
            <a:avLst>
              <a:gd name="adj1" fmla="val 33757"/>
              <a:gd name="adj2" fmla="val 148042"/>
              <a:gd name="adj3" fmla="val 33333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3200400" y="3657600"/>
            <a:ext cx="4114800" cy="609600"/>
          </a:xfrm>
          <a:prstGeom prst="curvedUpArrow">
            <a:avLst>
              <a:gd name="adj1" fmla="val 31750"/>
              <a:gd name="adj2" fmla="val 166750"/>
              <a:gd name="adj3" fmla="val 33333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Verification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Let us verify that this is indeed the eigenfunction. Substituting</a:t>
            </a:r>
            <a:br>
              <a:rPr lang="en-US" altLang="ja-JP">
                <a:cs typeface="ＭＳ Ｐゴシック" charset="0"/>
              </a:rPr>
            </a:br>
            <a:r>
              <a:rPr lang="en-US" altLang="ja-JP">
                <a:cs typeface="ＭＳ Ｐゴシック" charset="0"/>
              </a:rPr>
              <a:t/>
            </a:r>
            <a:br>
              <a:rPr lang="en-US" altLang="ja-JP">
                <a:cs typeface="ＭＳ Ｐゴシック" charset="0"/>
              </a:rPr>
            </a:br>
            <a:r>
              <a:rPr lang="en-US" altLang="ja-JP">
                <a:cs typeface="ＭＳ Ｐゴシック" charset="0"/>
              </a:rPr>
              <a:t/>
            </a:r>
            <a:br>
              <a:rPr lang="en-US" altLang="ja-JP">
                <a:cs typeface="ＭＳ Ｐゴシック" charset="0"/>
              </a:rPr>
            </a:br>
            <a:r>
              <a:rPr lang="en-US" altLang="ja-JP">
                <a:cs typeface="ＭＳ Ｐゴシック" charset="0"/>
              </a:rPr>
              <a:t>into the Schr</a:t>
            </a:r>
            <a:r>
              <a:rPr lang="en-US" altLang="ja-JP">
                <a:cs typeface="Arial" charset="0"/>
              </a:rPr>
              <a:t>ödinger equation, we find</a:t>
            </a: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1308100" y="2819400"/>
          <a:ext cx="4540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3" name="Equation" r:id="rId4" imgW="1815840" imgH="266400" progId="Equation.DSMT4">
                  <p:embed/>
                </p:oleObj>
              </mc:Choice>
              <mc:Fallback>
                <p:oleObj name="Equation" r:id="rId4" imgW="181584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2819400"/>
                        <a:ext cx="45402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333647"/>
              </p:ext>
            </p:extLst>
          </p:nvPr>
        </p:nvGraphicFramePr>
        <p:xfrm>
          <a:off x="6103938" y="2801938"/>
          <a:ext cx="181133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4" name="Equation" r:id="rId6" imgW="1270000" imgH="533400" progId="Equation.3">
                  <p:embed/>
                </p:oleObj>
              </mc:Choice>
              <mc:Fallback>
                <p:oleObj name="Equation" r:id="rId6" imgW="1270000" imgH="533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2801938"/>
                        <a:ext cx="181133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833680"/>
              </p:ext>
            </p:extLst>
          </p:nvPr>
        </p:nvGraphicFramePr>
        <p:xfrm>
          <a:off x="708025" y="4027488"/>
          <a:ext cx="36798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5" name="Equation" r:id="rId8" imgW="2044700" imgH="495300" progId="Equation.3">
                  <p:embed/>
                </p:oleObj>
              </mc:Choice>
              <mc:Fallback>
                <p:oleObj name="Equation" r:id="rId8" imgW="2044700" imgH="495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4027488"/>
                        <a:ext cx="36798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271463" y="4953000"/>
          <a:ext cx="3690937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6" name="Equation" r:id="rId10" imgW="2552400" imgH="914400" progId="Equation.DSMT4">
                  <p:embed/>
                </p:oleObj>
              </mc:Choice>
              <mc:Fallback>
                <p:oleObj name="Equation" r:id="rId10" imgW="2552400" imgH="914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4953000"/>
                        <a:ext cx="3690937" cy="13208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Verification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Let us verify that this is indeed the eigenfunction. Substituting</a:t>
            </a:r>
            <a:br>
              <a:rPr lang="en-US" altLang="ja-JP">
                <a:cs typeface="ＭＳ Ｐゴシック" charset="0"/>
              </a:rPr>
            </a:br>
            <a:r>
              <a:rPr lang="en-US" altLang="ja-JP">
                <a:cs typeface="ＭＳ Ｐゴシック" charset="0"/>
              </a:rPr>
              <a:t/>
            </a:r>
            <a:br>
              <a:rPr lang="en-US" altLang="ja-JP">
                <a:cs typeface="ＭＳ Ｐゴシック" charset="0"/>
              </a:rPr>
            </a:br>
            <a:r>
              <a:rPr lang="en-US" altLang="ja-JP">
                <a:cs typeface="ＭＳ Ｐゴシック" charset="0"/>
              </a:rPr>
              <a:t/>
            </a:r>
            <a:br>
              <a:rPr lang="en-US" altLang="ja-JP">
                <a:cs typeface="ＭＳ Ｐゴシック" charset="0"/>
              </a:rPr>
            </a:br>
            <a:r>
              <a:rPr lang="en-US" altLang="ja-JP">
                <a:cs typeface="ＭＳ Ｐゴシック" charset="0"/>
              </a:rPr>
              <a:t>into the Schr</a:t>
            </a:r>
            <a:r>
              <a:rPr lang="en-US" altLang="ja-JP">
                <a:cs typeface="Arial" charset="0"/>
              </a:rPr>
              <a:t>ödinger equation, we find</a:t>
            </a:r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/>
        </p:nvGraphicFramePr>
        <p:xfrm>
          <a:off x="1308100" y="2819400"/>
          <a:ext cx="4540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45" name="Equation" r:id="rId4" imgW="1815840" imgH="266400" progId="Equation.DSMT4">
                  <p:embed/>
                </p:oleObj>
              </mc:Choice>
              <mc:Fallback>
                <p:oleObj name="Equation" r:id="rId4" imgW="181584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2819400"/>
                        <a:ext cx="45402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19919"/>
              </p:ext>
            </p:extLst>
          </p:nvPr>
        </p:nvGraphicFramePr>
        <p:xfrm>
          <a:off x="6103938" y="2801938"/>
          <a:ext cx="181133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46" name="Equation" r:id="rId6" imgW="1270000" imgH="533400" progId="Equation.DSMT4">
                  <p:embed/>
                </p:oleObj>
              </mc:Choice>
              <mc:Fallback>
                <p:oleObj name="Equation" r:id="rId6" imgW="1270000" imgH="53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2801938"/>
                        <a:ext cx="181133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581824"/>
              </p:ext>
            </p:extLst>
          </p:nvPr>
        </p:nvGraphicFramePr>
        <p:xfrm>
          <a:off x="806450" y="4038600"/>
          <a:ext cx="7681913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47" name="Equation" r:id="rId8" imgW="4267200" imgH="1435100" progId="Equation.3">
                  <p:embed/>
                </p:oleObj>
              </mc:Choice>
              <mc:Fallback>
                <p:oleObj name="Equation" r:id="rId8" imgW="4267200" imgH="1435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4038600"/>
                        <a:ext cx="7681913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5" name="Object 7"/>
          <p:cNvGraphicFramePr>
            <a:graphicFrameLocks noChangeAspect="1"/>
          </p:cNvGraphicFramePr>
          <p:nvPr/>
        </p:nvGraphicFramePr>
        <p:xfrm>
          <a:off x="271463" y="4953000"/>
          <a:ext cx="3690937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48" name="Equation" r:id="rId10" imgW="2552400" imgH="914400" progId="Equation.DSMT4">
                  <p:embed/>
                </p:oleObj>
              </mc:Choice>
              <mc:Fallback>
                <p:oleObj name="Equation" r:id="rId10" imgW="2552400" imgH="914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4953000"/>
                        <a:ext cx="3690937" cy="13208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6" name="AutoShape 8"/>
          <p:cNvSpPr>
            <a:spLocks noChangeArrowheads="1"/>
          </p:cNvSpPr>
          <p:nvPr/>
        </p:nvSpPr>
        <p:spPr bwMode="auto">
          <a:xfrm>
            <a:off x="4267200" y="5867400"/>
            <a:ext cx="685800" cy="762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 flipV="1">
            <a:off x="4953000" y="62484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6705600" y="6019800"/>
            <a:ext cx="217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3300"/>
                </a:solidFill>
                <a:cs typeface="ＭＳ Ｐゴシック" charset="0"/>
              </a:rPr>
              <a:t>Zero point energy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Exercise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Calculate the mean displacement of the oscillator when it is in a quantum state </a:t>
            </a:r>
            <a:r>
              <a:rPr lang="en-US" altLang="ja-JP" i="1" dirty="0">
                <a:cs typeface="ＭＳ Ｐゴシック" charset="0"/>
              </a:rPr>
              <a:t>v</a:t>
            </a:r>
            <a:r>
              <a:rPr lang="en-US" altLang="ja-JP" dirty="0">
                <a:cs typeface="ＭＳ Ｐゴシック" charset="0"/>
              </a:rPr>
              <a:t>.</a:t>
            </a:r>
          </a:p>
          <a:p>
            <a:endParaRPr lang="en-US" altLang="ja-JP" dirty="0">
              <a:cs typeface="ＭＳ Ｐゴシック" charset="0"/>
            </a:endParaRPr>
          </a:p>
          <a:p>
            <a:r>
              <a:rPr lang="en-US" altLang="ja-JP" b="1" dirty="0" smtClean="0">
                <a:cs typeface="ＭＳ Ｐゴシック" charset="0"/>
              </a:rPr>
              <a:t>Hint: </a:t>
            </a:r>
            <a:r>
              <a:rPr lang="en-US" altLang="ja-JP" dirty="0">
                <a:cs typeface="ＭＳ Ｐゴシック" charset="0"/>
              </a:rPr>
              <a:t>Use the recursion relation to expose vanishing integrals</a:t>
            </a: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2819400" y="4343400"/>
          <a:ext cx="3733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3" name="Equation" r:id="rId4" imgW="1562040" imgH="228600" progId="Equation.DSMT4">
                  <p:embed/>
                </p:oleObj>
              </mc:Choice>
              <mc:Fallback>
                <p:oleObj name="Equation" r:id="rId4" imgW="15620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3733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Vibrational motion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Quantum-mechanical harmonic oscillator serves as the basic model for molecular vibrations. Its solutions are characterized by </a:t>
            </a:r>
            <a:r>
              <a:rPr lang="en-US" altLang="ja-JP" dirty="0">
                <a:cs typeface="ＭＳ Ｐゴシック" charset="0"/>
              </a:rPr>
              <a:t>(a) </a:t>
            </a:r>
            <a:r>
              <a:rPr lang="en-US" altLang="ja-JP" b="1" dirty="0">
                <a:cs typeface="ＭＳ Ｐゴシック" charset="0"/>
              </a:rPr>
              <a:t>uniform energy separation</a:t>
            </a:r>
            <a:r>
              <a:rPr lang="en-US" altLang="ja-JP" dirty="0">
                <a:cs typeface="ＭＳ Ｐゴシック" charset="0"/>
              </a:rPr>
              <a:t>, (b) </a:t>
            </a:r>
            <a:r>
              <a:rPr lang="en-US" altLang="ja-JP" b="1" dirty="0">
                <a:cs typeface="ＭＳ Ｐゴシック" charset="0"/>
              </a:rPr>
              <a:t>zero-point energy</a:t>
            </a:r>
            <a:r>
              <a:rPr lang="en-US" altLang="ja-JP" dirty="0">
                <a:cs typeface="ＭＳ Ｐゴシック" charset="0"/>
              </a:rPr>
              <a:t>, (c) </a:t>
            </a:r>
            <a:r>
              <a:rPr lang="en-US" altLang="ja-JP" b="1" dirty="0">
                <a:cs typeface="ＭＳ Ｐゴシック" charset="0"/>
              </a:rPr>
              <a:t>larger probability at turning points</a:t>
            </a:r>
            <a:r>
              <a:rPr lang="en-US" altLang="ja-JP" dirty="0">
                <a:cs typeface="ＭＳ Ｐゴシック" charset="0"/>
              </a:rPr>
              <a:t>.</a:t>
            </a:r>
          </a:p>
          <a:p>
            <a:r>
              <a:rPr lang="en-US" altLang="ja-JP" dirty="0" smtClean="0">
                <a:cs typeface="ＭＳ Ｐゴシック" charset="0"/>
              </a:rPr>
              <a:t>We introduce the concept of </a:t>
            </a:r>
            <a:r>
              <a:rPr lang="en-US" altLang="ja-JP" b="1" dirty="0">
                <a:cs typeface="ＭＳ Ｐゴシック" charset="0"/>
              </a:rPr>
              <a:t>orthogonal polynomials</a:t>
            </a:r>
            <a:r>
              <a:rPr lang="en-US" altLang="ja-JP" dirty="0">
                <a:cs typeface="ＭＳ Ｐゴシック" charset="0"/>
              </a:rPr>
              <a:t>. </a:t>
            </a:r>
            <a:r>
              <a:rPr lang="en-US" altLang="ja-JP" dirty="0" smtClean="0">
                <a:cs typeface="ＭＳ Ｐゴシック" charset="0"/>
              </a:rPr>
              <a:t>Here, we </a:t>
            </a:r>
            <a:r>
              <a:rPr lang="en-US" altLang="ja-JP" dirty="0">
                <a:cs typeface="ＭＳ Ｐゴシック" charset="0"/>
              </a:rPr>
              <a:t>encounter the first </a:t>
            </a:r>
            <a:r>
              <a:rPr lang="en-US" altLang="ja-JP" dirty="0" smtClean="0">
                <a:cs typeface="ＭＳ Ｐゴシック" charset="0"/>
              </a:rPr>
              <a:t>set: </a:t>
            </a:r>
            <a:r>
              <a:rPr lang="en-US" altLang="ja-JP" b="1" dirty="0" err="1">
                <a:cs typeface="ＭＳ Ｐゴシック" charset="0"/>
              </a:rPr>
              <a:t>Hermite</a:t>
            </a:r>
            <a:r>
              <a:rPr lang="en-US" altLang="ja-JP" b="1" dirty="0">
                <a:cs typeface="ＭＳ Ｐゴシック" charset="0"/>
              </a:rPr>
              <a:t> polynomials</a:t>
            </a:r>
            <a:r>
              <a:rPr lang="en-US" altLang="ja-JP" dirty="0">
                <a:cs typeface="ＭＳ Ｐゴシック" charset="0"/>
              </a:rPr>
              <a:t>.</a:t>
            </a:r>
            <a:endParaRPr lang="en-US" altLang="ja-JP" b="1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Exercise</a:t>
            </a: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1066800" y="2133600"/>
          <a:ext cx="6858000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10" name="Equation" r:id="rId4" imgW="3162240" imgH="1574640" progId="Equation.DSMT4">
                  <p:embed/>
                </p:oleObj>
              </mc:Choice>
              <mc:Fallback>
                <p:oleObj name="Equation" r:id="rId4" imgW="3162240" imgH="1574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858000" cy="34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5334000" y="3886200"/>
          <a:ext cx="2362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11" name="Equation" r:id="rId6" imgW="1295280" imgH="393480" progId="Equation.DSMT4">
                  <p:embed/>
                </p:oleObj>
              </mc:Choice>
              <mc:Fallback>
                <p:oleObj name="Equation" r:id="rId6" imgW="12952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86200"/>
                        <a:ext cx="2362200" cy="7175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2" name="AutoShape 6"/>
          <p:cNvSpPr>
            <a:spLocks noChangeArrowheads="1"/>
          </p:cNvSpPr>
          <p:nvPr/>
        </p:nvSpPr>
        <p:spPr bwMode="auto">
          <a:xfrm rot="16200000">
            <a:off x="4572000" y="4038600"/>
            <a:ext cx="609600" cy="6096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715000" y="5334000"/>
            <a:ext cx="2303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>
                <a:solidFill>
                  <a:srgbClr val="FF3300"/>
                </a:solidFill>
                <a:cs typeface="ＭＳ Ｐゴシック" charset="0"/>
              </a:rPr>
              <a:t>Orthogonality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9144000" cy="5258680"/>
          </a:xfrm>
          <a:prstGeom prst="rect">
            <a:avLst/>
          </a:prstGeom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Permeation of </a:t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 smtClean="0">
                <a:cs typeface="ＭＳ Ｐゴシック" charset="0"/>
              </a:rPr>
              <a:t>wave </a:t>
            </a:r>
            <a:r>
              <a:rPr lang="en-US" altLang="ja-JP" dirty="0">
                <a:cs typeface="ＭＳ Ｐゴシック" charset="0"/>
              </a:rPr>
              <a:t>functions</a:t>
            </a: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 flipV="1">
            <a:off x="3810000" y="5638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590800" y="5867400"/>
            <a:ext cx="4664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dirty="0">
                <a:solidFill>
                  <a:srgbClr val="FF3300"/>
                </a:solidFill>
                <a:cs typeface="ＭＳ Ｐゴシック" charset="0"/>
              </a:rPr>
              <a:t>8 % of probability permeates into the classically forbidden region. 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28600" y="1536680"/>
            <a:ext cx="2667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3300"/>
                </a:solidFill>
                <a:cs typeface="ＭＳ Ｐゴシック" charset="0"/>
              </a:rPr>
              <a:t>Probability in the classically forbidden region gets smaller with increasing </a:t>
            </a:r>
            <a:r>
              <a:rPr lang="en-US" altLang="ja-JP" sz="2400" i="1" dirty="0">
                <a:solidFill>
                  <a:srgbClr val="FF3300"/>
                </a:solidFill>
                <a:cs typeface="ＭＳ Ｐゴシック" charset="0"/>
              </a:rPr>
              <a:t>v</a:t>
            </a:r>
            <a:r>
              <a:rPr lang="en-US" altLang="ja-JP" sz="2400" dirty="0">
                <a:solidFill>
                  <a:srgbClr val="FF3300"/>
                </a:solidFill>
                <a:cs typeface="ＭＳ Ｐゴシック" charset="0"/>
              </a:rPr>
              <a:t> (quantum number). Another correspondence </a:t>
            </a:r>
            <a:br>
              <a:rPr lang="en-US" altLang="ja-JP" sz="2400" dirty="0">
                <a:solidFill>
                  <a:srgbClr val="FF3300"/>
                </a:solidFill>
                <a:cs typeface="ＭＳ Ｐゴシック" charset="0"/>
              </a:rPr>
            </a:br>
            <a:r>
              <a:rPr lang="en-US" altLang="ja-JP" sz="2400" dirty="0">
                <a:solidFill>
                  <a:srgbClr val="FF3300"/>
                </a:solidFill>
                <a:cs typeface="ＭＳ Ｐゴシック" charset="0"/>
              </a:rPr>
              <a:t>principle result.</a:t>
            </a:r>
          </a:p>
        </p:txBody>
      </p:sp>
      <p:sp>
        <p:nvSpPr>
          <p:cNvPr id="107531" name="Oval 11"/>
          <p:cNvSpPr>
            <a:spLocks noChangeArrowheads="1"/>
          </p:cNvSpPr>
          <p:nvPr/>
        </p:nvSpPr>
        <p:spPr bwMode="auto">
          <a:xfrm>
            <a:off x="6019800" y="1676400"/>
            <a:ext cx="609600" cy="13716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6705600" y="1981200"/>
            <a:ext cx="2362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3300"/>
                </a:solidFill>
                <a:cs typeface="ＭＳ Ｐゴシック" charset="0"/>
              </a:rPr>
              <a:t>Greater probability near the turning points. Again correspondence to classical case.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3810000" y="5638800"/>
            <a:ext cx="1752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19479" y="1295400"/>
            <a:ext cx="33852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4572000"/>
            <a:ext cx="33852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Summary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solution of the Schr</a:t>
            </a:r>
            <a:r>
              <a:rPr lang="en-US" altLang="ja-JP" dirty="0" smtClean="0">
                <a:cs typeface="Arial" charset="0"/>
              </a:rPr>
              <a:t>ödinger equation for a harmonic potential or the quantum-mechanical harmonic oscillator has the properties:</a:t>
            </a:r>
            <a:endParaRPr lang="en-US" altLang="ja-JP" dirty="0">
              <a:cs typeface="Arial" charset="0"/>
            </a:endParaRPr>
          </a:p>
          <a:p>
            <a:pPr lvl="1"/>
            <a:r>
              <a:rPr lang="en-US" altLang="ja-JP" dirty="0" smtClean="0">
                <a:cs typeface="Arial" charset="0"/>
              </a:rPr>
              <a:t>The </a:t>
            </a:r>
            <a:r>
              <a:rPr lang="en-US" altLang="ja-JP" dirty="0" err="1" smtClean="0">
                <a:cs typeface="Arial" charset="0"/>
              </a:rPr>
              <a:t>eigenfunctions</a:t>
            </a:r>
            <a:r>
              <a:rPr lang="en-US" altLang="ja-JP" dirty="0" smtClean="0">
                <a:cs typeface="Arial" charset="0"/>
              </a:rPr>
              <a:t> are a </a:t>
            </a:r>
            <a:r>
              <a:rPr lang="en-US" altLang="ja-JP" dirty="0" err="1" smtClean="0">
                <a:cs typeface="Arial" charset="0"/>
              </a:rPr>
              <a:t>Hermite</a:t>
            </a:r>
            <a:r>
              <a:rPr lang="en-US" altLang="ja-JP" dirty="0" smtClean="0">
                <a:cs typeface="Arial" charset="0"/>
              </a:rPr>
              <a:t> polynomial times a Gaussian function.</a:t>
            </a:r>
          </a:p>
          <a:p>
            <a:pPr lvl="1"/>
            <a:r>
              <a:rPr lang="en-US" altLang="ja-JP" dirty="0" smtClean="0">
                <a:cs typeface="Arial" charset="0"/>
              </a:rPr>
              <a:t>The eigenvalues are evenly spaced with the energy </a:t>
            </a:r>
            <a:r>
              <a:rPr lang="en-US" altLang="ja-JP" dirty="0">
                <a:cs typeface="Arial" charset="0"/>
              </a:rPr>
              <a:t>separation of </a:t>
            </a:r>
            <a:r>
              <a:rPr lang="en-US" altLang="ja-JP" dirty="0" err="1" smtClean="0">
                <a:cs typeface="Arial" charset="0"/>
              </a:rPr>
              <a:t>ħ</a:t>
            </a:r>
            <a:r>
              <a:rPr lang="el-GR" dirty="0" smtClean="0">
                <a:cs typeface="Arial" charset="0"/>
              </a:rPr>
              <a:t>ω</a:t>
            </a:r>
            <a:r>
              <a:rPr lang="en-US" altLang="ja-JP" dirty="0" smtClean="0">
                <a:cs typeface="ＭＳ Ｐゴシック" charset="0"/>
              </a:rPr>
              <a:t> and the zero</a:t>
            </a:r>
            <a:r>
              <a:rPr lang="en-US" altLang="ja-JP" dirty="0">
                <a:cs typeface="ＭＳ Ｐゴシック" charset="0"/>
              </a:rPr>
              <a:t>-point energy of ½ħ</a:t>
            </a:r>
            <a:r>
              <a:rPr lang="el-GR" dirty="0">
                <a:cs typeface="Arial" charset="0"/>
              </a:rPr>
              <a:t>ω</a:t>
            </a:r>
            <a:r>
              <a:rPr lang="en-US" altLang="ja-JP" dirty="0">
                <a:cs typeface="ＭＳ Ｐゴシック" charset="0"/>
              </a:rPr>
              <a:t>.</a:t>
            </a:r>
          </a:p>
          <a:p>
            <a:pPr lvl="1"/>
            <a:r>
              <a:rPr lang="en-US" altLang="ja-JP" dirty="0">
                <a:cs typeface="ＭＳ Ｐゴシック" charset="0"/>
              </a:rPr>
              <a:t>The greater probability near the turning points for higher values of </a:t>
            </a:r>
            <a:r>
              <a:rPr lang="en-US" altLang="ja-JP" i="1" dirty="0">
                <a:cs typeface="ＭＳ Ｐゴシック" charset="0"/>
              </a:rPr>
              <a:t>v</a:t>
            </a:r>
            <a:r>
              <a:rPr lang="en-US" altLang="ja-JP" dirty="0">
                <a:cs typeface="ＭＳ Ｐゴシック" charset="0"/>
              </a:rPr>
              <a:t>.</a:t>
            </a:r>
          </a:p>
          <a:p>
            <a:pPr lvl="1"/>
            <a:endParaRPr lang="ja-JP" altLang="en-US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3733800" y="2743200"/>
            <a:ext cx="1752600" cy="23622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equations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2057400" y="2057400"/>
            <a:ext cx="5029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Differential </a:t>
            </a:r>
            <a:r>
              <a:rPr lang="en-US" sz="2800" dirty="0" smtClean="0"/>
              <a:t>equations</a:t>
            </a:r>
            <a:endParaRPr lang="en-US" sz="2800" dirty="0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2057400" y="3429000"/>
            <a:ext cx="5029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Custom-made </a:t>
            </a:r>
            <a:r>
              <a:rPr lang="en-US" sz="2800" dirty="0" smtClean="0"/>
              <a:t>solutions:</a:t>
            </a:r>
            <a:endParaRPr lang="en-US" sz="2800" dirty="0"/>
          </a:p>
          <a:p>
            <a:pPr algn="ctr"/>
            <a:r>
              <a:rPr lang="en-US" sz="2800" dirty="0"/>
              <a:t>Orthogonal polynomials</a:t>
            </a: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2057400" y="4800600"/>
            <a:ext cx="5029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 smtClean="0"/>
              <a:t>Know, verify, and use </a:t>
            </a:r>
          </a:p>
          <a:p>
            <a:pPr algn="ctr"/>
            <a:r>
              <a:rPr lang="en-US" sz="2800" dirty="0" smtClean="0"/>
              <a:t>the solutions (thankfully)</a:t>
            </a:r>
            <a:endParaRPr lang="en-US" sz="2800" dirty="0"/>
          </a:p>
        </p:txBody>
      </p:sp>
      <p:sp>
        <p:nvSpPr>
          <p:cNvPr id="3" name="Curved Right Arrow 2"/>
          <p:cNvSpPr/>
          <p:nvPr/>
        </p:nvSpPr>
        <p:spPr>
          <a:xfrm>
            <a:off x="1143000" y="2590800"/>
            <a:ext cx="914400" cy="1371600"/>
          </a:xfrm>
          <a:prstGeom prst="curvedRightArrow">
            <a:avLst/>
          </a:prstGeom>
          <a:solidFill>
            <a:srgbClr val="1409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46" y="2286000"/>
            <a:ext cx="1296252" cy="1752600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flipH="1">
            <a:off x="7086600" y="4038600"/>
            <a:ext cx="990600" cy="1295400"/>
          </a:xfrm>
          <a:prstGeom prst="curvedRightArrow">
            <a:avLst/>
          </a:prstGeom>
          <a:solidFill>
            <a:srgbClr val="1409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2" y="4038600"/>
            <a:ext cx="1852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/>
              <a:t>-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algn="ctr"/>
            <a:r>
              <a:rPr lang="en-US" dirty="0" smtClean="0"/>
              <a:t>mathematical</a:t>
            </a:r>
          </a:p>
          <a:p>
            <a:pPr algn="ctr"/>
            <a:r>
              <a:rPr lang="en-US" dirty="0" smtClean="0"/>
              <a:t>geniuses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886200"/>
            <a:ext cx="1447800" cy="1447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4800" y="5334000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14" y="2438400"/>
            <a:ext cx="4585097" cy="2636872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Vibrational motion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410200" cy="4910137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Quantum mechanical version of </a:t>
            </a:r>
            <a:r>
              <a:rPr lang="en-US" altLang="ja-JP" dirty="0" smtClean="0">
                <a:cs typeface="ＭＳ Ｐゴシック" charset="0"/>
              </a:rPr>
              <a:t>a “spring and mass” </a:t>
            </a:r>
            <a:r>
              <a:rPr lang="en-US" altLang="ja-JP" dirty="0">
                <a:cs typeface="ＭＳ Ｐゴシック" charset="0"/>
              </a:rPr>
              <a:t>problem.</a:t>
            </a:r>
          </a:p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mass </a:t>
            </a:r>
            <a:r>
              <a:rPr lang="en-US" altLang="ja-JP" dirty="0" smtClean="0">
                <a:cs typeface="ＭＳ Ｐゴシック" charset="0"/>
              </a:rPr>
              <a:t>feels </a:t>
            </a:r>
            <a:r>
              <a:rPr lang="en-US" altLang="ja-JP" dirty="0">
                <a:cs typeface="ＭＳ Ｐゴシック" charset="0"/>
              </a:rPr>
              <a:t>the </a:t>
            </a:r>
            <a:r>
              <a:rPr lang="en-US" altLang="ja-JP" dirty="0" smtClean="0">
                <a:cs typeface="ＭＳ Ｐゴシック" charset="0"/>
              </a:rPr>
              <a:t>force </a:t>
            </a:r>
            <a:r>
              <a:rPr lang="en-US" altLang="ja-JP" dirty="0">
                <a:cs typeface="ＭＳ Ｐゴシック" charset="0"/>
              </a:rPr>
              <a:t>proportional to the </a:t>
            </a:r>
            <a:r>
              <a:rPr lang="en-US" altLang="ja-JP" dirty="0" smtClean="0">
                <a:cs typeface="ＭＳ Ｐゴシック" charset="0"/>
              </a:rPr>
              <a:t>displacement: </a:t>
            </a:r>
            <a:r>
              <a:rPr lang="en-US" altLang="ja-JP" dirty="0">
                <a:cs typeface="ＭＳ Ｐゴシック" charset="0"/>
              </a:rPr>
              <a:t/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i="1" dirty="0">
                <a:latin typeface="Times New Roman" charset="0"/>
                <a:cs typeface="ＭＳ Ｐゴシック" charset="0"/>
              </a:rPr>
              <a:t>F = </a:t>
            </a:r>
            <a:r>
              <a:rPr lang="en-US" altLang="ja-JP" i="1" dirty="0">
                <a:latin typeface="Times New Roman" charset="0"/>
                <a:cs typeface="Arial" charset="0"/>
              </a:rPr>
              <a:t>– </a:t>
            </a:r>
            <a:r>
              <a:rPr lang="en-US" altLang="ja-JP" i="1" dirty="0" err="1">
                <a:latin typeface="Times New Roman" charset="0"/>
                <a:cs typeface="Arial" charset="0"/>
              </a:rPr>
              <a:t>kx</a:t>
            </a:r>
            <a:r>
              <a:rPr lang="en-US" altLang="ja-JP" dirty="0">
                <a:cs typeface="Arial" charset="0"/>
              </a:rPr>
              <a:t>.</a:t>
            </a:r>
          </a:p>
          <a:p>
            <a:r>
              <a:rPr lang="en-US" altLang="ja-JP" dirty="0">
                <a:cs typeface="Arial" charset="0"/>
              </a:rPr>
              <a:t>The potential energy </a:t>
            </a:r>
            <a:r>
              <a:rPr lang="en-US" altLang="ja-JP" dirty="0" smtClean="0">
                <a:cs typeface="Arial" charset="0"/>
              </a:rPr>
              <a:t>is a </a:t>
            </a:r>
            <a:r>
              <a:rPr lang="en-US" altLang="ja-JP" b="1" dirty="0" smtClean="0">
                <a:cs typeface="Arial" charset="0"/>
              </a:rPr>
              <a:t>harmonic potential</a:t>
            </a:r>
            <a:r>
              <a:rPr lang="en-US" altLang="ja-JP" dirty="0" smtClean="0">
                <a:cs typeface="Arial" charset="0"/>
              </a:rPr>
              <a:t>:</a:t>
            </a:r>
            <a:r>
              <a:rPr lang="en-US" altLang="ja-JP" dirty="0">
                <a:cs typeface="Arial" charset="0"/>
              </a:rPr>
              <a:t/>
            </a:r>
            <a:br>
              <a:rPr lang="en-US" altLang="ja-JP" dirty="0">
                <a:cs typeface="Arial" charset="0"/>
              </a:rPr>
            </a:br>
            <a:r>
              <a:rPr lang="en-US" altLang="ja-JP" i="1" dirty="0">
                <a:latin typeface="Times New Roman" charset="0"/>
                <a:cs typeface="Arial" charset="0"/>
              </a:rPr>
              <a:t>V = </a:t>
            </a:r>
            <a:r>
              <a:rPr lang="en-US" altLang="ja-JP" dirty="0">
                <a:latin typeface="Times New Roman" charset="0"/>
                <a:cs typeface="Arial" charset="0"/>
              </a:rPr>
              <a:t>½</a:t>
            </a:r>
            <a:r>
              <a:rPr lang="en-US" altLang="ja-JP" i="1" dirty="0">
                <a:latin typeface="Times New Roman" charset="0"/>
                <a:cs typeface="Arial" charset="0"/>
              </a:rPr>
              <a:t>kx</a:t>
            </a:r>
            <a:r>
              <a:rPr lang="en-US" altLang="ja-JP" baseline="30000" dirty="0">
                <a:latin typeface="Times New Roman" charset="0"/>
                <a:cs typeface="Arial" charset="0"/>
              </a:rPr>
              <a:t>2</a:t>
            </a:r>
            <a:r>
              <a:rPr lang="en-US" altLang="ja-JP" dirty="0">
                <a:cs typeface="Arial" charset="0"/>
              </a:rPr>
              <a:t> (</a:t>
            </a:r>
            <a:r>
              <a:rPr lang="en-US" altLang="ja-JP" i="1" dirty="0">
                <a:latin typeface="Times New Roman" charset="0"/>
                <a:cs typeface="Arial" charset="0"/>
              </a:rPr>
              <a:t>F = </a:t>
            </a:r>
            <a:r>
              <a:rPr lang="en-US" altLang="ja-JP" i="1" dirty="0">
                <a:latin typeface="Times New Roman" charset="0"/>
                <a:cs typeface="Times New Roman" charset="0"/>
              </a:rPr>
              <a:t>–</a:t>
            </a:r>
            <a:r>
              <a:rPr lang="en-US" altLang="ja-JP" i="1" dirty="0">
                <a:cs typeface="Times New Roman" charset="0"/>
              </a:rPr>
              <a:t>∂</a:t>
            </a:r>
            <a:r>
              <a:rPr lang="en-US" altLang="ja-JP" i="1" dirty="0">
                <a:latin typeface="Times New Roman" charset="0"/>
                <a:cs typeface="Times New Roman" charset="0"/>
              </a:rPr>
              <a:t>V/∂x</a:t>
            </a:r>
            <a:r>
              <a:rPr lang="en-US" altLang="ja-JP" dirty="0">
                <a:cs typeface="Times New Roman" charset="0"/>
              </a:rPr>
              <a:t>)</a:t>
            </a:r>
            <a:r>
              <a:rPr lang="en-US" altLang="ja-JP" dirty="0" smtClean="0">
                <a:cs typeface="Times New Roman" charset="0"/>
              </a:rPr>
              <a:t>.</a:t>
            </a:r>
            <a:endParaRPr lang="en-US" altLang="ja-JP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828800"/>
            <a:ext cx="7086600" cy="4075477"/>
          </a:xfrm>
          <a:prstGeom prst="rect">
            <a:avLst/>
          </a:prstGeom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Eigenvalues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486400" cy="4411662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The Schr</a:t>
            </a:r>
            <a:r>
              <a:rPr lang="en-US" altLang="ja-JP" dirty="0">
                <a:cs typeface="Arial" charset="0"/>
              </a:rPr>
              <a:t>ödinger equation is:</a:t>
            </a:r>
            <a:br>
              <a:rPr lang="en-US" altLang="ja-JP" dirty="0">
                <a:cs typeface="Arial" charset="0"/>
              </a:rPr>
            </a:br>
            <a:r>
              <a:rPr lang="en-US" altLang="ja-JP" dirty="0">
                <a:cs typeface="Arial" charset="0"/>
              </a:rPr>
              <a:t/>
            </a:r>
            <a:br>
              <a:rPr lang="en-US" altLang="ja-JP" dirty="0">
                <a:cs typeface="Arial" charset="0"/>
              </a:rPr>
            </a:br>
            <a:r>
              <a:rPr lang="en-US" altLang="ja-JP" dirty="0">
                <a:cs typeface="Arial" charset="0"/>
              </a:rPr>
              <a:t/>
            </a:r>
            <a:br>
              <a:rPr lang="en-US" altLang="ja-JP" dirty="0">
                <a:cs typeface="Arial" charset="0"/>
              </a:rPr>
            </a:br>
            <a:endParaRPr lang="en-US" altLang="ja-JP" dirty="0">
              <a:cs typeface="Arial" charset="0"/>
            </a:endParaRPr>
          </a:p>
          <a:p>
            <a:r>
              <a:rPr lang="en-US" altLang="ja-JP" dirty="0">
                <a:cs typeface="Arial" charset="0"/>
              </a:rPr>
              <a:t>If we solve this, we obtain the eigenvalues: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28348"/>
              </p:ext>
            </p:extLst>
          </p:nvPr>
        </p:nvGraphicFramePr>
        <p:xfrm>
          <a:off x="930275" y="2346325"/>
          <a:ext cx="4614863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5" name="Equation" r:id="rId5" imgW="1752600" imgH="495300" progId="Equation.3">
                  <p:embed/>
                </p:oleObj>
              </mc:Choice>
              <mc:Fallback>
                <p:oleObj name="Equation" r:id="rId5" imgW="17526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346325"/>
                        <a:ext cx="4614863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39777"/>
              </p:ext>
            </p:extLst>
          </p:nvPr>
        </p:nvGraphicFramePr>
        <p:xfrm>
          <a:off x="838200" y="4708525"/>
          <a:ext cx="49291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6" name="Equation" r:id="rId7" imgW="2362200" imgH="482600" progId="Equation.3">
                  <p:embed/>
                </p:oleObj>
              </mc:Choice>
              <mc:Fallback>
                <p:oleObj name="Equation" r:id="rId7" imgW="23622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08525"/>
                        <a:ext cx="492918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Comparison to </a:t>
            </a:r>
            <a:r>
              <a:rPr lang="en-US" altLang="ja-JP" dirty="0" smtClean="0">
                <a:cs typeface="ＭＳ Ｐゴシック" charset="0"/>
              </a:rPr>
              <a:t/>
            </a:r>
            <a:br>
              <a:rPr lang="en-US" altLang="ja-JP" dirty="0" smtClean="0">
                <a:cs typeface="ＭＳ Ｐゴシック" charset="0"/>
              </a:rPr>
            </a:br>
            <a:r>
              <a:rPr lang="en-US" altLang="ja-JP" dirty="0" smtClean="0">
                <a:cs typeface="ＭＳ Ｐゴシック" charset="0"/>
              </a:rPr>
              <a:t>classical </a:t>
            </a:r>
            <a:r>
              <a:rPr lang="en-US" altLang="ja-JP" dirty="0">
                <a:cs typeface="ＭＳ Ｐゴシック" charset="0"/>
              </a:rPr>
              <a:t>case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Quantum mechanical</a:t>
            </a:r>
          </a:p>
          <a:p>
            <a:endParaRPr lang="en-US" altLang="ja-JP">
              <a:cs typeface="ＭＳ Ｐゴシック" charset="0"/>
            </a:endParaRPr>
          </a:p>
          <a:p>
            <a:endParaRPr lang="en-US" altLang="ja-JP">
              <a:cs typeface="ＭＳ Ｐゴシック" charset="0"/>
            </a:endParaRPr>
          </a:p>
          <a:p>
            <a:endParaRPr lang="en-US" altLang="ja-JP">
              <a:cs typeface="ＭＳ Ｐゴシック" charset="0"/>
            </a:endParaRPr>
          </a:p>
          <a:p>
            <a:r>
              <a:rPr lang="en-US" altLang="ja-JP">
                <a:cs typeface="ＭＳ Ｐゴシック" charset="0"/>
              </a:rPr>
              <a:t>Classical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795394"/>
              </p:ext>
            </p:extLst>
          </p:nvPr>
        </p:nvGraphicFramePr>
        <p:xfrm>
          <a:off x="1600200" y="2405063"/>
          <a:ext cx="617220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9" name="Equation" r:id="rId4" imgW="2362200" imgH="482600" progId="Equation.3">
                  <p:embed/>
                </p:oleObj>
              </mc:Choice>
              <mc:Fallback>
                <p:oleObj name="Equation" r:id="rId4" imgW="23622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05063"/>
                        <a:ext cx="6172200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2428875" y="4114800"/>
          <a:ext cx="40481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0" name="Equation" r:id="rId6" imgW="1549080" imgH="863280" progId="Equation.DSMT4">
                  <p:embed/>
                </p:oleObj>
              </mc:Choice>
              <mc:Fallback>
                <p:oleObj name="Equation" r:id="rId6" imgW="1549080" imgH="863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4114800"/>
                        <a:ext cx="404812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962400" y="5334000"/>
            <a:ext cx="4435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>
                <a:solidFill>
                  <a:srgbClr val="FF3300"/>
                </a:solidFill>
                <a:cs typeface="ＭＳ Ｐゴシック" charset="0"/>
              </a:rPr>
              <a:t>When the object stretches the spring the most, the total energy is purely potential energy</a:t>
            </a: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 flipH="1" flipV="1">
            <a:off x="5791200" y="3276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H="1">
            <a:off x="6553200" y="3962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010400" y="3744913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3300"/>
                </a:solidFill>
                <a:cs typeface="ＭＳ Ｐゴシック" charset="0"/>
              </a:rPr>
              <a:t>Same frequency</a:t>
            </a:r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3352800" y="4419600"/>
            <a:ext cx="609600" cy="6096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3581400" y="5486400"/>
            <a:ext cx="609600" cy="6096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V="1">
            <a:off x="1828800" y="48768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1828800" y="5334000"/>
            <a:ext cx="1752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304800" y="4572000"/>
            <a:ext cx="16922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>
                <a:solidFill>
                  <a:srgbClr val="FF3300"/>
                </a:solidFill>
                <a:cs typeface="ＭＳ Ｐゴシック" charset="0"/>
              </a:rPr>
              <a:t>Amplitude can take any arbitrary value, so energy is not quantized</a:t>
            </a:r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2438400" y="2743200"/>
            <a:ext cx="609600" cy="6096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676400" y="3581400"/>
            <a:ext cx="2157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3300"/>
                </a:solidFill>
                <a:cs typeface="ＭＳ Ｐゴシック" charset="0"/>
              </a:rPr>
              <a:t>Quantum number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2057400"/>
            <a:ext cx="5962480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752600"/>
            <a:ext cx="6172200" cy="3549609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Comparison to </a:t>
            </a:r>
            <a:r>
              <a:rPr lang="en-US" altLang="ja-JP" dirty="0" smtClean="0">
                <a:cs typeface="ＭＳ Ｐゴシック" charset="0"/>
              </a:rPr>
              <a:t/>
            </a:r>
            <a:br>
              <a:rPr lang="en-US" altLang="ja-JP" dirty="0" smtClean="0">
                <a:cs typeface="ＭＳ Ｐゴシック" charset="0"/>
              </a:rPr>
            </a:br>
            <a:r>
              <a:rPr lang="en-US" altLang="ja-JP" dirty="0" smtClean="0">
                <a:cs typeface="ＭＳ Ｐゴシック" charset="0"/>
              </a:rPr>
              <a:t>the particle in a box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ja-JP" altLang="en-US" dirty="0">
                <a:cs typeface="ＭＳ Ｐゴシック" charset="0"/>
              </a:rPr>
              <a:t>    </a:t>
            </a:r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particle in a box    </a:t>
            </a:r>
            <a:r>
              <a:rPr lang="en-US" altLang="ja-JP" dirty="0" smtClean="0">
                <a:cs typeface="ＭＳ Ｐゴシック" charset="0"/>
              </a:rPr>
              <a:t>Harmonic </a:t>
            </a:r>
            <a:r>
              <a:rPr lang="en-US" altLang="ja-JP" dirty="0">
                <a:cs typeface="ＭＳ Ｐゴシック" charset="0"/>
              </a:rPr>
              <a:t>potential</a:t>
            </a:r>
          </a:p>
          <a:p>
            <a:endParaRPr lang="en-US" altLang="ja-JP" dirty="0"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ja-JP" altLang="en-US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The energy levels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Zero-point energy</a:t>
            </a:r>
          </a:p>
          <a:p>
            <a:endParaRPr lang="en-US" altLang="ja-JP">
              <a:cs typeface="ＭＳ Ｐゴシック" charset="0"/>
            </a:endParaRPr>
          </a:p>
          <a:p>
            <a:endParaRPr lang="en-US" altLang="ja-JP">
              <a:cs typeface="ＭＳ Ｐゴシック" charset="0"/>
            </a:endParaRPr>
          </a:p>
          <a:p>
            <a:r>
              <a:rPr lang="en-US" altLang="ja-JP">
                <a:cs typeface="ＭＳ Ｐゴシック" charset="0"/>
              </a:rPr>
              <a:t>Energy separation</a:t>
            </a: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573095"/>
              </p:ext>
            </p:extLst>
          </p:nvPr>
        </p:nvGraphicFramePr>
        <p:xfrm>
          <a:off x="3276600" y="2170113"/>
          <a:ext cx="21336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8" name="Equation" r:id="rId4" imgW="673100" imgH="419100" progId="Equation.3">
                  <p:embed/>
                </p:oleObj>
              </mc:Choice>
              <mc:Fallback>
                <p:oleObj name="Equation" r:id="rId4" imgW="6731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70113"/>
                        <a:ext cx="2133600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366335"/>
              </p:ext>
            </p:extLst>
          </p:nvPr>
        </p:nvGraphicFramePr>
        <p:xfrm>
          <a:off x="2932113" y="4246563"/>
          <a:ext cx="29781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9" name="Equation" r:id="rId6" imgW="939800" imgH="241300" progId="Equation.3">
                  <p:embed/>
                </p:oleObj>
              </mc:Choice>
              <mc:Fallback>
                <p:oleObj name="Equation" r:id="rId6" imgW="9398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4246563"/>
                        <a:ext cx="29781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066800" y="5089525"/>
            <a:ext cx="7026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For molecular vibration, this amounts the energy of photon in the infrared range. This is why 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many molecules absorb in the infrared and get heated.</a:t>
            </a:r>
            <a:endParaRPr lang="en-US" altLang="ja-JP" sz="2000" dirty="0">
              <a:solidFill>
                <a:srgbClr val="FF3300"/>
              </a:solidFill>
              <a:cs typeface="ＭＳ Ｐゴシック" charset="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562600" y="2057400"/>
            <a:ext cx="3124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Molecules never cease to vibrate even at 0 K – otherwise the uncertainty principle would be 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violated.</a:t>
            </a:r>
            <a:endParaRPr lang="en-US" altLang="ja-JP" sz="2000" dirty="0">
              <a:solidFill>
                <a:srgbClr val="FF3300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971800"/>
            <a:ext cx="3102882" cy="1784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724400"/>
            <a:ext cx="4191000" cy="2410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in nature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rcRect t="9623" b="9623"/>
          <a:stretch>
            <a:fillRect/>
          </a:stretch>
        </p:blipFill>
        <p:spPr>
          <a:xfrm>
            <a:off x="2743200" y="2895600"/>
            <a:ext cx="3476629" cy="1863725"/>
          </a:xfrm>
        </p:spPr>
      </p:pic>
      <p:sp>
        <p:nvSpPr>
          <p:cNvPr id="6" name="Oval Callout 5"/>
          <p:cNvSpPr/>
          <p:nvPr/>
        </p:nvSpPr>
        <p:spPr>
          <a:xfrm>
            <a:off x="4572000" y="1981200"/>
            <a:ext cx="2133600" cy="1371600"/>
          </a:xfrm>
          <a:prstGeom prst="wedgeEllipseCallout">
            <a:avLst>
              <a:gd name="adj1" fmla="val -39381"/>
              <a:gd name="adj2" fmla="val 63710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Why is global warming?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14400" y="1676400"/>
            <a:ext cx="2133600" cy="1371600"/>
          </a:xfrm>
          <a:prstGeom prst="wedgeEllipseCallout">
            <a:avLst>
              <a:gd name="adj1" fmla="val 48152"/>
              <a:gd name="adj2" fmla="val 79444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Vibrations of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9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9585</TotalTime>
  <Words>691</Words>
  <Application>Microsoft Macintosh PowerPoint</Application>
  <PresentationFormat>On-screen Show (4:3)</PresentationFormat>
  <Paragraphs>124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Network</vt:lpstr>
      <vt:lpstr>Equation</vt:lpstr>
      <vt:lpstr>Lecture 10 Harmonic oscillator</vt:lpstr>
      <vt:lpstr>Vibrational motion</vt:lpstr>
      <vt:lpstr>Differential equations</vt:lpstr>
      <vt:lpstr>Vibrational motion</vt:lpstr>
      <vt:lpstr>Eigenvalues</vt:lpstr>
      <vt:lpstr>Comparison to  classical case</vt:lpstr>
      <vt:lpstr>Comparison to  the particle in a box</vt:lpstr>
      <vt:lpstr>The energy levels</vt:lpstr>
      <vt:lpstr>Quantum in nature</vt:lpstr>
      <vt:lpstr>Quantum in nature</vt:lpstr>
      <vt:lpstr>Eigenfunctions</vt:lpstr>
      <vt:lpstr>Orthogonal polynomials</vt:lpstr>
      <vt:lpstr>The Hermite polynomials</vt:lpstr>
      <vt:lpstr>Ground-state  wave function</vt:lpstr>
      <vt:lpstr>The Hermite polynomials</vt:lpstr>
      <vt:lpstr>Verification</vt:lpstr>
      <vt:lpstr>Verification</vt:lpstr>
      <vt:lpstr>Verification</vt:lpstr>
      <vt:lpstr>Exercise</vt:lpstr>
      <vt:lpstr>Exercise</vt:lpstr>
      <vt:lpstr>Permeation of  wave functions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12</dc:title>
  <dc:creator>So Hirata</dc:creator>
  <cp:lastModifiedBy>So Hirata</cp:lastModifiedBy>
  <cp:revision>353</cp:revision>
  <dcterms:created xsi:type="dcterms:W3CDTF">2004-12-05T20:47:52Z</dcterms:created>
  <dcterms:modified xsi:type="dcterms:W3CDTF">2012-12-21T05:15:07Z</dcterms:modified>
</cp:coreProperties>
</file>