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3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620" r:id="rId2"/>
    <p:sldId id="269" r:id="rId3"/>
    <p:sldId id="274" r:id="rId4"/>
    <p:sldId id="275" r:id="rId5"/>
    <p:sldId id="277" r:id="rId6"/>
    <p:sldId id="498" r:id="rId7"/>
    <p:sldId id="276" r:id="rId8"/>
    <p:sldId id="27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621" r:id="rId18"/>
    <p:sldId id="288" r:id="rId19"/>
    <p:sldId id="289" r:id="rId20"/>
    <p:sldId id="290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9ED"/>
    <a:srgbClr val="F8F9E5"/>
    <a:srgbClr val="8569FD"/>
    <a:srgbClr val="99CCFF"/>
    <a:srgbClr val="FF66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87899" autoAdjust="0"/>
  </p:normalViewPr>
  <p:slideViewPr>
    <p:cSldViewPr>
      <p:cViewPr varScale="1">
        <p:scale>
          <a:sx n="63" d="100"/>
          <a:sy n="63" d="100"/>
        </p:scale>
        <p:origin x="-104" y="-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B791ABAF-8527-B043-9DE2-54BF56062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14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3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71827DC-6BCF-7649-AD2E-DE2B31066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61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1827DC-6BCF-7649-AD2E-DE2B31066E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9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593564-DA51-084A-864E-79DB34F0C1F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78A3D1-69AC-9D47-8E00-C3E93615E4D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D37A44-DEE7-F64F-9DC2-3047E8D749E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2F6DB-B191-4443-8129-3A47652A896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AF602A-2C77-5F40-B3ED-F31977DA870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DCCB73-95E9-FE4B-8FF0-7BC22ED2AB7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0F4146-BBD3-9C47-BD99-99B45AE1BD1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C3C960-3294-174A-BAC8-B7BB0C6C5E2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73D0B-2584-4D4E-AC0E-BC7A61D71AD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B82DB-883C-C04E-A081-748CD93626C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254CFB-A7A1-864E-955F-A1E257BA338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E46F5A-B5C2-3E49-8E44-D638ABB27B2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02E8E4-944B-CC48-9AAE-D4AA3B53F7A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8B6ADE-72FE-6D4D-8E64-E4834F9189D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731F4-E70C-C14B-8AB1-551F934A547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7295F9-226E-BF4E-A8E0-EA933A0010D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16B5D9-73CA-C044-82E5-580D41F05FC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F1279F-590B-8846-B1ED-37307D85841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870303-C927-5443-9743-D813E739D04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8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71800"/>
            <a:ext cx="10969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7A36-33E9-F34A-8447-2474B0DFF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6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95E4-FAA7-F146-A8F8-22138C5AF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5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E2C9-5FC0-A945-9FF6-9B15A92C3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4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469BA-3F74-AE4A-90BA-103784C50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23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2A282-D3AB-9646-B33C-5C9905F22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0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388E-F8DF-E247-B486-2C32FC810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8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558C8-DFA6-1945-B49A-18255A63D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F77CD-36A0-AA4B-A482-DCDCF99B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3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9727F-A49B-2D41-997E-526AFF799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4B047-2FF8-7647-9955-801F3298D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5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22D4E-8F6F-0445-93EA-3134F8F49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2BAC-0ED9-F147-85AA-455255D58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7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B58F-4547-D54C-ACCF-1870C11D1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4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3AA6EAA7-48DF-B84E-B0F3-3CF6543F0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8" Type="http://schemas.openxmlformats.org/officeDocument/2006/relationships/image" Target="../media/image18.png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3200"/>
            <a:ext cx="63246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1</a:t>
            </a:r>
            <a:br>
              <a:rPr lang="en-US" sz="5400" dirty="0" smtClean="0"/>
            </a:br>
            <a:r>
              <a:rPr lang="en-US" sz="3200" dirty="0" smtClean="0"/>
              <a:t>Quantization of energy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85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86000"/>
            <a:ext cx="3911600" cy="4245147"/>
          </a:xfrm>
          <a:prstGeom prst="rect">
            <a:avLst/>
          </a:prstGeom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Black-body radiation: quantum</a:t>
            </a:r>
          </a:p>
        </p:txBody>
      </p:sp>
      <p:sp>
        <p:nvSpPr>
          <p:cNvPr id="32797" name="AutoShape 29"/>
          <p:cNvSpPr>
            <a:spLocks noChangeArrowheads="1"/>
          </p:cNvSpPr>
          <p:nvPr/>
        </p:nvSpPr>
        <p:spPr bwMode="auto">
          <a:xfrm>
            <a:off x="5257800" y="1447800"/>
            <a:ext cx="228600" cy="228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99" name="AutoShape 31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i="1">
                <a:cs typeface="+mn-cs"/>
              </a:rPr>
              <a:t>h</a:t>
            </a:r>
            <a:r>
              <a:rPr lang="el-GR" b="1" i="1">
                <a:cs typeface="+mn-cs"/>
              </a:rPr>
              <a:t>ν</a:t>
            </a:r>
            <a:endParaRPr lang="en-US" b="1" i="1">
              <a:cs typeface="+mn-cs"/>
            </a:endParaRPr>
          </a:p>
        </p:txBody>
      </p:sp>
      <p:sp>
        <p:nvSpPr>
          <p:cNvPr id="32802" name="AutoShape 34"/>
          <p:cNvSpPr>
            <a:spLocks noChangeArrowheads="1"/>
          </p:cNvSpPr>
          <p:nvPr/>
        </p:nvSpPr>
        <p:spPr bwMode="auto">
          <a:xfrm>
            <a:off x="5486400" y="1143000"/>
            <a:ext cx="381000" cy="3810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i="1">
                <a:cs typeface="+mn-cs"/>
              </a:rPr>
              <a:t>h</a:t>
            </a:r>
            <a:r>
              <a:rPr lang="el-GR" b="1" i="1">
                <a:cs typeface="+mn-cs"/>
              </a:rPr>
              <a:t>ν</a:t>
            </a:r>
            <a:endParaRPr lang="en-US" b="1" i="1">
              <a:cs typeface="+mn-cs"/>
            </a:endParaRPr>
          </a:p>
        </p:txBody>
      </p:sp>
      <p:sp>
        <p:nvSpPr>
          <p:cNvPr id="32801" name="AutoShape 33"/>
          <p:cNvSpPr>
            <a:spLocks noChangeArrowheads="1"/>
          </p:cNvSpPr>
          <p:nvPr/>
        </p:nvSpPr>
        <p:spPr bwMode="auto">
          <a:xfrm>
            <a:off x="5867400" y="1371600"/>
            <a:ext cx="381000" cy="3810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i="1">
                <a:cs typeface="+mn-cs"/>
              </a:rPr>
              <a:t>h</a:t>
            </a:r>
            <a:r>
              <a:rPr lang="el-GR" b="1" i="1">
                <a:cs typeface="+mn-cs"/>
              </a:rPr>
              <a:t>ν</a:t>
            </a:r>
            <a:endParaRPr lang="en-US" b="1" i="1">
              <a:cs typeface="+mn-cs"/>
            </a:endParaRPr>
          </a:p>
        </p:txBody>
      </p:sp>
      <p:sp>
        <p:nvSpPr>
          <p:cNvPr id="32772" name="Rectangle 4" descr="5%"/>
          <p:cNvSpPr>
            <a:spLocks noChangeArrowheads="1"/>
          </p:cNvSpPr>
          <p:nvPr/>
        </p:nvSpPr>
        <p:spPr bwMode="auto">
          <a:xfrm>
            <a:off x="914400" y="1143000"/>
            <a:ext cx="381000" cy="762000"/>
          </a:xfrm>
          <a:prstGeom prst="rect">
            <a:avLst/>
          </a:prstGeom>
          <a:pattFill prst="pct5">
            <a:fgClr>
              <a:schemeClr val="hlink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i="1">
                <a:cs typeface="+mn-cs"/>
              </a:rPr>
              <a:t>h</a:t>
            </a:r>
            <a:r>
              <a:rPr lang="el-GR" b="1" i="1">
                <a:cs typeface="+mn-cs"/>
              </a:rPr>
              <a:t>ν</a:t>
            </a:r>
            <a:endParaRPr lang="en-US" b="1" i="1">
              <a:cs typeface="+mn-cs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914400" y="1905000"/>
            <a:ext cx="685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0			         </a:t>
            </a:r>
            <a:r>
              <a:rPr lang="el-GR" b="1" i="1" dirty="0">
                <a:cs typeface="+mn-cs"/>
              </a:rPr>
              <a:t>ν</a:t>
            </a:r>
            <a:r>
              <a:rPr lang="en-US" b="1" i="1" dirty="0">
                <a:cs typeface="+mn-cs"/>
              </a:rPr>
              <a:t>	</a:t>
            </a:r>
            <a:r>
              <a:rPr lang="en-US" i="1" dirty="0">
                <a:cs typeface="+mn-cs"/>
              </a:rPr>
              <a:t>			 </a:t>
            </a:r>
            <a:r>
              <a:rPr lang="en-US" i="1" dirty="0">
                <a:cs typeface="Arial" charset="0"/>
              </a:rPr>
              <a:t>∞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 rot="16200000">
            <a:off x="326005" y="1323459"/>
            <a:ext cx="6291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 err="1" smtClean="0">
                <a:cs typeface="+mn-cs"/>
              </a:rPr>
              <a:t>k</a:t>
            </a:r>
            <a:r>
              <a:rPr lang="en-US" b="1" baseline="-25000" dirty="0" err="1" smtClean="0">
                <a:cs typeface="+mn-cs"/>
              </a:rPr>
              <a:t>B</a:t>
            </a:r>
            <a:r>
              <a:rPr lang="en-US" b="1" i="1" dirty="0" err="1" smtClean="0">
                <a:cs typeface="+mn-cs"/>
              </a:rPr>
              <a:t>T</a:t>
            </a:r>
            <a:endParaRPr lang="en-US" b="1" i="1" dirty="0">
              <a:cs typeface="+mn-cs"/>
            </a:endParaRPr>
          </a:p>
        </p:txBody>
      </p:sp>
      <p:sp>
        <p:nvSpPr>
          <p:cNvPr id="32775" name="Rectangle 7" descr="5%"/>
          <p:cNvSpPr>
            <a:spLocks noChangeArrowheads="1"/>
          </p:cNvSpPr>
          <p:nvPr/>
        </p:nvSpPr>
        <p:spPr bwMode="auto">
          <a:xfrm>
            <a:off x="1295400" y="1143000"/>
            <a:ext cx="381000" cy="762000"/>
          </a:xfrm>
          <a:prstGeom prst="rect">
            <a:avLst/>
          </a:prstGeom>
          <a:pattFill prst="pct5">
            <a:fgClr>
              <a:schemeClr val="hlink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i="1">
                <a:cs typeface="+mn-cs"/>
              </a:rPr>
              <a:t>h</a:t>
            </a:r>
            <a:r>
              <a:rPr lang="el-GR" b="1" i="1">
                <a:cs typeface="+mn-cs"/>
              </a:rPr>
              <a:t>ν</a:t>
            </a:r>
            <a:endParaRPr lang="en-US" b="1" i="1">
              <a:cs typeface="+mn-cs"/>
            </a:endParaRPr>
          </a:p>
        </p:txBody>
      </p:sp>
      <p:sp>
        <p:nvSpPr>
          <p:cNvPr id="32776" name="Rectangle 8" descr="20%"/>
          <p:cNvSpPr>
            <a:spLocks noChangeArrowheads="1"/>
          </p:cNvSpPr>
          <p:nvPr/>
        </p:nvSpPr>
        <p:spPr bwMode="auto">
          <a:xfrm>
            <a:off x="1676400" y="1143000"/>
            <a:ext cx="381000" cy="762000"/>
          </a:xfrm>
          <a:prstGeom prst="rect">
            <a:avLst/>
          </a:prstGeom>
          <a:pattFill prst="pct20">
            <a:fgClr>
              <a:schemeClr val="hlink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i="1">
                <a:cs typeface="+mn-cs"/>
              </a:rPr>
              <a:t>h</a:t>
            </a:r>
            <a:r>
              <a:rPr lang="el-GR" b="1" i="1">
                <a:cs typeface="+mn-cs"/>
              </a:rPr>
              <a:t>ν</a:t>
            </a:r>
            <a:endParaRPr lang="en-US" b="1" i="1">
              <a:cs typeface="+mn-cs"/>
            </a:endParaRPr>
          </a:p>
        </p:txBody>
      </p:sp>
      <p:sp>
        <p:nvSpPr>
          <p:cNvPr id="32777" name="Rectangle 9" descr="20%"/>
          <p:cNvSpPr>
            <a:spLocks noChangeArrowheads="1"/>
          </p:cNvSpPr>
          <p:nvPr/>
        </p:nvSpPr>
        <p:spPr bwMode="auto">
          <a:xfrm>
            <a:off x="2057400" y="1143000"/>
            <a:ext cx="381000" cy="762000"/>
          </a:xfrm>
          <a:prstGeom prst="rect">
            <a:avLst/>
          </a:prstGeom>
          <a:pattFill prst="pct20">
            <a:fgClr>
              <a:schemeClr val="hlink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i="1">
                <a:cs typeface="+mn-cs"/>
              </a:rPr>
              <a:t>h</a:t>
            </a:r>
            <a:r>
              <a:rPr lang="el-GR" b="1" i="1">
                <a:cs typeface="+mn-cs"/>
              </a:rPr>
              <a:t>ν</a:t>
            </a:r>
            <a:endParaRPr lang="en-US" b="1" i="1">
              <a:cs typeface="+mn-cs"/>
            </a:endParaRPr>
          </a:p>
        </p:txBody>
      </p:sp>
      <p:sp>
        <p:nvSpPr>
          <p:cNvPr id="32778" name="Rectangle 10" descr="30%"/>
          <p:cNvSpPr>
            <a:spLocks noChangeArrowheads="1"/>
          </p:cNvSpPr>
          <p:nvPr/>
        </p:nvSpPr>
        <p:spPr bwMode="auto">
          <a:xfrm>
            <a:off x="2438400" y="1143000"/>
            <a:ext cx="381000" cy="762000"/>
          </a:xfrm>
          <a:prstGeom prst="rect">
            <a:avLst/>
          </a:prstGeom>
          <a:pattFill prst="pct30">
            <a:fgClr>
              <a:schemeClr val="hlink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i="1">
                <a:cs typeface="+mn-cs"/>
              </a:rPr>
              <a:t>h</a:t>
            </a:r>
            <a:r>
              <a:rPr lang="el-GR" b="1" i="1">
                <a:cs typeface="+mn-cs"/>
              </a:rPr>
              <a:t>ν</a:t>
            </a:r>
            <a:endParaRPr lang="en-US" b="1" i="1">
              <a:cs typeface="+mn-cs"/>
            </a:endParaRPr>
          </a:p>
        </p:txBody>
      </p:sp>
      <p:sp>
        <p:nvSpPr>
          <p:cNvPr id="32779" name="Rectangle 11" descr="30%"/>
          <p:cNvSpPr>
            <a:spLocks noChangeArrowheads="1"/>
          </p:cNvSpPr>
          <p:nvPr/>
        </p:nvSpPr>
        <p:spPr bwMode="auto">
          <a:xfrm>
            <a:off x="2819400" y="1143000"/>
            <a:ext cx="381000" cy="762000"/>
          </a:xfrm>
          <a:prstGeom prst="rect">
            <a:avLst/>
          </a:prstGeom>
          <a:pattFill prst="pct30">
            <a:fgClr>
              <a:schemeClr val="hlink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i="1">
                <a:cs typeface="+mn-cs"/>
              </a:rPr>
              <a:t>h</a:t>
            </a:r>
            <a:r>
              <a:rPr lang="el-GR" b="1" i="1">
                <a:cs typeface="+mn-cs"/>
              </a:rPr>
              <a:t>ν</a:t>
            </a:r>
            <a:endParaRPr lang="en-US" b="1" i="1">
              <a:cs typeface="+mn-cs"/>
            </a:endParaRPr>
          </a:p>
        </p:txBody>
      </p:sp>
      <p:sp>
        <p:nvSpPr>
          <p:cNvPr id="32780" name="Rectangle 12" descr="Large confetti"/>
          <p:cNvSpPr>
            <a:spLocks noChangeArrowheads="1"/>
          </p:cNvSpPr>
          <p:nvPr/>
        </p:nvSpPr>
        <p:spPr bwMode="auto">
          <a:xfrm>
            <a:off x="3200400" y="1143000"/>
            <a:ext cx="381000" cy="762000"/>
          </a:xfrm>
          <a:prstGeom prst="rect">
            <a:avLst/>
          </a:prstGeom>
          <a:pattFill prst="lgConfetti">
            <a:fgClr>
              <a:schemeClr val="hlink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i="1">
                <a:cs typeface="+mn-cs"/>
              </a:rPr>
              <a:t>h</a:t>
            </a:r>
            <a:r>
              <a:rPr lang="el-GR" b="1" i="1">
                <a:cs typeface="+mn-cs"/>
              </a:rPr>
              <a:t>ν</a:t>
            </a:r>
            <a:endParaRPr lang="en-US" b="1" i="1">
              <a:cs typeface="+mn-cs"/>
            </a:endParaRPr>
          </a:p>
        </p:txBody>
      </p:sp>
      <p:sp>
        <p:nvSpPr>
          <p:cNvPr id="32781" name="Rectangle 13" descr="Large confetti"/>
          <p:cNvSpPr>
            <a:spLocks noChangeArrowheads="1"/>
          </p:cNvSpPr>
          <p:nvPr/>
        </p:nvSpPr>
        <p:spPr bwMode="auto">
          <a:xfrm>
            <a:off x="3581400" y="1143000"/>
            <a:ext cx="381000" cy="762000"/>
          </a:xfrm>
          <a:prstGeom prst="rect">
            <a:avLst/>
          </a:prstGeom>
          <a:pattFill prst="lgConfetti">
            <a:fgClr>
              <a:schemeClr val="hlink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i="1">
                <a:cs typeface="+mn-cs"/>
              </a:rPr>
              <a:t>h</a:t>
            </a:r>
            <a:r>
              <a:rPr lang="el-GR" b="1" i="1">
                <a:cs typeface="+mn-cs"/>
              </a:rPr>
              <a:t>ν</a:t>
            </a:r>
            <a:endParaRPr lang="en-US" b="1" i="1">
              <a:cs typeface="+mn-cs"/>
            </a:endParaRPr>
          </a:p>
        </p:txBody>
      </p:sp>
      <p:sp>
        <p:nvSpPr>
          <p:cNvPr id="32782" name="Rectangle 14" descr="Solid diamond"/>
          <p:cNvSpPr>
            <a:spLocks noChangeArrowheads="1"/>
          </p:cNvSpPr>
          <p:nvPr/>
        </p:nvSpPr>
        <p:spPr bwMode="auto">
          <a:xfrm>
            <a:off x="3962400" y="1143000"/>
            <a:ext cx="381000" cy="762000"/>
          </a:xfrm>
          <a:prstGeom prst="rect">
            <a:avLst/>
          </a:prstGeom>
          <a:pattFill prst="solidDmnd">
            <a:fgClr>
              <a:schemeClr val="hlink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i="1">
                <a:cs typeface="+mn-cs"/>
              </a:rPr>
              <a:t>h</a:t>
            </a:r>
            <a:r>
              <a:rPr lang="el-GR" b="1" i="1">
                <a:cs typeface="+mn-cs"/>
              </a:rPr>
              <a:t>ν</a:t>
            </a:r>
            <a:endParaRPr lang="en-US" b="1" i="1">
              <a:cs typeface="+mn-cs"/>
            </a:endParaRPr>
          </a:p>
        </p:txBody>
      </p:sp>
      <p:sp>
        <p:nvSpPr>
          <p:cNvPr id="32783" name="Rectangle 15" descr="Solid diamond"/>
          <p:cNvSpPr>
            <a:spLocks noChangeArrowheads="1"/>
          </p:cNvSpPr>
          <p:nvPr/>
        </p:nvSpPr>
        <p:spPr bwMode="auto">
          <a:xfrm>
            <a:off x="4343400" y="1143000"/>
            <a:ext cx="381000" cy="762000"/>
          </a:xfrm>
          <a:prstGeom prst="rect">
            <a:avLst/>
          </a:prstGeom>
          <a:pattFill prst="solidDmnd">
            <a:fgClr>
              <a:schemeClr val="hlink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i="1">
                <a:cs typeface="+mn-cs"/>
              </a:rPr>
              <a:t>h</a:t>
            </a:r>
            <a:r>
              <a:rPr lang="el-GR" b="1" i="1">
                <a:cs typeface="+mn-cs"/>
              </a:rPr>
              <a:t>ν</a:t>
            </a:r>
            <a:endParaRPr lang="en-US" b="1" i="1">
              <a:cs typeface="+mn-cs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5105400" y="1143000"/>
            <a:ext cx="381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 i="1">
              <a:cs typeface="+mn-cs"/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5486400" y="1143000"/>
            <a:ext cx="381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 i="1">
              <a:cs typeface="+mn-cs"/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6248400" y="1143000"/>
            <a:ext cx="381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 i="1">
              <a:cs typeface="+mn-cs"/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5867400" y="1143000"/>
            <a:ext cx="381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 i="1">
              <a:cs typeface="+mn-cs"/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6629400" y="1143000"/>
            <a:ext cx="381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 i="1">
              <a:cs typeface="+mn-cs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7010400" y="1143000"/>
            <a:ext cx="381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 i="1">
              <a:cs typeface="+mn-cs"/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7391400" y="1143000"/>
            <a:ext cx="381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 i="1">
              <a:cs typeface="+mn-cs"/>
            </a:endParaRPr>
          </a:p>
        </p:txBody>
      </p:sp>
      <p:sp>
        <p:nvSpPr>
          <p:cNvPr id="32792" name="AutoShape 24"/>
          <p:cNvSpPr>
            <a:spLocks noChangeArrowheads="1"/>
          </p:cNvSpPr>
          <p:nvPr/>
        </p:nvSpPr>
        <p:spPr bwMode="auto">
          <a:xfrm>
            <a:off x="4724400" y="1676400"/>
            <a:ext cx="228600" cy="228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93" name="AutoShape 25"/>
          <p:cNvSpPr>
            <a:spLocks noChangeArrowheads="1"/>
          </p:cNvSpPr>
          <p:nvPr/>
        </p:nvSpPr>
        <p:spPr bwMode="auto">
          <a:xfrm>
            <a:off x="4724400" y="1447800"/>
            <a:ext cx="228600" cy="228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94" name="AutoShape 26"/>
          <p:cNvSpPr>
            <a:spLocks noChangeArrowheads="1"/>
          </p:cNvSpPr>
          <p:nvPr/>
        </p:nvSpPr>
        <p:spPr bwMode="auto">
          <a:xfrm>
            <a:off x="4876800" y="1295400"/>
            <a:ext cx="228600" cy="228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95" name="AutoShape 27"/>
          <p:cNvSpPr>
            <a:spLocks noChangeArrowheads="1"/>
          </p:cNvSpPr>
          <p:nvPr/>
        </p:nvSpPr>
        <p:spPr bwMode="auto">
          <a:xfrm>
            <a:off x="4724400" y="1143000"/>
            <a:ext cx="228600" cy="228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96" name="AutoShape 28"/>
          <p:cNvSpPr>
            <a:spLocks noChangeArrowheads="1"/>
          </p:cNvSpPr>
          <p:nvPr/>
        </p:nvSpPr>
        <p:spPr bwMode="auto">
          <a:xfrm>
            <a:off x="5105400" y="1676400"/>
            <a:ext cx="228600" cy="228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4724400" y="1143000"/>
            <a:ext cx="381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 i="1">
              <a:cs typeface="+mn-cs"/>
            </a:endParaRPr>
          </a:p>
        </p:txBody>
      </p:sp>
      <p:sp>
        <p:nvSpPr>
          <p:cNvPr id="32798" name="AutoShape 30"/>
          <p:cNvSpPr>
            <a:spLocks noChangeArrowheads="1"/>
          </p:cNvSpPr>
          <p:nvPr/>
        </p:nvSpPr>
        <p:spPr bwMode="auto">
          <a:xfrm>
            <a:off x="5105400" y="1219200"/>
            <a:ext cx="228600" cy="228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803" name="AutoShape 35"/>
          <p:cNvSpPr>
            <a:spLocks noChangeArrowheads="1"/>
          </p:cNvSpPr>
          <p:nvPr/>
        </p:nvSpPr>
        <p:spPr bwMode="auto">
          <a:xfrm>
            <a:off x="7620000" y="1295400"/>
            <a:ext cx="990600" cy="990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i="1">
                <a:cs typeface="+mn-cs"/>
              </a:rPr>
              <a:t>h</a:t>
            </a:r>
            <a:r>
              <a:rPr lang="el-GR" b="1" i="1">
                <a:cs typeface="+mn-cs"/>
              </a:rPr>
              <a:t>ν</a:t>
            </a:r>
            <a:endParaRPr lang="en-US" b="1" i="1">
              <a:cs typeface="+mn-cs"/>
            </a:endParaRPr>
          </a:p>
        </p:txBody>
      </p:sp>
      <p:sp>
        <p:nvSpPr>
          <p:cNvPr id="32804" name="AutoShape 36"/>
          <p:cNvSpPr>
            <a:spLocks noChangeArrowheads="1"/>
          </p:cNvSpPr>
          <p:nvPr/>
        </p:nvSpPr>
        <p:spPr bwMode="auto">
          <a:xfrm>
            <a:off x="6172200" y="1752600"/>
            <a:ext cx="609600" cy="609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i="1">
                <a:cs typeface="+mn-cs"/>
              </a:rPr>
              <a:t>h</a:t>
            </a:r>
            <a:r>
              <a:rPr lang="el-GR" b="1" i="1">
                <a:cs typeface="+mn-cs"/>
              </a:rPr>
              <a:t>ν</a:t>
            </a:r>
            <a:endParaRPr lang="en-US">
              <a:cs typeface="+mn-cs"/>
            </a:endParaRPr>
          </a:p>
        </p:txBody>
      </p:sp>
      <p:sp>
        <p:nvSpPr>
          <p:cNvPr id="32815" name="Text Box 47"/>
          <p:cNvSpPr txBox="1">
            <a:spLocks noChangeArrowheads="1"/>
          </p:cNvSpPr>
          <p:nvPr/>
        </p:nvSpPr>
        <p:spPr bwMode="auto">
          <a:xfrm>
            <a:off x="6705600" y="2971800"/>
            <a:ext cx="2286000" cy="286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Thermal energy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k</a:t>
            </a:r>
            <a:r>
              <a:rPr lang="en-US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B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T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ceases to be able to afford even a single quantum of electromagnetic oscillator with high frequency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v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; the effective number of oscillators decreases with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v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. 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 rot="17251672">
            <a:off x="3013826" y="3448721"/>
            <a:ext cx="191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# oscillators ~ </a:t>
            </a:r>
            <a:r>
              <a:rPr lang="en-US" i="1" dirty="0" smtClean="0">
                <a:solidFill>
                  <a:srgbClr val="0000FF"/>
                </a:solidFill>
              </a:rPr>
              <a:t>v</a:t>
            </a:r>
            <a:r>
              <a:rPr lang="en-US" i="1" baseline="30000" dirty="0" smtClean="0">
                <a:solidFill>
                  <a:srgbClr val="0000FF"/>
                </a:solidFill>
              </a:rPr>
              <a:t> 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79268" y="3962400"/>
            <a:ext cx="2445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Correct curve</a:t>
            </a:r>
          </a:p>
          <a:p>
            <a:pPr algn="ctr"/>
            <a:r>
              <a:rPr lang="en-US" i="1" dirty="0" smtClean="0">
                <a:solidFill>
                  <a:srgbClr val="FF6600"/>
                </a:solidFill>
              </a:rPr>
              <a:t>I </a:t>
            </a:r>
            <a:r>
              <a:rPr lang="en-US" dirty="0" smtClean="0">
                <a:solidFill>
                  <a:srgbClr val="FF6600"/>
                </a:solidFill>
              </a:rPr>
              <a:t>~ </a:t>
            </a:r>
            <a:r>
              <a:rPr lang="en-US" i="1" dirty="0" smtClean="0">
                <a:solidFill>
                  <a:srgbClr val="FF6600"/>
                </a:solidFill>
              </a:rPr>
              <a:t>v</a:t>
            </a:r>
            <a:r>
              <a:rPr lang="en-US" i="1" baseline="30000" dirty="0" smtClean="0">
                <a:solidFill>
                  <a:srgbClr val="FF6600"/>
                </a:solidFill>
              </a:rPr>
              <a:t> </a:t>
            </a:r>
            <a:r>
              <a:rPr lang="en-US" baseline="30000" dirty="0" smtClean="0">
                <a:solidFill>
                  <a:srgbClr val="FF6600"/>
                </a:solidFill>
              </a:rPr>
              <a:t>2 </a:t>
            </a:r>
            <a:r>
              <a:rPr lang="en-US" dirty="0" smtClean="0">
                <a:solidFill>
                  <a:srgbClr val="FF6600"/>
                </a:solidFill>
              </a:rPr>
              <a:t>× </a:t>
            </a:r>
            <a:r>
              <a:rPr lang="en-US" i="1" dirty="0" err="1" smtClean="0">
                <a:solidFill>
                  <a:srgbClr val="FF6600"/>
                </a:solidFill>
              </a:rPr>
              <a:t>hv</a:t>
            </a:r>
            <a:r>
              <a:rPr lang="en-US" i="1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/ (</a:t>
            </a:r>
            <a:r>
              <a:rPr lang="en-US" i="1" dirty="0" err="1" smtClean="0">
                <a:solidFill>
                  <a:srgbClr val="FF6600"/>
                </a:solidFill>
              </a:rPr>
              <a:t>e</a:t>
            </a:r>
            <a:r>
              <a:rPr lang="en-US" i="1" baseline="30000" dirty="0" err="1" smtClean="0">
                <a:solidFill>
                  <a:srgbClr val="FF6600"/>
                </a:solidFill>
              </a:rPr>
              <a:t>hv</a:t>
            </a:r>
            <a:r>
              <a:rPr lang="en-US" baseline="30000" dirty="0" smtClean="0">
                <a:solidFill>
                  <a:srgbClr val="FF6600"/>
                </a:solidFill>
              </a:rPr>
              <a:t>/</a:t>
            </a:r>
            <a:r>
              <a:rPr lang="en-US" i="1" baseline="30000" dirty="0" smtClean="0">
                <a:solidFill>
                  <a:srgbClr val="FF6600"/>
                </a:solidFill>
              </a:rPr>
              <a:t>k</a:t>
            </a:r>
            <a:r>
              <a:rPr lang="en-US" sz="1400" baseline="30000" dirty="0" smtClean="0">
                <a:solidFill>
                  <a:srgbClr val="FF6600"/>
                </a:solidFill>
              </a:rPr>
              <a:t>B</a:t>
            </a:r>
            <a:r>
              <a:rPr lang="en-US" i="1" baseline="30000" dirty="0" smtClean="0">
                <a:solidFill>
                  <a:srgbClr val="FF6600"/>
                </a:solidFill>
              </a:rPr>
              <a:t>T</a:t>
            </a:r>
            <a:r>
              <a:rPr lang="en-US" dirty="0" smtClean="0">
                <a:solidFill>
                  <a:srgbClr val="FF6600"/>
                </a:solidFill>
              </a:rPr>
              <a:t>−1)</a:t>
            </a:r>
            <a:endParaRPr lang="en-US" baseline="30000" dirty="0">
              <a:solidFill>
                <a:srgbClr val="FF66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4800" y="4800600"/>
            <a:ext cx="2605250" cy="1200329"/>
          </a:xfrm>
          <a:prstGeom prst="rect">
            <a:avLst/>
          </a:prstGeom>
          <a:solidFill>
            <a:srgbClr val="F8F9E5">
              <a:alpha val="85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Effective # of oscillators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 (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i="1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hv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en-US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−1)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Energy of an oscillator</a:t>
            </a:r>
            <a:endParaRPr lang="en-US" dirty="0">
              <a:solidFill>
                <a:srgbClr val="008000"/>
              </a:solidFill>
            </a:endParaRPr>
          </a:p>
          <a:p>
            <a:pPr algn="ctr"/>
            <a:r>
              <a:rPr lang="en-US" i="1" dirty="0" err="1" smtClean="0">
                <a:solidFill>
                  <a:srgbClr val="008000"/>
                </a:solidFill>
              </a:rPr>
              <a:t>hv</a:t>
            </a:r>
            <a:r>
              <a:rPr lang="en-US" i="1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/ (</a:t>
            </a:r>
            <a:r>
              <a:rPr lang="en-US" i="1" dirty="0" err="1">
                <a:solidFill>
                  <a:srgbClr val="008000"/>
                </a:solidFill>
              </a:rPr>
              <a:t>e</a:t>
            </a:r>
            <a:r>
              <a:rPr lang="en-US" i="1" baseline="30000" dirty="0" err="1">
                <a:solidFill>
                  <a:srgbClr val="008000"/>
                </a:solidFill>
              </a:rPr>
              <a:t>hv</a:t>
            </a:r>
            <a:r>
              <a:rPr lang="en-US" baseline="30000" dirty="0">
                <a:solidFill>
                  <a:srgbClr val="008000"/>
                </a:solidFill>
              </a:rPr>
              <a:t>/</a:t>
            </a:r>
            <a:r>
              <a:rPr lang="en-US" i="1" baseline="30000" dirty="0">
                <a:solidFill>
                  <a:srgbClr val="008000"/>
                </a:solidFill>
              </a:rPr>
              <a:t>k</a:t>
            </a:r>
            <a:r>
              <a:rPr lang="en-US" sz="1400" baseline="30000" dirty="0">
                <a:solidFill>
                  <a:srgbClr val="008000"/>
                </a:solidFill>
              </a:rPr>
              <a:t>B</a:t>
            </a:r>
            <a:r>
              <a:rPr lang="en-US" i="1" baseline="30000" dirty="0">
                <a:solidFill>
                  <a:srgbClr val="008000"/>
                </a:solidFill>
              </a:rPr>
              <a:t>T</a:t>
            </a:r>
            <a:r>
              <a:rPr lang="en-US" dirty="0">
                <a:solidFill>
                  <a:srgbClr val="008000"/>
                </a:solidFill>
              </a:rPr>
              <a:t>−1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29000" y="6320135"/>
            <a:ext cx="1938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Frequency </a:t>
            </a:r>
            <a:r>
              <a:rPr lang="en-US" sz="2400" i="1" dirty="0" smtClean="0"/>
              <a:t>v</a:t>
            </a:r>
            <a:endParaRPr lang="en-US" sz="2400" i="1" dirty="0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1583568" y="3750432"/>
            <a:ext cx="1561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Intensity </a:t>
            </a:r>
            <a:r>
              <a:rPr lang="en-US" sz="2400" i="1" dirty="0" smtClean="0"/>
              <a:t>I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Planck</a:t>
            </a:r>
            <a:r>
              <a:rPr lang="ja-JP" altLang="en-US" smtClean="0">
                <a:latin typeface="Arial"/>
                <a:cs typeface="+mj-cs"/>
              </a:rPr>
              <a:t>’</a:t>
            </a:r>
            <a:r>
              <a:rPr lang="en-US" smtClean="0">
                <a:cs typeface="+mj-cs"/>
              </a:rPr>
              <a:t>s constant </a:t>
            </a:r>
            <a:r>
              <a:rPr lang="en-US" i="1" smtClean="0">
                <a:cs typeface="+mj-cs"/>
              </a:rPr>
              <a:t>h</a:t>
            </a:r>
            <a:endParaRPr lang="en-US" smtClean="0">
              <a:cs typeface="+mj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>
                <a:cs typeface="+mn-cs"/>
              </a:rPr>
              <a:t>E</a:t>
            </a:r>
            <a:r>
              <a:rPr lang="en-US" dirty="0" smtClean="0">
                <a:cs typeface="+mn-cs"/>
              </a:rPr>
              <a:t> = </a:t>
            </a:r>
            <a:r>
              <a:rPr lang="en-US" i="1" dirty="0" err="1" smtClean="0">
                <a:cs typeface="+mn-cs"/>
              </a:rPr>
              <a:t>nh</a:t>
            </a:r>
            <a:r>
              <a:rPr lang="el-GR" i="1" dirty="0" smtClean="0">
                <a:cs typeface="Arial" charset="0"/>
              </a:rPr>
              <a:t>ν</a:t>
            </a:r>
            <a:r>
              <a:rPr lang="en-US" dirty="0" smtClean="0">
                <a:cs typeface="Arial" charset="0"/>
              </a:rPr>
              <a:t> (</a:t>
            </a:r>
            <a:r>
              <a:rPr lang="en-US" i="1" dirty="0" smtClean="0">
                <a:cs typeface="Arial" charset="0"/>
              </a:rPr>
              <a:t>n</a:t>
            </a:r>
            <a:r>
              <a:rPr lang="en-US" dirty="0" smtClean="0">
                <a:cs typeface="Arial" charset="0"/>
              </a:rPr>
              <a:t> = 0,1,2,…)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>
                <a:cs typeface="Arial" charset="0"/>
              </a:rPr>
              <a:t>h</a:t>
            </a:r>
            <a:r>
              <a:rPr lang="en-US" dirty="0" smtClean="0">
                <a:cs typeface="Arial" charset="0"/>
              </a:rPr>
              <a:t> = 6.63 x 10</a:t>
            </a:r>
            <a:r>
              <a:rPr lang="en-US" baseline="30000" dirty="0" smtClean="0">
                <a:cs typeface="Arial" charset="0"/>
              </a:rPr>
              <a:t>–34</a:t>
            </a:r>
            <a:r>
              <a:rPr lang="en-US" dirty="0" smtClean="0">
                <a:cs typeface="Arial" charset="0"/>
              </a:rPr>
              <a:t> J s. (J is the units of energy and is equal to Nm). The frequency has the units s</a:t>
            </a:r>
            <a:r>
              <a:rPr lang="en-US" baseline="30000" dirty="0" smtClean="0">
                <a:cs typeface="Arial" charset="0"/>
              </a:rPr>
              <a:t>–1</a:t>
            </a:r>
            <a:r>
              <a:rPr lang="en-US" dirty="0" smtClean="0"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Arial" charset="0"/>
              </a:rPr>
              <a:t>Note how small </a:t>
            </a:r>
            <a:r>
              <a:rPr lang="en-US" i="1" dirty="0" smtClean="0">
                <a:cs typeface="Arial" charset="0"/>
              </a:rPr>
              <a:t>h</a:t>
            </a:r>
            <a:r>
              <a:rPr lang="en-US" dirty="0" smtClean="0">
                <a:cs typeface="Arial" charset="0"/>
              </a:rPr>
              <a:t> is in the macroscopic units (such as J s). This is why quantization of energy is hardly noticeable and classical mechanics works so well at macro scale.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Arial" charset="0"/>
              </a:rPr>
              <a:t>In the limit </a:t>
            </a:r>
            <a:r>
              <a:rPr lang="en-US" i="1" dirty="0">
                <a:cs typeface="Arial" charset="0"/>
              </a:rPr>
              <a:t>h</a:t>
            </a:r>
            <a:r>
              <a:rPr lang="en-US" dirty="0">
                <a:cs typeface="Arial" charset="0"/>
              </a:rPr>
              <a:t> → 0, </a:t>
            </a:r>
            <a:r>
              <a:rPr lang="en-US" i="1" dirty="0">
                <a:cs typeface="Arial" charset="0"/>
              </a:rPr>
              <a:t>E </a:t>
            </a:r>
            <a:r>
              <a:rPr lang="en-US" dirty="0">
                <a:cs typeface="Arial" charset="0"/>
              </a:rPr>
              <a:t>becomes continuous and </a:t>
            </a:r>
            <a:r>
              <a:rPr lang="en-US" dirty="0" smtClean="0">
                <a:cs typeface="Arial" charset="0"/>
              </a:rPr>
              <a:t>an arbitrary real value </a:t>
            </a:r>
            <a:r>
              <a:rPr lang="en-US" dirty="0">
                <a:cs typeface="Arial" charset="0"/>
              </a:rPr>
              <a:t>of </a:t>
            </a:r>
            <a:r>
              <a:rPr lang="en-US" i="1" dirty="0">
                <a:cs typeface="Arial" charset="0"/>
              </a:rPr>
              <a:t>E</a:t>
            </a:r>
            <a:r>
              <a:rPr lang="en-US" dirty="0">
                <a:cs typeface="Arial" charset="0"/>
              </a:rPr>
              <a:t> is allowed. This is the classical limit.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533400"/>
            <a:ext cx="3319018" cy="5562600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Heat capacities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181600" cy="3462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Heat capacity is the amount of energy needed to heat a substance by 1 K.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It is the derivative of energy with respect to temperature: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13982"/>
              </p:ext>
            </p:extLst>
          </p:nvPr>
        </p:nvGraphicFramePr>
        <p:xfrm>
          <a:off x="2209800" y="4572000"/>
          <a:ext cx="1130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5" imgW="1130300" imgH="838200" progId="Equation.DSMT4">
                  <p:embed/>
                </p:oleObj>
              </mc:Choice>
              <mc:Fallback>
                <p:oleObj name="Equation" r:id="rId5" imgW="11303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800" y="4572000"/>
                        <a:ext cx="11303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82713" y="6172200"/>
            <a:ext cx="24853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Lavoisier’s calorimeter</a:t>
            </a:r>
          </a:p>
          <a:p>
            <a:pPr algn="ctr"/>
            <a:r>
              <a:rPr lang="en-US" sz="1200" dirty="0" smtClean="0"/>
              <a:t>A public image from Wikipedia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Heat capacities: classical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8162"/>
            <a:ext cx="8229600" cy="55674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classical </a:t>
            </a:r>
            <a:r>
              <a:rPr lang="en-US" sz="2800" dirty="0" err="1" smtClean="0">
                <a:cs typeface="+mn-cs"/>
              </a:rPr>
              <a:t>Dulong</a:t>
            </a:r>
            <a:r>
              <a:rPr lang="en-US" sz="2800" dirty="0" smtClean="0">
                <a:cs typeface="+mn-cs"/>
              </a:rPr>
              <a:t>-Petit law: the heat capacity of a monatomic solid is 3</a:t>
            </a:r>
            <a:r>
              <a:rPr lang="en-US" sz="2800" i="1" dirty="0" smtClean="0">
                <a:cs typeface="+mn-cs"/>
              </a:rPr>
              <a:t>R </a:t>
            </a:r>
            <a:r>
              <a:rPr lang="en-US" sz="2800" dirty="0" smtClean="0">
                <a:cs typeface="+mn-cs"/>
              </a:rPr>
              <a:t>irrespective of temperature or atomic identity (</a:t>
            </a:r>
            <a:r>
              <a:rPr lang="en-US" sz="2800" i="1" dirty="0"/>
              <a:t>R</a:t>
            </a:r>
            <a:r>
              <a:rPr lang="en-US" sz="2800" dirty="0"/>
              <a:t> is the gas </a:t>
            </a:r>
            <a:r>
              <a:rPr lang="en-US" sz="2800" dirty="0" smtClean="0"/>
              <a:t>constant, </a:t>
            </a:r>
            <a:r>
              <a:rPr lang="en-US" sz="2800" i="1" dirty="0" smtClean="0"/>
              <a:t>R </a:t>
            </a:r>
            <a:r>
              <a:rPr lang="en-US" sz="2800" dirty="0" smtClean="0"/>
              <a:t>= </a:t>
            </a:r>
            <a:r>
              <a:rPr lang="en-US" sz="2800" i="1" dirty="0" smtClean="0"/>
              <a:t>N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 </a:t>
            </a:r>
            <a:r>
              <a:rPr lang="en-US" sz="2800" i="1" dirty="0" err="1" smtClean="0"/>
              <a:t>k</a:t>
            </a:r>
            <a:r>
              <a:rPr lang="en-US" sz="2800" baseline="-25000" dirty="0" err="1" smtClean="0"/>
              <a:t>B</a:t>
            </a:r>
            <a:r>
              <a:rPr lang="en-US" sz="2800" dirty="0" smtClean="0"/>
              <a:t>)</a:t>
            </a:r>
            <a:r>
              <a:rPr lang="en-US" sz="2800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There are </a:t>
            </a:r>
            <a:r>
              <a:rPr lang="en-US" sz="2800" i="1" dirty="0" smtClean="0">
                <a:cs typeface="+mn-cs"/>
              </a:rPr>
              <a:t>N</a:t>
            </a:r>
            <a:r>
              <a:rPr lang="en-US" sz="2800" baseline="-25000" dirty="0" smtClean="0">
                <a:cs typeface="+mn-cs"/>
              </a:rPr>
              <a:t>A</a:t>
            </a:r>
            <a:r>
              <a:rPr lang="en-US" sz="2800" dirty="0" smtClean="0">
                <a:cs typeface="+mn-cs"/>
              </a:rPr>
              <a:t> (Avogadro</a:t>
            </a:r>
            <a:r>
              <a:rPr lang="ja-JP" altLang="en-US" sz="2800" dirty="0" smtClean="0">
                <a:latin typeface="Arial"/>
                <a:cs typeface="+mn-cs"/>
              </a:rPr>
              <a:t>’</a:t>
            </a:r>
            <a:r>
              <a:rPr lang="en-US" sz="2800" dirty="0" smtClean="0">
                <a:cs typeface="+mn-cs"/>
              </a:rPr>
              <a:t>s number of) atoms in a mole of a monatomic solid. Each acts as a three-way oscillator (oscillates in </a:t>
            </a:r>
            <a:r>
              <a:rPr lang="en-US" sz="2800" i="1" dirty="0" smtClean="0">
                <a:cs typeface="+mn-cs"/>
              </a:rPr>
              <a:t>x</a:t>
            </a:r>
            <a:r>
              <a:rPr lang="en-US" sz="2800" dirty="0" smtClean="0">
                <a:cs typeface="+mn-cs"/>
              </a:rPr>
              <a:t>, </a:t>
            </a:r>
            <a:r>
              <a:rPr lang="en-US" sz="2800" i="1" dirty="0" smtClean="0">
                <a:cs typeface="+mn-cs"/>
              </a:rPr>
              <a:t>y</a:t>
            </a:r>
            <a:r>
              <a:rPr lang="en-US" sz="2800" dirty="0" smtClean="0">
                <a:cs typeface="+mn-cs"/>
              </a:rPr>
              <a:t>, and </a:t>
            </a:r>
            <a:r>
              <a:rPr lang="en-US" sz="2800" i="1" dirty="0" smtClean="0">
                <a:cs typeface="+mn-cs"/>
              </a:rPr>
              <a:t>z</a:t>
            </a:r>
            <a:r>
              <a:rPr lang="en-US" sz="2800" dirty="0" smtClean="0">
                <a:cs typeface="+mn-cs"/>
              </a:rPr>
              <a:t> directions independently) and a reservoir of heat.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According to the </a:t>
            </a:r>
            <a:r>
              <a:rPr lang="en-US" sz="2800" b="1" dirty="0" err="1" smtClean="0">
                <a:cs typeface="+mn-cs"/>
              </a:rPr>
              <a:t>equipartition</a:t>
            </a:r>
            <a:r>
              <a:rPr lang="en-US" sz="2800" b="1" dirty="0" smtClean="0">
                <a:cs typeface="+mn-cs"/>
              </a:rPr>
              <a:t> principle</a:t>
            </a:r>
            <a:r>
              <a:rPr lang="en-US" sz="2800" dirty="0" smtClean="0">
                <a:cs typeface="+mn-cs"/>
              </a:rPr>
              <a:t>, each oscillator is entitled to </a:t>
            </a:r>
            <a:r>
              <a:rPr lang="en-US" sz="2800" i="1" dirty="0" err="1" smtClean="0">
                <a:cs typeface="+mn-cs"/>
              </a:rPr>
              <a:t>k</a:t>
            </a:r>
            <a:r>
              <a:rPr lang="en-US" sz="2800" baseline="-25000" dirty="0" err="1" smtClean="0">
                <a:cs typeface="+mn-cs"/>
              </a:rPr>
              <a:t>B</a:t>
            </a:r>
            <a:r>
              <a:rPr lang="en-US" sz="2800" i="1" dirty="0" err="1" smtClean="0">
                <a:cs typeface="+mn-cs"/>
              </a:rPr>
              <a:t>T</a:t>
            </a:r>
            <a:r>
              <a:rPr lang="en-US" sz="2800" dirty="0" smtClean="0">
                <a:cs typeface="+mn-cs"/>
              </a:rPr>
              <a:t> of thermal energy.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09274"/>
              </p:ext>
            </p:extLst>
          </p:nvPr>
        </p:nvGraphicFramePr>
        <p:xfrm>
          <a:off x="1885950" y="5791200"/>
          <a:ext cx="5384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4" imgW="5384800" imgH="825500" progId="Equation.3">
                  <p:embed/>
                </p:oleObj>
              </mc:Choice>
              <mc:Fallback>
                <p:oleObj name="Equation" r:id="rId4" imgW="53848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5950" y="5791200"/>
                        <a:ext cx="5384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76400"/>
            <a:ext cx="4191000" cy="4450344"/>
          </a:xfrm>
          <a:prstGeom prst="rect">
            <a:avLst/>
          </a:prstGeom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Heat capacities: experiment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676400"/>
            <a:ext cx="396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+mn-cs"/>
              </a:rPr>
              <a:t>The </a:t>
            </a:r>
            <a:r>
              <a:rPr lang="en-US" sz="3200" dirty="0" err="1" smtClean="0">
                <a:cs typeface="+mn-cs"/>
              </a:rPr>
              <a:t>Dulong</a:t>
            </a:r>
            <a:r>
              <a:rPr lang="en-US" sz="3200" dirty="0" smtClean="0">
                <a:cs typeface="+mn-cs"/>
              </a:rPr>
              <a:t>-Petit law holds at high temperatures.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+mn-cs"/>
              </a:rPr>
              <a:t>At low temperatures, it does not; Experimental heat capacity tends to zero at </a:t>
            </a:r>
            <a:r>
              <a:rPr lang="en-US" sz="3200" i="1" dirty="0" smtClean="0">
                <a:cs typeface="+mn-cs"/>
              </a:rPr>
              <a:t>T </a:t>
            </a:r>
            <a:r>
              <a:rPr lang="en-US" sz="3200" dirty="0" smtClean="0">
                <a:cs typeface="+mn-cs"/>
              </a:rPr>
              <a:t>= 0.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901457" y="3720858"/>
            <a:ext cx="2416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Heat capacity </a:t>
            </a:r>
            <a:r>
              <a:rPr lang="en-US" sz="2400" i="1" dirty="0" smtClean="0"/>
              <a:t>C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95735"/>
            <a:ext cx="483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R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5867400"/>
            <a:ext cx="2245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Temperature </a:t>
            </a:r>
            <a:r>
              <a:rPr lang="en-US" sz="2400" i="1" dirty="0" smtClean="0"/>
              <a:t>T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 rot="16384773">
            <a:off x="1144856" y="4005542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Experiment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1336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Dulong</a:t>
            </a:r>
            <a:r>
              <a:rPr lang="en-US" dirty="0" smtClean="0">
                <a:solidFill>
                  <a:srgbClr val="FF6600"/>
                </a:solidFill>
              </a:rPr>
              <a:t>-Petit law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Heat capacities: quantum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This deviation was explained and corrected by Einstein using Planck’s (then) hypothesis.</a:t>
            </a:r>
          </a:p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At low </a:t>
            </a:r>
            <a:r>
              <a:rPr lang="en-US" sz="3200" i="1" dirty="0" smtClean="0">
                <a:cs typeface="+mn-cs"/>
              </a:rPr>
              <a:t>T</a:t>
            </a:r>
            <a:r>
              <a:rPr lang="en-US" sz="3200" dirty="0" smtClean="0">
                <a:cs typeface="+mn-cs"/>
              </a:rPr>
              <a:t>, the thermal energy </a:t>
            </a:r>
            <a:r>
              <a:rPr lang="en-US" sz="3200" i="1" dirty="0" err="1" smtClean="0">
                <a:cs typeface="+mn-cs"/>
              </a:rPr>
              <a:t>k</a:t>
            </a:r>
            <a:r>
              <a:rPr lang="en-US" sz="3200" baseline="-25000" dirty="0" err="1" smtClean="0">
                <a:cs typeface="+mn-cs"/>
              </a:rPr>
              <a:t>B</a:t>
            </a:r>
            <a:r>
              <a:rPr lang="en-US" sz="3200" i="1" dirty="0" err="1" smtClean="0">
                <a:cs typeface="+mn-cs"/>
              </a:rPr>
              <a:t>T</a:t>
            </a:r>
            <a:r>
              <a:rPr lang="en-US" sz="3200" dirty="0" smtClean="0">
                <a:cs typeface="+mn-cs"/>
              </a:rPr>
              <a:t> ceases to be able to afford one quantum of oscillator’s energy </a:t>
            </a:r>
            <a:r>
              <a:rPr lang="en-US" sz="3200" i="1" dirty="0" smtClean="0">
                <a:cs typeface="+mn-cs"/>
              </a:rPr>
              <a:t>h</a:t>
            </a:r>
            <a:r>
              <a:rPr lang="el-GR" sz="3200" i="1" dirty="0" smtClean="0">
                <a:cs typeface="Arial" charset="0"/>
              </a:rPr>
              <a:t>ν</a:t>
            </a:r>
            <a:r>
              <a:rPr lang="en-US" sz="3200" dirty="0" smtClean="0">
                <a:cs typeface="Arial" charset="0"/>
              </a:rPr>
              <a:t>.</a:t>
            </a:r>
            <a:endParaRPr lang="en-US" sz="3200" i="1" dirty="0" smtClean="0">
              <a:cs typeface="Arial" charset="0"/>
            </a:endParaRPr>
          </a:p>
        </p:txBody>
      </p:sp>
      <p:sp>
        <p:nvSpPr>
          <p:cNvPr id="37923" name="AutoShape 35"/>
          <p:cNvSpPr>
            <a:spLocks noChangeArrowheads="1"/>
          </p:cNvSpPr>
          <p:nvPr/>
        </p:nvSpPr>
        <p:spPr bwMode="auto">
          <a:xfrm>
            <a:off x="838200" y="5314950"/>
            <a:ext cx="609600" cy="609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cs typeface="+mn-cs"/>
              </a:rPr>
              <a:t>hv</a:t>
            </a:r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1295400" y="584835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1828800" y="56959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2514600" y="5467350"/>
            <a:ext cx="68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3429000" y="5238750"/>
            <a:ext cx="914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29" name="Rectangle 41"/>
          <p:cNvSpPr>
            <a:spLocks noChangeArrowheads="1"/>
          </p:cNvSpPr>
          <p:nvPr/>
        </p:nvSpPr>
        <p:spPr bwMode="auto">
          <a:xfrm>
            <a:off x="4648200" y="4476750"/>
            <a:ext cx="1676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37931" name="Rectangle 43" descr="Large confetti"/>
          <p:cNvSpPr>
            <a:spLocks noChangeArrowheads="1"/>
          </p:cNvSpPr>
          <p:nvPr/>
        </p:nvSpPr>
        <p:spPr bwMode="auto">
          <a:xfrm>
            <a:off x="6705600" y="4476750"/>
            <a:ext cx="1676400" cy="1676400"/>
          </a:xfrm>
          <a:prstGeom prst="rect">
            <a:avLst/>
          </a:prstGeom>
          <a:pattFill prst="lgConfetti">
            <a:fgClr>
              <a:schemeClr val="hlink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33" name="Text Box 45"/>
          <p:cNvSpPr txBox="1">
            <a:spLocks noChangeArrowheads="1"/>
          </p:cNvSpPr>
          <p:nvPr/>
        </p:nvSpPr>
        <p:spPr bwMode="auto">
          <a:xfrm>
            <a:off x="6248400" y="5019675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>
                <a:cs typeface="+mn-cs"/>
                <a:sym typeface="Symbol" charset="0"/>
              </a:rPr>
              <a:t>…</a:t>
            </a:r>
            <a:endParaRPr lang="en-US" sz="2800" dirty="0">
              <a:cs typeface="+mn-cs"/>
              <a:sym typeface="Symbol" charset="0"/>
            </a:endParaRPr>
          </a:p>
        </p:txBody>
      </p:sp>
      <p:sp>
        <p:nvSpPr>
          <p:cNvPr id="37934" name="AutoShape 46"/>
          <p:cNvSpPr>
            <a:spLocks noChangeArrowheads="1"/>
          </p:cNvSpPr>
          <p:nvPr/>
        </p:nvSpPr>
        <p:spPr bwMode="auto">
          <a:xfrm>
            <a:off x="1676400" y="5086350"/>
            <a:ext cx="609600" cy="609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cs typeface="+mn-cs"/>
              </a:rPr>
              <a:t>hv</a:t>
            </a:r>
          </a:p>
        </p:txBody>
      </p:sp>
      <p:sp>
        <p:nvSpPr>
          <p:cNvPr id="37935" name="AutoShape 47"/>
          <p:cNvSpPr>
            <a:spLocks noChangeArrowheads="1"/>
          </p:cNvSpPr>
          <p:nvPr/>
        </p:nvSpPr>
        <p:spPr bwMode="auto">
          <a:xfrm>
            <a:off x="2514600" y="5467350"/>
            <a:ext cx="609600" cy="609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cs typeface="+mn-cs"/>
              </a:rPr>
              <a:t>hv</a:t>
            </a:r>
          </a:p>
        </p:txBody>
      </p:sp>
      <p:sp>
        <p:nvSpPr>
          <p:cNvPr id="37936" name="AutoShape 48"/>
          <p:cNvSpPr>
            <a:spLocks noChangeArrowheads="1"/>
          </p:cNvSpPr>
          <p:nvPr/>
        </p:nvSpPr>
        <p:spPr bwMode="auto">
          <a:xfrm>
            <a:off x="3505200" y="5467350"/>
            <a:ext cx="609600" cy="609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cs typeface="+mn-cs"/>
              </a:rPr>
              <a:t>hv</a:t>
            </a:r>
          </a:p>
        </p:txBody>
      </p:sp>
      <p:sp>
        <p:nvSpPr>
          <p:cNvPr id="37937" name="AutoShape 49"/>
          <p:cNvSpPr>
            <a:spLocks noChangeArrowheads="1"/>
          </p:cNvSpPr>
          <p:nvPr/>
        </p:nvSpPr>
        <p:spPr bwMode="auto">
          <a:xfrm>
            <a:off x="4648200" y="4476750"/>
            <a:ext cx="609600" cy="609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cs typeface="+mn-cs"/>
              </a:rPr>
              <a:t>hv</a:t>
            </a:r>
          </a:p>
        </p:txBody>
      </p:sp>
      <p:sp>
        <p:nvSpPr>
          <p:cNvPr id="37938" name="AutoShape 50"/>
          <p:cNvSpPr>
            <a:spLocks noChangeArrowheads="1"/>
          </p:cNvSpPr>
          <p:nvPr/>
        </p:nvSpPr>
        <p:spPr bwMode="auto">
          <a:xfrm>
            <a:off x="5181600" y="4629150"/>
            <a:ext cx="609600" cy="609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cs typeface="+mn-cs"/>
              </a:rPr>
              <a:t>hv</a:t>
            </a:r>
          </a:p>
        </p:txBody>
      </p:sp>
      <p:sp>
        <p:nvSpPr>
          <p:cNvPr id="37939" name="AutoShape 51"/>
          <p:cNvSpPr>
            <a:spLocks noChangeArrowheads="1"/>
          </p:cNvSpPr>
          <p:nvPr/>
        </p:nvSpPr>
        <p:spPr bwMode="auto">
          <a:xfrm>
            <a:off x="4876800" y="5086350"/>
            <a:ext cx="609600" cy="609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cs typeface="+mn-cs"/>
              </a:rPr>
              <a:t>hv</a:t>
            </a:r>
          </a:p>
        </p:txBody>
      </p:sp>
      <p:sp>
        <p:nvSpPr>
          <p:cNvPr id="37940" name="AutoShape 52"/>
          <p:cNvSpPr>
            <a:spLocks noChangeArrowheads="1"/>
          </p:cNvSpPr>
          <p:nvPr/>
        </p:nvSpPr>
        <p:spPr bwMode="auto">
          <a:xfrm>
            <a:off x="4648200" y="5543550"/>
            <a:ext cx="609600" cy="609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cs typeface="+mn-cs"/>
              </a:rPr>
              <a:t>hv</a:t>
            </a:r>
          </a:p>
        </p:txBody>
      </p:sp>
      <p:sp>
        <p:nvSpPr>
          <p:cNvPr id="37941" name="AutoShape 53"/>
          <p:cNvSpPr>
            <a:spLocks noChangeArrowheads="1"/>
          </p:cNvSpPr>
          <p:nvPr/>
        </p:nvSpPr>
        <p:spPr bwMode="auto">
          <a:xfrm>
            <a:off x="5257800" y="5391150"/>
            <a:ext cx="609600" cy="609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cs typeface="+mn-cs"/>
              </a:rPr>
              <a:t>hv</a:t>
            </a:r>
          </a:p>
        </p:txBody>
      </p:sp>
      <p:sp>
        <p:nvSpPr>
          <p:cNvPr id="37942" name="AutoShape 54"/>
          <p:cNvSpPr>
            <a:spLocks noChangeArrowheads="1"/>
          </p:cNvSpPr>
          <p:nvPr/>
        </p:nvSpPr>
        <p:spPr bwMode="auto">
          <a:xfrm>
            <a:off x="5562600" y="5010150"/>
            <a:ext cx="609600" cy="609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cs typeface="+mn-cs"/>
              </a:rPr>
              <a:t>hv</a:t>
            </a:r>
          </a:p>
        </p:txBody>
      </p:sp>
      <p:sp>
        <p:nvSpPr>
          <p:cNvPr id="37943" name="AutoShape 55"/>
          <p:cNvSpPr>
            <a:spLocks noChangeArrowheads="1"/>
          </p:cNvSpPr>
          <p:nvPr/>
        </p:nvSpPr>
        <p:spPr bwMode="auto">
          <a:xfrm>
            <a:off x="5715000" y="4476750"/>
            <a:ext cx="609600" cy="609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cs typeface="+mn-cs"/>
              </a:rPr>
              <a:t>hv</a:t>
            </a:r>
          </a:p>
        </p:txBody>
      </p:sp>
      <p:sp>
        <p:nvSpPr>
          <p:cNvPr id="37944" name="AutoShape 56"/>
          <p:cNvSpPr>
            <a:spLocks noChangeArrowheads="1"/>
          </p:cNvSpPr>
          <p:nvPr/>
        </p:nvSpPr>
        <p:spPr bwMode="auto">
          <a:xfrm>
            <a:off x="5715000" y="5543550"/>
            <a:ext cx="609600" cy="609600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cs typeface="+mn-cs"/>
              </a:rPr>
              <a:t>hv</a:t>
            </a:r>
          </a:p>
        </p:txBody>
      </p:sp>
      <p:sp>
        <p:nvSpPr>
          <p:cNvPr id="37945" name="Text Box 57"/>
          <p:cNvSpPr txBox="1">
            <a:spLocks noChangeArrowheads="1"/>
          </p:cNvSpPr>
          <p:nvPr/>
        </p:nvSpPr>
        <p:spPr bwMode="auto">
          <a:xfrm>
            <a:off x="762000" y="6262688"/>
            <a:ext cx="784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cs typeface="+mn-cs"/>
                <a:sym typeface="Symbol" charset="0"/>
              </a:rPr>
              <a:t> Low </a:t>
            </a:r>
            <a:r>
              <a:rPr lang="en-US" i="1" dirty="0" smtClean="0">
                <a:cs typeface="+mn-cs"/>
                <a:sym typeface="Symbol" charset="0"/>
              </a:rPr>
              <a:t>T</a:t>
            </a:r>
            <a:r>
              <a:rPr lang="en-US" dirty="0">
                <a:cs typeface="+mn-cs"/>
                <a:sym typeface="Symbol" charset="0"/>
              </a:rPr>
              <a:t>	                                                                          </a:t>
            </a:r>
            <a:r>
              <a:rPr lang="en-US" dirty="0" smtClean="0">
                <a:cs typeface="+mn-cs"/>
                <a:sym typeface="Symbol" charset="0"/>
              </a:rPr>
              <a:t>                   High </a:t>
            </a:r>
            <a:r>
              <a:rPr lang="en-US" i="1" dirty="0" smtClean="0">
                <a:cs typeface="+mn-cs"/>
                <a:sym typeface="Symbol" charset="0"/>
              </a:rPr>
              <a:t>T</a:t>
            </a:r>
            <a:endParaRPr lang="en-US" dirty="0">
              <a:latin typeface="Symbol" charset="0"/>
              <a:cs typeface="Arial" charset="0"/>
              <a:sym typeface="Symbol" charset="0"/>
            </a:endParaRPr>
          </a:p>
        </p:txBody>
      </p:sp>
      <p:sp>
        <p:nvSpPr>
          <p:cNvPr id="37947" name="Text Box 59"/>
          <p:cNvSpPr txBox="1">
            <a:spLocks noChangeArrowheads="1"/>
          </p:cNvSpPr>
          <p:nvPr/>
        </p:nvSpPr>
        <p:spPr bwMode="auto">
          <a:xfrm>
            <a:off x="2514600" y="5086350"/>
            <a:ext cx="607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 err="1" smtClean="0">
                <a:cs typeface="+mn-cs"/>
              </a:rPr>
              <a:t>k</a:t>
            </a:r>
            <a:r>
              <a:rPr lang="en-US" baseline="-25000" dirty="0" err="1" smtClean="0">
                <a:cs typeface="+mn-cs"/>
              </a:rPr>
              <a:t>B</a:t>
            </a:r>
            <a:r>
              <a:rPr lang="en-US" i="1" dirty="0" err="1" smtClean="0">
                <a:cs typeface="+mn-cs"/>
              </a:rPr>
              <a:t>T</a:t>
            </a:r>
            <a:endParaRPr lang="en-US" i="1" dirty="0">
              <a:cs typeface="+mn-cs"/>
            </a:endParaRPr>
          </a:p>
        </p:txBody>
      </p:sp>
      <p:sp>
        <p:nvSpPr>
          <p:cNvPr id="37948" name="Text Box 60"/>
          <p:cNvSpPr txBox="1">
            <a:spLocks noChangeArrowheads="1"/>
          </p:cNvSpPr>
          <p:nvPr/>
        </p:nvSpPr>
        <p:spPr bwMode="auto">
          <a:xfrm>
            <a:off x="3581400" y="4857750"/>
            <a:ext cx="607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 err="1" smtClean="0">
                <a:cs typeface="+mn-cs"/>
              </a:rPr>
              <a:t>k</a:t>
            </a:r>
            <a:r>
              <a:rPr lang="en-US" baseline="-25000" dirty="0" err="1"/>
              <a:t>B</a:t>
            </a:r>
            <a:r>
              <a:rPr lang="en-US" i="1" dirty="0" err="1" smtClean="0">
                <a:cs typeface="+mn-cs"/>
              </a:rPr>
              <a:t>T</a:t>
            </a:r>
            <a:endParaRPr lang="en-US" i="1" dirty="0">
              <a:cs typeface="+mn-cs"/>
            </a:endParaRPr>
          </a:p>
        </p:txBody>
      </p:sp>
      <p:sp>
        <p:nvSpPr>
          <p:cNvPr id="37949" name="Text Box 61"/>
          <p:cNvSpPr txBox="1">
            <a:spLocks noChangeArrowheads="1"/>
          </p:cNvSpPr>
          <p:nvPr/>
        </p:nvSpPr>
        <p:spPr bwMode="auto">
          <a:xfrm>
            <a:off x="5181600" y="4095750"/>
            <a:ext cx="607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 err="1" smtClean="0">
                <a:cs typeface="+mn-cs"/>
              </a:rPr>
              <a:t>k</a:t>
            </a:r>
            <a:r>
              <a:rPr lang="en-US" baseline="-25000" dirty="0" err="1"/>
              <a:t>B</a:t>
            </a:r>
            <a:r>
              <a:rPr lang="en-US" i="1" dirty="0" err="1" smtClean="0">
                <a:cs typeface="+mn-cs"/>
              </a:rPr>
              <a:t>T</a:t>
            </a:r>
            <a:endParaRPr lang="en-US" i="1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4572000" cy="4725865"/>
          </a:xfrm>
          <a:prstGeom prst="rect">
            <a:avLst/>
          </a:prstGeom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300" dirty="0" smtClean="0">
                <a:cs typeface="+mj-cs"/>
              </a:rPr>
              <a:t/>
            </a:r>
            <a:br>
              <a:rPr lang="en-US" sz="4300" dirty="0" smtClean="0">
                <a:cs typeface="+mj-cs"/>
              </a:rPr>
            </a:br>
            <a:r>
              <a:rPr lang="en-US" dirty="0" smtClean="0">
                <a:cs typeface="+mj-cs"/>
              </a:rPr>
              <a:t>Heat capacities: quantum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524000"/>
            <a:ext cx="4191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Einstein assumed only one frequency of oscillation.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Debye used a more realistic distribution of frequencies (proportional to </a:t>
            </a:r>
            <a:r>
              <a:rPr lang="en-US" sz="2800" i="1" dirty="0" smtClean="0">
                <a:cs typeface="+mn-cs"/>
              </a:rPr>
              <a:t>v</a:t>
            </a:r>
            <a:r>
              <a:rPr lang="en-US" sz="2800" i="1" baseline="30000" dirty="0" smtClean="0">
                <a:cs typeface="+mn-cs"/>
              </a:rPr>
              <a:t> </a:t>
            </a:r>
            <a:r>
              <a:rPr lang="en-US" sz="2800" baseline="30000" dirty="0" smtClean="0">
                <a:cs typeface="+mn-cs"/>
              </a:rPr>
              <a:t>2</a:t>
            </a:r>
            <a:r>
              <a:rPr lang="en-US" sz="2800" dirty="0" smtClean="0">
                <a:cs typeface="+mn-cs"/>
              </a:rPr>
              <a:t>), better agreement was obtained with experiment.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901457" y="3720858"/>
            <a:ext cx="2416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Heat capacity </a:t>
            </a:r>
            <a:r>
              <a:rPr lang="en-US" sz="2400" i="1" dirty="0" smtClean="0"/>
              <a:t>C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5867400"/>
            <a:ext cx="2245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Temperature </a:t>
            </a:r>
            <a:r>
              <a:rPr lang="en-US" sz="2400" i="1" dirty="0" smtClean="0"/>
              <a:t>T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 rot="16384773">
            <a:off x="611454" y="3853142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Experiment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95735"/>
            <a:ext cx="483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R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3429000"/>
            <a:ext cx="85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Debye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4648200"/>
            <a:ext cx="10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Einstein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>
            <a:off x="1600200" y="3613666"/>
            <a:ext cx="609600" cy="19633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1905000" y="4572000"/>
            <a:ext cx="304800" cy="26086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54" descr="MCj031942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48138"/>
            <a:ext cx="10668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Continuous vs. quantized</a:t>
            </a:r>
          </a:p>
        </p:txBody>
      </p:sp>
      <p:pic>
        <p:nvPicPr>
          <p:cNvPr id="92162" name="Picture 5" descr="MCj0319392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9144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7" descr="MCj0319396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4600" y="3962400"/>
            <a:ext cx="10668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0" name="Picture 32" descr="MCj0319396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4600" y="4478338"/>
            <a:ext cx="10668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2" name="Picture 34" descr="MCj0319396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4600" y="5029200"/>
            <a:ext cx="10668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6" name="Picture 38" descr="MCj031939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4191000"/>
            <a:ext cx="18208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8" name="Picture 40" descr="MCj031939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4724400"/>
            <a:ext cx="18208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164" name="Line 60"/>
          <p:cNvSpPr>
            <a:spLocks noChangeShapeType="1"/>
          </p:cNvSpPr>
          <p:nvPr/>
        </p:nvSpPr>
        <p:spPr bwMode="auto">
          <a:xfrm>
            <a:off x="609600" y="6324600"/>
            <a:ext cx="76962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3165" name="Text Box 61"/>
          <p:cNvSpPr txBox="1">
            <a:spLocks noChangeArrowheads="1"/>
          </p:cNvSpPr>
          <p:nvPr/>
        </p:nvSpPr>
        <p:spPr bwMode="auto">
          <a:xfrm>
            <a:off x="6172200" y="5867400"/>
            <a:ext cx="210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66FF"/>
                </a:solidFill>
                <a:cs typeface="+mn-cs"/>
              </a:rPr>
              <a:t>Higher frequencies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47800" y="4267200"/>
            <a:ext cx="626702" cy="762000"/>
            <a:chOff x="1295400" y="3657600"/>
            <a:chExt cx="626702" cy="762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95400" y="3886200"/>
              <a:ext cx="533400" cy="533400"/>
            </a:xfrm>
            <a:prstGeom prst="rect">
              <a:avLst/>
            </a:prstGeom>
          </p:spPr>
        </p:pic>
        <p:sp>
          <p:nvSpPr>
            <p:cNvPr id="303132" name="Text Box 28"/>
            <p:cNvSpPr txBox="1">
              <a:spLocks noChangeArrowheads="1"/>
            </p:cNvSpPr>
            <p:nvPr/>
          </p:nvSpPr>
          <p:spPr bwMode="auto">
            <a:xfrm>
              <a:off x="1314450" y="3657600"/>
              <a:ext cx="60765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 dirty="0" err="1" smtClean="0">
                  <a:cs typeface="+mn-cs"/>
                </a:rPr>
                <a:t>k</a:t>
              </a:r>
              <a:r>
                <a:rPr lang="en-US" baseline="-25000" dirty="0" err="1"/>
                <a:t>B</a:t>
              </a:r>
              <a:r>
                <a:rPr lang="en-US" i="1" dirty="0" err="1" smtClean="0">
                  <a:cs typeface="+mn-cs"/>
                </a:rPr>
                <a:t>T</a:t>
              </a:r>
              <a:endParaRPr lang="en-US" i="1" dirty="0"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352800" y="4191000"/>
            <a:ext cx="626702" cy="762000"/>
            <a:chOff x="1295400" y="3657600"/>
            <a:chExt cx="626702" cy="76200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95400" y="3886200"/>
              <a:ext cx="533400" cy="533400"/>
            </a:xfrm>
            <a:prstGeom prst="rect">
              <a:avLst/>
            </a:prstGeom>
          </p:spPr>
        </p:pic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1314450" y="3657600"/>
              <a:ext cx="60765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 dirty="0" err="1" smtClean="0">
                  <a:cs typeface="+mn-cs"/>
                </a:rPr>
                <a:t>k</a:t>
              </a:r>
              <a:r>
                <a:rPr lang="en-US" baseline="-25000" dirty="0" err="1"/>
                <a:t>B</a:t>
              </a:r>
              <a:r>
                <a:rPr lang="en-US" i="1" dirty="0" err="1" smtClean="0">
                  <a:cs typeface="+mn-cs"/>
                </a:rPr>
                <a:t>T</a:t>
              </a:r>
              <a:endParaRPr lang="en-US" i="1" dirty="0"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638800" y="4191000"/>
            <a:ext cx="626702" cy="762000"/>
            <a:chOff x="1295400" y="3657600"/>
            <a:chExt cx="626702" cy="76200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95400" y="3886200"/>
              <a:ext cx="533400" cy="533400"/>
            </a:xfrm>
            <a:prstGeom prst="rect">
              <a:avLst/>
            </a:prstGeom>
          </p:spPr>
        </p:pic>
        <p:sp>
          <p:nvSpPr>
            <p:cNvPr id="62" name="Text Box 28"/>
            <p:cNvSpPr txBox="1">
              <a:spLocks noChangeArrowheads="1"/>
            </p:cNvSpPr>
            <p:nvPr/>
          </p:nvSpPr>
          <p:spPr bwMode="auto">
            <a:xfrm>
              <a:off x="1314450" y="3657600"/>
              <a:ext cx="60765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 dirty="0" err="1" smtClean="0">
                  <a:cs typeface="+mn-cs"/>
                </a:rPr>
                <a:t>k</a:t>
              </a:r>
              <a:r>
                <a:rPr lang="en-US" baseline="-25000" dirty="0" err="1"/>
                <a:t>B</a:t>
              </a:r>
              <a:r>
                <a:rPr lang="en-US" i="1" dirty="0" err="1" smtClean="0">
                  <a:cs typeface="+mn-cs"/>
                </a:rPr>
                <a:t>T</a:t>
              </a:r>
              <a:endParaRPr lang="en-US" i="1" dirty="0">
                <a:cs typeface="+mn-c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843837" y="4191000"/>
            <a:ext cx="626702" cy="762000"/>
            <a:chOff x="1295400" y="3657600"/>
            <a:chExt cx="626702" cy="762000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95400" y="3886200"/>
              <a:ext cx="533400" cy="533400"/>
            </a:xfrm>
            <a:prstGeom prst="rect">
              <a:avLst/>
            </a:prstGeom>
          </p:spPr>
        </p:pic>
        <p:sp>
          <p:nvSpPr>
            <p:cNvPr id="89" name="Text Box 28"/>
            <p:cNvSpPr txBox="1">
              <a:spLocks noChangeArrowheads="1"/>
            </p:cNvSpPr>
            <p:nvPr/>
          </p:nvSpPr>
          <p:spPr bwMode="auto">
            <a:xfrm>
              <a:off x="1314450" y="3657600"/>
              <a:ext cx="60765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 dirty="0" err="1" smtClean="0">
                  <a:cs typeface="+mn-cs"/>
                </a:rPr>
                <a:t>k</a:t>
              </a:r>
              <a:r>
                <a:rPr lang="en-US" baseline="-25000" dirty="0" err="1"/>
                <a:t>B</a:t>
              </a:r>
              <a:r>
                <a:rPr lang="en-US" i="1" dirty="0" err="1" smtClean="0">
                  <a:cs typeface="+mn-cs"/>
                </a:rPr>
                <a:t>T</a:t>
              </a:r>
              <a:endParaRPr lang="en-US" i="1" dirty="0">
                <a:cs typeface="+mn-cs"/>
              </a:endParaRPr>
            </a:p>
          </p:txBody>
        </p:sp>
      </p:grpSp>
      <p:sp>
        <p:nvSpPr>
          <p:cNvPr id="303166" name="AutoShape 62"/>
          <p:cNvSpPr>
            <a:spLocks noChangeArrowheads="1"/>
          </p:cNvSpPr>
          <p:nvPr/>
        </p:nvSpPr>
        <p:spPr bwMode="auto">
          <a:xfrm>
            <a:off x="6477000" y="3505200"/>
            <a:ext cx="2133600" cy="2133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3" name="Picture 5" descr="MCj0319392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9144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5" descr="MCj0319392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9144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5" descr="MCj0319392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9144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5" descr="MCj0319392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9144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2192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6600"/>
                </a:solidFill>
              </a:rPr>
              <a:t>In both cases (black body radiation and heat capacity), the effect of quantization of energy manifests itself macroscopically when a single quantum of energy is comparable with the thermal energy:</a:t>
            </a:r>
            <a:endParaRPr lang="en-US" sz="2400" dirty="0">
              <a:solidFill>
                <a:srgbClr val="FF6600"/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503567"/>
              </p:ext>
            </p:extLst>
          </p:nvPr>
        </p:nvGraphicFramePr>
        <p:xfrm>
          <a:off x="3797300" y="2952750"/>
          <a:ext cx="1295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9" imgW="1295400" imgH="406400" progId="Equation.DSMT4">
                  <p:embed/>
                </p:oleObj>
              </mc:Choice>
              <mc:Fallback>
                <p:oleObj name="Equation" r:id="rId9" imgW="12954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97300" y="2952750"/>
                        <a:ext cx="1295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61"/>
          <p:cNvSpPr txBox="1">
            <a:spLocks noChangeArrowheads="1"/>
          </p:cNvSpPr>
          <p:nvPr/>
        </p:nvSpPr>
        <p:spPr bwMode="auto">
          <a:xfrm>
            <a:off x="6019800" y="6400800"/>
            <a:ext cx="24297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3366FF"/>
                </a:solidFill>
                <a:cs typeface="+mn-cs"/>
              </a:rPr>
              <a:t>or lower temperatures</a:t>
            </a:r>
            <a:endParaRPr lang="en-US" dirty="0">
              <a:solidFill>
                <a:srgbClr val="3366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5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300" dirty="0" smtClean="0">
                <a:cs typeface="+mj-cs"/>
              </a:rPr>
              <a:t/>
            </a:r>
            <a:br>
              <a:rPr lang="en-US" sz="4300" dirty="0" smtClean="0">
                <a:cs typeface="+mj-cs"/>
              </a:rPr>
            </a:br>
            <a:r>
              <a:rPr lang="en-US" dirty="0" smtClean="0">
                <a:cs typeface="+mj-cs"/>
              </a:rPr>
              <a:t>Atomic &amp; molecular spectra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505200"/>
            <a:ext cx="8153400" cy="262572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Colors of matter originate from the light emitted or absorbed by constituent atoms and molecules.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frequencies of light emitted or absorbed are found to be discrete.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00200"/>
            <a:ext cx="8382000" cy="1100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7145" y="2743200"/>
            <a:ext cx="38024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Emission spectrum of the iron atom</a:t>
            </a:r>
          </a:p>
          <a:p>
            <a:pPr algn="ctr"/>
            <a:r>
              <a:rPr lang="en-US" sz="1200" dirty="0" smtClean="0"/>
              <a:t>A public image from Wikipedia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2200"/>
            <a:ext cx="3797300" cy="3220177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Atomic &amp; molecular spectra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447800"/>
            <a:ext cx="5181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This immediately indicates that atoms and molecules exist in states with discrete energies (</a:t>
            </a:r>
            <a:r>
              <a:rPr lang="en-US" i="1" dirty="0" smtClean="0">
                <a:cs typeface="+mn-cs"/>
              </a:rPr>
              <a:t>E</a:t>
            </a:r>
            <a:r>
              <a:rPr lang="en-US" baseline="-25000" dirty="0" smtClean="0">
                <a:cs typeface="+mn-cs"/>
              </a:rPr>
              <a:t>1</a:t>
            </a:r>
            <a:r>
              <a:rPr lang="en-US" dirty="0" smtClean="0">
                <a:cs typeface="+mn-cs"/>
              </a:rPr>
              <a:t>, </a:t>
            </a:r>
            <a:r>
              <a:rPr lang="en-US" i="1" dirty="0" smtClean="0">
                <a:cs typeface="+mn-cs"/>
              </a:rPr>
              <a:t>E</a:t>
            </a:r>
            <a:r>
              <a:rPr lang="en-US" baseline="-25000" dirty="0" smtClean="0">
                <a:cs typeface="+mn-cs"/>
              </a:rPr>
              <a:t>2</a:t>
            </a:r>
            <a:r>
              <a:rPr lang="en-US" dirty="0" smtClean="0">
                <a:cs typeface="+mn-cs"/>
              </a:rPr>
              <a:t>, …)</a:t>
            </a:r>
            <a:r>
              <a:rPr lang="en-US" i="1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When light is emitted or absorbed, the atom or molecule jumps from one  state to another and the energy difference </a:t>
            </a:r>
            <a:r>
              <a:rPr lang="en-US" dirty="0">
                <a:cs typeface="+mn-cs"/>
              </a:rPr>
              <a:t>(</a:t>
            </a:r>
            <a:r>
              <a:rPr lang="en-US" i="1" dirty="0" err="1" smtClean="0">
                <a:cs typeface="+mn-cs"/>
              </a:rPr>
              <a:t>hv</a:t>
            </a:r>
            <a:r>
              <a:rPr lang="en-US" i="1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= </a:t>
            </a:r>
            <a:r>
              <a:rPr lang="en-US" i="1" dirty="0" smtClean="0">
                <a:cs typeface="+mn-cs"/>
              </a:rPr>
              <a:t>E</a:t>
            </a:r>
            <a:r>
              <a:rPr lang="en-US" baseline="-25000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cs typeface="Arial" charset="0"/>
              </a:rPr>
              <a:t>– </a:t>
            </a:r>
            <a:r>
              <a:rPr lang="en-US" i="1" dirty="0" err="1" smtClean="0">
                <a:cs typeface="Arial" charset="0"/>
              </a:rPr>
              <a:t>E</a:t>
            </a:r>
            <a:r>
              <a:rPr lang="en-US" baseline="-25000" dirty="0" err="1" smtClean="0">
                <a:cs typeface="Arial" charset="0"/>
              </a:rPr>
              <a:t>m</a:t>
            </a:r>
            <a:r>
              <a:rPr lang="en-US" dirty="0" smtClean="0">
                <a:cs typeface="Arial" charset="0"/>
              </a:rPr>
              <a:t>) is supplied by light or used to generate light.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Quantization of energy</a:t>
            </a:r>
            <a:endParaRPr lang="en-US" dirty="0" smtClean="0"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E</a:t>
            </a:r>
            <a:r>
              <a:rPr lang="en-US" dirty="0" smtClean="0">
                <a:cs typeface="+mn-cs"/>
              </a:rPr>
              <a:t>nergies are discrete (“quantized”) and </a:t>
            </a:r>
            <a:r>
              <a:rPr lang="en-US" i="1" dirty="0" smtClean="0">
                <a:cs typeface="+mn-cs"/>
              </a:rPr>
              <a:t>not</a:t>
            </a:r>
            <a:r>
              <a:rPr lang="en-US" dirty="0" smtClean="0">
                <a:cs typeface="+mn-cs"/>
              </a:rPr>
              <a:t> continuous.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T</a:t>
            </a:r>
            <a:r>
              <a:rPr lang="en-US" dirty="0" smtClean="0">
                <a:cs typeface="+mn-cs"/>
              </a:rPr>
              <a:t>his quantization principle cannot be derived; it should be accepted as physical reality.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Historical developments in physics are surveyed that led to this important discovery. The details of each experiment or its analysis are not so important, but the conclusion is important.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1096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Summary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Energies of stable atoms, molecules, electromagnetic radiation, and vibrations of atoms in a solid, etc. are </a:t>
            </a:r>
            <a:r>
              <a:rPr lang="en-US" b="1" dirty="0" smtClean="0">
                <a:cs typeface="+mn-cs"/>
              </a:rPr>
              <a:t>discrete</a:t>
            </a:r>
            <a:r>
              <a:rPr lang="en-US" dirty="0" smtClean="0">
                <a:cs typeface="+mn-cs"/>
              </a:rPr>
              <a:t> (</a:t>
            </a:r>
            <a:r>
              <a:rPr lang="en-US" b="1" dirty="0" smtClean="0">
                <a:cs typeface="+mn-cs"/>
              </a:rPr>
              <a:t>quantized</a:t>
            </a:r>
            <a:r>
              <a:rPr lang="en-US" dirty="0" smtClean="0">
                <a:cs typeface="+mn-cs"/>
              </a:rPr>
              <a:t>) and are not continuous.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Some macroscopic </a:t>
            </a:r>
            <a:r>
              <a:rPr lang="en-US" dirty="0" smtClean="0">
                <a:cs typeface="+mn-cs"/>
              </a:rPr>
              <a:t>phenomena, such as red color of hot metals, heat capacity of solids at a low temperature, and colors of matter are all due to </a:t>
            </a:r>
            <a:r>
              <a:rPr lang="en-US" b="1" dirty="0" smtClean="0">
                <a:cs typeface="+mn-cs"/>
              </a:rPr>
              <a:t>quantum effects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/>
              <a:t>Quantized nature of energy cannot be derived. We </a:t>
            </a:r>
            <a:r>
              <a:rPr lang="en-US" dirty="0" smtClean="0"/>
              <a:t>must simply </a:t>
            </a:r>
            <a:r>
              <a:rPr lang="en-US" dirty="0"/>
              <a:t>accept </a:t>
            </a:r>
            <a:r>
              <a:rPr lang="en-US" dirty="0" smtClean="0"/>
              <a:t>it.</a:t>
            </a:r>
            <a:endParaRPr lang="en-US" dirty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191000"/>
            <a:ext cx="4343400" cy="2497873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Quantization of energy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Classical mechanics: </a:t>
            </a:r>
            <a:r>
              <a:rPr lang="en-US" dirty="0" smtClean="0">
                <a:cs typeface="+mn-cs"/>
              </a:rPr>
              <a:t>Any real value of energy is allowed. Energy can be continuously varied.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Quantum mechanics: </a:t>
            </a:r>
            <a:r>
              <a:rPr lang="en-US" dirty="0" smtClean="0">
                <a:cs typeface="+mn-cs"/>
              </a:rPr>
              <a:t>Not all values of energy are allowed. Energy is discrete (quantized).</a:t>
            </a:r>
            <a:endParaRPr lang="en-US" b="1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14600"/>
            <a:ext cx="4550682" cy="2617080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Black-body radiation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8768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A heated piece of metal emits light.</a:t>
            </a:r>
          </a:p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As the temperature becomes higher, the color of the emitted light shifts from red to white to blue.</a:t>
            </a:r>
          </a:p>
          <a:p>
            <a:pPr eaLnBrk="1" hangingPunct="1">
              <a:defRPr/>
            </a:pPr>
            <a:r>
              <a:rPr lang="en-US" sz="3200" dirty="0" smtClean="0">
                <a:cs typeface="+mn-cs"/>
              </a:rPr>
              <a:t>How can physics explain this effect?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Light: electromagnetic oscillation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25479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Wavelength (</a:t>
            </a:r>
            <a:r>
              <a:rPr lang="el-GR" i="1" dirty="0" smtClean="0">
                <a:cs typeface="Arial" charset="0"/>
              </a:rPr>
              <a:t>λ</a:t>
            </a:r>
            <a:r>
              <a:rPr lang="en-US" dirty="0" smtClean="0">
                <a:cs typeface="+mn-cs"/>
              </a:rPr>
              <a:t>) and frequency (</a:t>
            </a:r>
            <a:r>
              <a:rPr lang="el-GR" i="1" dirty="0" smtClean="0">
                <a:cs typeface="Arial" charset="0"/>
              </a:rPr>
              <a:t>ν</a:t>
            </a:r>
            <a:r>
              <a:rPr lang="en-US" dirty="0" smtClean="0">
                <a:cs typeface="+mn-cs"/>
              </a:rPr>
              <a:t>) of light are inversely proportional: </a:t>
            </a:r>
            <a:r>
              <a:rPr lang="en-US" i="1" dirty="0" smtClean="0">
                <a:cs typeface="+mn-cs"/>
              </a:rPr>
              <a:t>c</a:t>
            </a:r>
            <a:r>
              <a:rPr lang="en-US" dirty="0" smtClean="0">
                <a:cs typeface="+mn-cs"/>
              </a:rPr>
              <a:t> = </a:t>
            </a:r>
            <a:r>
              <a:rPr lang="el-GR" i="1" dirty="0" smtClean="0">
                <a:cs typeface="Arial" charset="0"/>
              </a:rPr>
              <a:t>νλ</a:t>
            </a:r>
            <a:r>
              <a:rPr lang="en-US" dirty="0" smtClean="0">
                <a:cs typeface="Arial" charset="0"/>
              </a:rPr>
              <a:t> (</a:t>
            </a:r>
            <a:r>
              <a:rPr lang="en-US" i="1" dirty="0" smtClean="0">
                <a:cs typeface="Arial" charset="0"/>
              </a:rPr>
              <a:t>c</a:t>
            </a:r>
            <a:r>
              <a:rPr lang="en-US" dirty="0" smtClean="0">
                <a:cs typeface="Arial" charset="0"/>
              </a:rPr>
              <a:t> is the speed of light).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03430"/>
              </p:ext>
            </p:extLst>
          </p:nvPr>
        </p:nvGraphicFramePr>
        <p:xfrm>
          <a:off x="0" y="3581400"/>
          <a:ext cx="9144001" cy="2103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"/>
                <a:gridCol w="1295400"/>
                <a:gridCol w="1429871"/>
                <a:gridCol w="1344705"/>
                <a:gridCol w="1340224"/>
                <a:gridCol w="1349189"/>
                <a:gridCol w="11654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Radio-wave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Micro-wave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IR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Visible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UV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X-ray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γ</a:t>
                      </a:r>
                      <a:r>
                        <a:rPr lang="en-US" sz="2000" b="0" dirty="0" smtClean="0"/>
                        <a:t>-ray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&gt;30 cm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30 cm </a:t>
                      </a:r>
                      <a:r>
                        <a:rPr lang="en-US" sz="2000" b="0" baseline="0" dirty="0" smtClean="0"/>
                        <a:t>–   3 mm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33–13000 cm</a:t>
                      </a:r>
                      <a:r>
                        <a:rPr lang="en-US" sz="2000" b="0" baseline="30000" dirty="0" smtClean="0"/>
                        <a:t>–1</a:t>
                      </a:r>
                      <a:r>
                        <a:rPr lang="en-US" sz="2000" b="0" dirty="0" smtClean="0"/>
                        <a:t>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/>
                        <a:t>700–400 </a:t>
                      </a:r>
                      <a:r>
                        <a:rPr lang="en-US" sz="2000" b="0" dirty="0" smtClean="0"/>
                        <a:t>nm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3.1–124 </a:t>
                      </a:r>
                      <a:r>
                        <a:rPr lang="en-US" sz="2000" b="0" dirty="0" err="1" smtClean="0"/>
                        <a:t>eV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100 </a:t>
                      </a:r>
                      <a:r>
                        <a:rPr lang="en-US" sz="2000" b="0" dirty="0" err="1" smtClean="0"/>
                        <a:t>eV</a:t>
                      </a:r>
                      <a:r>
                        <a:rPr lang="en-US" sz="2000" b="0" dirty="0" smtClean="0"/>
                        <a:t> –100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keV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&gt;100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keV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Nuclear spin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Rotation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Vibration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Electronic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Electronic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Core</a:t>
                      </a:r>
                      <a:r>
                        <a:rPr lang="en-US" sz="2000" b="0" baseline="0" dirty="0" smtClean="0"/>
                        <a:t> electronic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Nuclear</a:t>
                      </a:r>
                      <a:endParaRPr lang="en-US" sz="2000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152400" y="5867400"/>
            <a:ext cx="8610600" cy="0"/>
          </a:xfrm>
          <a:prstGeom prst="straightConnector1">
            <a:avLst/>
          </a:prstGeom>
          <a:ln>
            <a:solidFill>
              <a:srgbClr val="3366FF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81400" y="6031468"/>
            <a:ext cx="194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frequency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2400" y="3429000"/>
            <a:ext cx="8610600" cy="0"/>
          </a:xfrm>
          <a:prstGeom prst="straightConnector1">
            <a:avLst/>
          </a:prstGeom>
          <a:ln>
            <a:solidFill>
              <a:srgbClr val="3366FF"/>
            </a:solidFill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2971800"/>
            <a:ext cx="219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Longer wave length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What is “temperature”? – the kinetic energy (translation, rotation, vibrations, etc.) per particle in a matter.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Light of frequency </a:t>
            </a:r>
            <a:r>
              <a:rPr lang="en-US" i="1" dirty="0" smtClean="0">
                <a:cs typeface="+mn-cs"/>
              </a:rPr>
              <a:t>v</a:t>
            </a:r>
            <a:r>
              <a:rPr lang="en-US" dirty="0" smtClean="0">
                <a:cs typeface="+mn-cs"/>
              </a:rPr>
              <a:t> can be viewed as an </a:t>
            </a:r>
            <a:r>
              <a:rPr lang="en-US" dirty="0"/>
              <a:t>oscillating </a:t>
            </a:r>
            <a:r>
              <a:rPr lang="en-US" dirty="0" smtClean="0">
                <a:cs typeface="+mn-cs"/>
              </a:rPr>
              <a:t>spring and has a temperature.</a:t>
            </a:r>
          </a:p>
          <a:p>
            <a:pPr eaLnBrk="1" hangingPunct="1">
              <a:defRPr/>
            </a:pPr>
            <a:r>
              <a:rPr lang="en-US" b="1" dirty="0" err="1" smtClean="0">
                <a:cs typeface="+mn-cs"/>
              </a:rPr>
              <a:t>Equipartition</a:t>
            </a:r>
            <a:r>
              <a:rPr lang="en-US" b="1" dirty="0" smtClean="0">
                <a:cs typeface="+mn-cs"/>
              </a:rPr>
              <a:t> principle: </a:t>
            </a:r>
            <a:r>
              <a:rPr lang="en-US" dirty="0" smtClean="0">
                <a:cs typeface="+mn-cs"/>
              </a:rPr>
              <a:t>Heat flows from high to low temperature area; in equilibrium, each oscillator has the same thermal energy </a:t>
            </a:r>
            <a:r>
              <a:rPr lang="en-US" i="1" dirty="0" err="1" smtClean="0">
                <a:cs typeface="+mn-cs"/>
              </a:rPr>
              <a:t>k</a:t>
            </a:r>
            <a:r>
              <a:rPr lang="en-US" baseline="-25000" dirty="0" err="1" smtClean="0">
                <a:cs typeface="+mn-cs"/>
              </a:rPr>
              <a:t>B</a:t>
            </a:r>
            <a:r>
              <a:rPr lang="en-US" i="1" dirty="0" err="1" smtClean="0">
                <a:cs typeface="+mn-cs"/>
              </a:rPr>
              <a:t>T</a:t>
            </a:r>
            <a:r>
              <a:rPr lang="en-US" dirty="0" smtClean="0">
                <a:cs typeface="+mn-cs"/>
              </a:rPr>
              <a:t> (</a:t>
            </a:r>
            <a:r>
              <a:rPr lang="en-US" i="1" dirty="0" err="1" smtClean="0">
                <a:cs typeface="+mn-cs"/>
              </a:rPr>
              <a:t>k</a:t>
            </a:r>
            <a:r>
              <a:rPr lang="en-US" baseline="-25000" dirty="0" err="1" smtClean="0">
                <a:cs typeface="+mn-cs"/>
              </a:rPr>
              <a:t>B</a:t>
            </a:r>
            <a:r>
              <a:rPr lang="en-US" dirty="0" smtClean="0">
                <a:cs typeface="+mn-cs"/>
              </a:rPr>
              <a:t> is the Boltzmann constant).</a:t>
            </a:r>
          </a:p>
        </p:txBody>
      </p:sp>
      <p:sp>
        <p:nvSpPr>
          <p:cNvPr id="3041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Black-body radiation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7800"/>
            <a:ext cx="4419600" cy="4950414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Black-body radiation: experiment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1447800"/>
            <a:ext cx="37338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With increasing temperature, the intensity of light increases and the frequency of light at peak intensity also increases.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Intensity curves are distorted bell-shaped and always bound.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6243935"/>
            <a:ext cx="1938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Frequency </a:t>
            </a:r>
            <a:r>
              <a:rPr lang="en-US" sz="2400" i="1" dirty="0" smtClean="0"/>
              <a:t>v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91396" y="3490134"/>
            <a:ext cx="1561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Intensity </a:t>
            </a:r>
            <a:r>
              <a:rPr lang="en-US" sz="2400" i="1" dirty="0" smtClean="0"/>
              <a:t>I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1981200"/>
            <a:ext cx="90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343620" y="5410200"/>
            <a:ext cx="85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172200"/>
            <a:ext cx="6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6172200"/>
            <a:ext cx="77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Violet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1600"/>
            <a:ext cx="4585182" cy="5105400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Black-body radiation: classical</a:t>
            </a:r>
          </a:p>
        </p:txBody>
      </p:sp>
      <p:sp>
        <p:nvSpPr>
          <p:cNvPr id="10" name="TextBox 9"/>
          <p:cNvSpPr txBox="1"/>
          <p:nvPr/>
        </p:nvSpPr>
        <p:spPr>
          <a:xfrm rot="17345756">
            <a:off x="806929" y="3490105"/>
            <a:ext cx="265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Rayleigh-Jeans ~ </a:t>
            </a:r>
            <a:r>
              <a:rPr lang="en-US" i="1" dirty="0" err="1" smtClean="0">
                <a:solidFill>
                  <a:srgbClr val="0000FF"/>
                </a:solidFill>
              </a:rPr>
              <a:t>k</a:t>
            </a:r>
            <a:r>
              <a:rPr lang="en-US" baseline="-25000" dirty="0" err="1" smtClean="0">
                <a:solidFill>
                  <a:srgbClr val="0000FF"/>
                </a:solidFill>
              </a:rPr>
              <a:t>B</a:t>
            </a:r>
            <a:r>
              <a:rPr lang="en-US" i="1" dirty="0" err="1" smtClean="0">
                <a:solidFill>
                  <a:srgbClr val="0000FF"/>
                </a:solidFill>
              </a:rPr>
              <a:t>Tv</a:t>
            </a:r>
            <a:r>
              <a:rPr lang="en-US" i="1" baseline="30000" dirty="0" smtClean="0">
                <a:solidFill>
                  <a:srgbClr val="0000FF"/>
                </a:solidFill>
              </a:rPr>
              <a:t> 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5638800"/>
            <a:ext cx="153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Experimental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524000"/>
            <a:ext cx="45720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Classical mechanics leads to the Rayleigh-Jeans law.</a:t>
            </a:r>
          </a:p>
          <a:p>
            <a:pPr eaLnBrk="1" hangingPunct="1">
              <a:defRPr/>
            </a:pPr>
            <a:r>
              <a:rPr lang="en-US" sz="2800" dirty="0" smtClean="0">
                <a:cs typeface="Arial" charset="0"/>
                <a:sym typeface="Symbol" charset="0"/>
              </a:rPr>
              <a:t>As per this law, the number of oscillators with frequency </a:t>
            </a:r>
            <a:r>
              <a:rPr lang="en-US" sz="2800" i="1" dirty="0" smtClean="0">
                <a:cs typeface="Arial" charset="0"/>
                <a:sym typeface="Symbol" charset="0"/>
              </a:rPr>
              <a:t>v</a:t>
            </a:r>
            <a:r>
              <a:rPr lang="en-US" sz="2800" dirty="0" smtClean="0">
                <a:cs typeface="Arial" charset="0"/>
                <a:sym typeface="Symbol" charset="0"/>
              </a:rPr>
              <a:t> is </a:t>
            </a:r>
            <a:r>
              <a:rPr lang="en-US" sz="2800" i="1" dirty="0" smtClean="0">
                <a:cs typeface="Arial" charset="0"/>
                <a:sym typeface="Symbol" charset="0"/>
              </a:rPr>
              <a:t>v</a:t>
            </a:r>
            <a:r>
              <a:rPr lang="en-US" sz="2800" i="1" baseline="30000" dirty="0" smtClean="0">
                <a:cs typeface="Arial" charset="0"/>
                <a:sym typeface="Symbol" charset="0"/>
              </a:rPr>
              <a:t> </a:t>
            </a:r>
            <a:r>
              <a:rPr lang="en-US" sz="2800" baseline="30000" dirty="0" smtClean="0">
                <a:cs typeface="Arial" charset="0"/>
                <a:sym typeface="Symbol" charset="0"/>
              </a:rPr>
              <a:t>2</a:t>
            </a:r>
            <a:r>
              <a:rPr lang="en-US" sz="2800" dirty="0" smtClean="0">
                <a:cs typeface="Arial" charset="0"/>
                <a:sym typeface="Symbol" charset="0"/>
              </a:rPr>
              <a:t> and each oscillator has </a:t>
            </a:r>
            <a:r>
              <a:rPr lang="en-US" sz="2800" i="1" dirty="0" err="1" smtClean="0">
                <a:cs typeface="Arial" charset="0"/>
                <a:sym typeface="Symbol" charset="0"/>
              </a:rPr>
              <a:t>k</a:t>
            </a:r>
            <a:r>
              <a:rPr lang="en-US" sz="2800" baseline="-25000" dirty="0" err="1" smtClean="0">
                <a:cs typeface="Arial" charset="0"/>
                <a:sym typeface="Symbol" charset="0"/>
              </a:rPr>
              <a:t>B</a:t>
            </a:r>
            <a:r>
              <a:rPr lang="en-US" sz="2800" i="1" dirty="0" err="1" smtClean="0">
                <a:cs typeface="Arial" charset="0"/>
                <a:sym typeface="Symbol" charset="0"/>
              </a:rPr>
              <a:t>T</a:t>
            </a:r>
            <a:r>
              <a:rPr lang="en-US" sz="2800" i="1" dirty="0" smtClean="0">
                <a:cs typeface="Arial" charset="0"/>
                <a:sym typeface="Symbol" charset="0"/>
              </a:rPr>
              <a:t> </a:t>
            </a:r>
            <a:r>
              <a:rPr lang="en-US" sz="2800" dirty="0" smtClean="0">
                <a:cs typeface="Arial" charset="0"/>
                <a:sym typeface="Symbol" charset="0"/>
              </a:rPr>
              <a:t>energy. Hence </a:t>
            </a:r>
            <a:r>
              <a:rPr lang="en-US" sz="2800" i="1" dirty="0" smtClean="0">
                <a:cs typeface="Arial" charset="0"/>
              </a:rPr>
              <a:t>I </a:t>
            </a:r>
            <a:r>
              <a:rPr lang="en-US" sz="2800" dirty="0" smtClean="0">
                <a:cs typeface="Arial" charset="0"/>
                <a:sym typeface="Symbol" charset="0"/>
              </a:rPr>
              <a:t>~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i="1" dirty="0" err="1" smtClean="0">
                <a:cs typeface="Arial" charset="0"/>
              </a:rPr>
              <a:t>k</a:t>
            </a:r>
            <a:r>
              <a:rPr lang="en-US" sz="2800" baseline="-25000" dirty="0" err="1" smtClean="0">
                <a:cs typeface="Arial" charset="0"/>
              </a:rPr>
              <a:t>B</a:t>
            </a:r>
            <a:r>
              <a:rPr lang="en-US" sz="2800" i="1" dirty="0" err="1" smtClean="0">
                <a:cs typeface="Arial" charset="0"/>
              </a:rPr>
              <a:t>Tv</a:t>
            </a:r>
            <a:r>
              <a:rPr lang="en-US" sz="2800" i="1" baseline="30000" dirty="0" smtClean="0">
                <a:cs typeface="Arial" charset="0"/>
              </a:rPr>
              <a:t> </a:t>
            </a:r>
            <a:r>
              <a:rPr lang="en-US" sz="2800" baseline="30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 (unbounded at high </a:t>
            </a:r>
            <a:r>
              <a:rPr lang="en-US" sz="2800" i="1" dirty="0" smtClean="0">
                <a:cs typeface="Arial" charset="0"/>
              </a:rPr>
              <a:t>v</a:t>
            </a:r>
            <a:r>
              <a:rPr lang="en-US" sz="2800" dirty="0" smtClean="0">
                <a:cs typeface="Arial" charset="0"/>
              </a:rPr>
              <a:t>).</a:t>
            </a: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i="1" dirty="0" smtClean="0">
                <a:cs typeface="+mn-cs"/>
              </a:rPr>
              <a:t>Ultraviolet catastrophe</a:t>
            </a:r>
            <a:r>
              <a:rPr lang="en-US" sz="2800" dirty="0" smtClean="0">
                <a:cs typeface="+mn-cs"/>
              </a:rPr>
              <a:t>!</a:t>
            </a:r>
            <a:endParaRPr lang="el-GR" sz="2800" dirty="0" smtClean="0"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6243935"/>
            <a:ext cx="1938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Frequency </a:t>
            </a:r>
            <a:r>
              <a:rPr lang="en-US" sz="2400" i="1" dirty="0" smtClean="0"/>
              <a:t>v</a:t>
            </a:r>
            <a:endParaRPr lang="en-US" sz="2400" i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291396" y="3490134"/>
            <a:ext cx="1561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Intensity </a:t>
            </a:r>
            <a:r>
              <a:rPr lang="en-US" sz="2400" i="1" dirty="0" smtClean="0"/>
              <a:t>I</a:t>
            </a:r>
            <a:endParaRPr lang="en-US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6172200"/>
            <a:ext cx="6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6172200"/>
            <a:ext cx="77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Violet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Black-body radiation: quantum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719263"/>
            <a:ext cx="49530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Planck could explain the bound experimental curve by postulating that the energy of each electromagnetic oscillator is limited to </a:t>
            </a:r>
            <a:r>
              <a:rPr lang="en-US" b="1" dirty="0" smtClean="0">
                <a:cs typeface="+mn-cs"/>
              </a:rPr>
              <a:t>discrete values (quantized)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i="1" dirty="0" smtClean="0">
                <a:cs typeface="+mn-cs"/>
              </a:rPr>
              <a:t>E</a:t>
            </a:r>
            <a:r>
              <a:rPr lang="en-US" b="1" dirty="0" smtClean="0">
                <a:cs typeface="+mn-cs"/>
              </a:rPr>
              <a:t> = </a:t>
            </a:r>
            <a:r>
              <a:rPr lang="en-US" b="1" i="1" dirty="0" err="1" smtClean="0">
                <a:cs typeface="+mn-cs"/>
              </a:rPr>
              <a:t>nh</a:t>
            </a:r>
            <a:r>
              <a:rPr lang="el-GR" b="1" i="1" dirty="0" smtClean="0">
                <a:cs typeface="Arial" charset="0"/>
              </a:rPr>
              <a:t>ν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(</a:t>
            </a:r>
            <a:r>
              <a:rPr lang="en-US" i="1" dirty="0" smtClean="0">
                <a:cs typeface="Arial" charset="0"/>
              </a:rPr>
              <a:t>n</a:t>
            </a:r>
            <a:r>
              <a:rPr lang="en-US" dirty="0" smtClean="0">
                <a:cs typeface="Arial" charset="0"/>
              </a:rPr>
              <a:t> = 0,1,2,…).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>
                <a:cs typeface="Arial" charset="0"/>
              </a:rPr>
              <a:t>h</a:t>
            </a:r>
            <a:r>
              <a:rPr lang="en-US" dirty="0" smtClean="0">
                <a:cs typeface="Arial" charset="0"/>
              </a:rPr>
              <a:t> is Planck</a:t>
            </a:r>
            <a:r>
              <a:rPr lang="ja-JP" altLang="en-US" dirty="0" smtClean="0">
                <a:cs typeface="Arial" charset="0"/>
              </a:rPr>
              <a:t>’</a:t>
            </a:r>
            <a:r>
              <a:rPr lang="en-US" dirty="0" smtClean="0">
                <a:cs typeface="Arial" charset="0"/>
              </a:rPr>
              <a:t>s constant.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2971800" cy="3694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8684" y="5638800"/>
            <a:ext cx="22587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Max Planck</a:t>
            </a:r>
          </a:p>
          <a:p>
            <a:pPr algn="ctr"/>
            <a:r>
              <a:rPr lang="en-US" sz="1200" dirty="0" smtClean="0"/>
              <a:t>A public image from Wikipedia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25609</TotalTime>
  <Words>1203</Words>
  <Application>Microsoft Macintosh PowerPoint</Application>
  <PresentationFormat>On-screen Show (4:3)</PresentationFormat>
  <Paragraphs>185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Network</vt:lpstr>
      <vt:lpstr>Equation</vt:lpstr>
      <vt:lpstr>Lecture 1 Quantization of energy</vt:lpstr>
      <vt:lpstr>Quantization of energy</vt:lpstr>
      <vt:lpstr>Quantization of energy</vt:lpstr>
      <vt:lpstr>Black-body radiation</vt:lpstr>
      <vt:lpstr>Light: electromagnetic oscillation</vt:lpstr>
      <vt:lpstr>Black-body radiation</vt:lpstr>
      <vt:lpstr> Black-body radiation: experiment</vt:lpstr>
      <vt:lpstr>Black-body radiation: classical</vt:lpstr>
      <vt:lpstr>Black-body radiation: quantum</vt:lpstr>
      <vt:lpstr>Black-body radiation: quantum</vt:lpstr>
      <vt:lpstr>Planck’s constant h</vt:lpstr>
      <vt:lpstr>Heat capacities</vt:lpstr>
      <vt:lpstr>Heat capacities: classical</vt:lpstr>
      <vt:lpstr>Heat capacities: experiment</vt:lpstr>
      <vt:lpstr>Heat capacities: quantum</vt:lpstr>
      <vt:lpstr> Heat capacities: quantum</vt:lpstr>
      <vt:lpstr>Continuous vs. quantized</vt:lpstr>
      <vt:lpstr> Atomic &amp; molecular spectra</vt:lpstr>
      <vt:lpstr>Atomic &amp; molecular spectra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Physical Chemistry II</dc:title>
  <dc:creator>So Hirata</dc:creator>
  <cp:lastModifiedBy>So Hirata</cp:lastModifiedBy>
  <cp:revision>571</cp:revision>
  <dcterms:created xsi:type="dcterms:W3CDTF">2004-10-28T18:09:17Z</dcterms:created>
  <dcterms:modified xsi:type="dcterms:W3CDTF">2014-11-22T20:29:42Z</dcterms:modified>
</cp:coreProperties>
</file>